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92.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0" r:id="rId1"/>
  </p:sldMasterIdLst>
  <p:notesMasterIdLst>
    <p:notesMasterId r:id="rId87"/>
  </p:notesMasterIdLst>
  <p:sldIdLst>
    <p:sldId id="576" r:id="rId2"/>
    <p:sldId id="1159" r:id="rId3"/>
    <p:sldId id="1240" r:id="rId4"/>
    <p:sldId id="1241" r:id="rId5"/>
    <p:sldId id="1242" r:id="rId6"/>
    <p:sldId id="1227" r:id="rId7"/>
    <p:sldId id="1228" r:id="rId8"/>
    <p:sldId id="1244" r:id="rId9"/>
    <p:sldId id="1155" r:id="rId10"/>
    <p:sldId id="1229" r:id="rId11"/>
    <p:sldId id="1157" r:id="rId12"/>
    <p:sldId id="1156" r:id="rId13"/>
    <p:sldId id="1158" r:id="rId14"/>
    <p:sldId id="1160" r:id="rId15"/>
    <p:sldId id="1161" r:id="rId16"/>
    <p:sldId id="1162" r:id="rId17"/>
    <p:sldId id="1163" r:id="rId18"/>
    <p:sldId id="1164" r:id="rId19"/>
    <p:sldId id="1165" r:id="rId20"/>
    <p:sldId id="1166" r:id="rId21"/>
    <p:sldId id="1167" r:id="rId22"/>
    <p:sldId id="1168" r:id="rId23"/>
    <p:sldId id="1169" r:id="rId24"/>
    <p:sldId id="1170" r:id="rId25"/>
    <p:sldId id="1171" r:id="rId26"/>
    <p:sldId id="1172" r:id="rId27"/>
    <p:sldId id="1173" r:id="rId28"/>
    <p:sldId id="311" r:id="rId29"/>
    <p:sldId id="1174" r:id="rId30"/>
    <p:sldId id="1175" r:id="rId31"/>
    <p:sldId id="1176" r:id="rId32"/>
    <p:sldId id="312" r:id="rId33"/>
    <p:sldId id="313" r:id="rId34"/>
    <p:sldId id="314" r:id="rId35"/>
    <p:sldId id="315" r:id="rId36"/>
    <p:sldId id="303" r:id="rId37"/>
    <p:sldId id="304" r:id="rId38"/>
    <p:sldId id="1177" r:id="rId39"/>
    <p:sldId id="1178" r:id="rId40"/>
    <p:sldId id="1179" r:id="rId41"/>
    <p:sldId id="1180" r:id="rId42"/>
    <p:sldId id="1181" r:id="rId43"/>
    <p:sldId id="1182" r:id="rId44"/>
    <p:sldId id="1184" r:id="rId45"/>
    <p:sldId id="1230" r:id="rId46"/>
    <p:sldId id="305" r:id="rId47"/>
    <p:sldId id="1238" r:id="rId48"/>
    <p:sldId id="307" r:id="rId49"/>
    <p:sldId id="306" r:id="rId50"/>
    <p:sldId id="1245" r:id="rId51"/>
    <p:sldId id="1185" r:id="rId52"/>
    <p:sldId id="1186" r:id="rId53"/>
    <p:sldId id="1187" r:id="rId54"/>
    <p:sldId id="1188" r:id="rId55"/>
    <p:sldId id="1189" r:id="rId56"/>
    <p:sldId id="1196" r:id="rId57"/>
    <p:sldId id="1195" r:id="rId58"/>
    <p:sldId id="1197" r:id="rId59"/>
    <p:sldId id="1198" r:id="rId60"/>
    <p:sldId id="1199" r:id="rId61"/>
    <p:sldId id="1203" r:id="rId62"/>
    <p:sldId id="1201" r:id="rId63"/>
    <p:sldId id="1202" r:id="rId64"/>
    <p:sldId id="1204" r:id="rId65"/>
    <p:sldId id="1205" r:id="rId66"/>
    <p:sldId id="1208" r:id="rId67"/>
    <p:sldId id="1190" r:id="rId68"/>
    <p:sldId id="283" r:id="rId69"/>
    <p:sldId id="1191" r:id="rId70"/>
    <p:sldId id="286" r:id="rId71"/>
    <p:sldId id="1192" r:id="rId72"/>
    <p:sldId id="1193" r:id="rId73"/>
    <p:sldId id="290" r:id="rId74"/>
    <p:sldId id="351" r:id="rId75"/>
    <p:sldId id="352" r:id="rId76"/>
    <p:sldId id="353" r:id="rId77"/>
    <p:sldId id="354" r:id="rId78"/>
    <p:sldId id="355" r:id="rId79"/>
    <p:sldId id="356" r:id="rId80"/>
    <p:sldId id="357" r:id="rId81"/>
    <p:sldId id="360" r:id="rId82"/>
    <p:sldId id="361" r:id="rId83"/>
    <p:sldId id="362" r:id="rId84"/>
    <p:sldId id="363" r:id="rId85"/>
    <p:sldId id="1154"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E40E77"/>
    <a:srgbClr val="008A85"/>
    <a:srgbClr val="0054FF"/>
    <a:srgbClr val="00297C"/>
    <a:srgbClr val="002164"/>
    <a:srgbClr val="FF9300"/>
    <a:srgbClr val="002060"/>
    <a:srgbClr val="284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2"/>
    <p:restoredTop sz="85671" autoAdjust="0"/>
  </p:normalViewPr>
  <p:slideViewPr>
    <p:cSldViewPr snapToGrid="0" snapToObjects="1">
      <p:cViewPr varScale="1">
        <p:scale>
          <a:sx n="96" d="100"/>
          <a:sy n="96" d="100"/>
        </p:scale>
        <p:origin x="864" y="176"/>
      </p:cViewPr>
      <p:guideLst>
        <p:guide orient="horz" pos="2160"/>
        <p:guide pos="3840"/>
      </p:guideLst>
    </p:cSldViewPr>
  </p:slideViewPr>
  <p:outlineViewPr>
    <p:cViewPr>
      <p:scale>
        <a:sx n="33" d="100"/>
        <a:sy n="33" d="100"/>
      </p:scale>
      <p:origin x="0" y="-19040"/>
    </p:cViewPr>
  </p:outlineViewPr>
  <p:notesTextViewPr>
    <p:cViewPr>
      <p:scale>
        <a:sx n="1" d="1"/>
        <a:sy n="1" d="1"/>
      </p:scale>
      <p:origin x="0" y="0"/>
    </p:cViewPr>
  </p:notesTextViewPr>
  <p:sorterViewPr>
    <p:cViewPr>
      <p:scale>
        <a:sx n="66" d="100"/>
        <a:sy n="66" d="100"/>
      </p:scale>
      <p:origin x="0" y="6060"/>
    </p:cViewPr>
  </p:sorterViewPr>
  <p:notesViewPr>
    <p:cSldViewPr snapToGrid="0" snapToObjects="1">
      <p:cViewPr varScale="1">
        <p:scale>
          <a:sx n="84" d="100"/>
          <a:sy n="84"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D59C3-BCF5-BC45-87ED-AF8758B445C8}" type="datetimeFigureOut">
              <a:rPr lang="en-US" smtClean="0"/>
              <a:t>8/21/22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2884E-AB51-CE46-B606-030E2D62BAA2}" type="slidenum">
              <a:rPr lang="en-US" smtClean="0"/>
              <a:t>‹#›</a:t>
            </a:fld>
            <a:endParaRPr lang="en-US"/>
          </a:p>
        </p:txBody>
      </p:sp>
    </p:spTree>
    <p:extLst>
      <p:ext uri="{BB962C8B-B14F-4D97-AF65-F5344CB8AC3E}">
        <p14:creationId xmlns:p14="http://schemas.microsoft.com/office/powerpoint/2010/main" val="150749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74A2884E-AB51-CE46-B606-030E2D62BAA2}" type="slidenum">
              <a:rPr lang="en-US" smtClean="0"/>
              <a:t>0</a:t>
            </a:fld>
            <a:endParaRPr lang="en-US"/>
          </a:p>
        </p:txBody>
      </p:sp>
    </p:spTree>
    <p:extLst>
      <p:ext uri="{BB962C8B-B14F-4D97-AF65-F5344CB8AC3E}">
        <p14:creationId xmlns:p14="http://schemas.microsoft.com/office/powerpoint/2010/main" val="380604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72</a:t>
            </a:fld>
            <a:endParaRPr lang="en-US"/>
          </a:p>
        </p:txBody>
      </p:sp>
    </p:spTree>
    <p:extLst>
      <p:ext uri="{BB962C8B-B14F-4D97-AF65-F5344CB8AC3E}">
        <p14:creationId xmlns:p14="http://schemas.microsoft.com/office/powerpoint/2010/main" val="145681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82</a:t>
            </a:fld>
            <a:endParaRPr lang="en-US"/>
          </a:p>
        </p:txBody>
      </p:sp>
    </p:spTree>
    <p:extLst>
      <p:ext uri="{BB962C8B-B14F-4D97-AF65-F5344CB8AC3E}">
        <p14:creationId xmlns:p14="http://schemas.microsoft.com/office/powerpoint/2010/main" val="176045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4DEAB-767F-2B44-9E44-636CFE91381B}"/>
              </a:ext>
            </a:extLst>
          </p:cNvPr>
          <p:cNvSpPr>
            <a:spLocks noGrp="1" noChangeArrowheads="1"/>
          </p:cNvSpPr>
          <p:nvPr>
            <p:ph type="sldNum" sz="quarter" idx="5"/>
          </p:nvPr>
        </p:nvSpPr>
        <p:spPr>
          <a:ln/>
        </p:spPr>
        <p:txBody>
          <a:bodyPr/>
          <a:lstStyle/>
          <a:p>
            <a:fld id="{32524B24-D3E5-2749-9FAE-320A120198D1}" type="slidenum">
              <a:rPr lang="en-US" altLang="en-US"/>
              <a:pPr/>
              <a:t>84</a:t>
            </a:fld>
            <a:endParaRPr lang="en-US" altLang="en-US"/>
          </a:p>
        </p:txBody>
      </p:sp>
      <p:sp>
        <p:nvSpPr>
          <p:cNvPr id="1438722" name="Rectangle 2">
            <a:extLst>
              <a:ext uri="{FF2B5EF4-FFF2-40B4-BE49-F238E27FC236}">
                <a16:creationId xmlns:a16="http://schemas.microsoft.com/office/drawing/2014/main" id="{A4DCFE25-EE47-3047-9B64-1C7BD5FA3E8A}"/>
              </a:ext>
            </a:extLst>
          </p:cNvPr>
          <p:cNvSpPr>
            <a:spLocks noGrp="1" noRot="1" noChangeAspect="1" noChangeArrowheads="1" noTextEdit="1"/>
          </p:cNvSpPr>
          <p:nvPr>
            <p:ph type="sldImg"/>
          </p:nvPr>
        </p:nvSpPr>
        <p:spPr>
          <a:ln/>
        </p:spPr>
      </p:sp>
      <p:sp>
        <p:nvSpPr>
          <p:cNvPr id="1438723" name="Rectangle 3">
            <a:extLst>
              <a:ext uri="{FF2B5EF4-FFF2-40B4-BE49-F238E27FC236}">
                <a16:creationId xmlns:a16="http://schemas.microsoft.com/office/drawing/2014/main" id="{70A225D3-83DF-434B-87CA-7A206F4B3B6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32162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10</a:t>
            </a:fld>
            <a:endParaRPr lang="en-US"/>
          </a:p>
        </p:txBody>
      </p:sp>
    </p:spTree>
    <p:extLst>
      <p:ext uri="{BB962C8B-B14F-4D97-AF65-F5344CB8AC3E}">
        <p14:creationId xmlns:p14="http://schemas.microsoft.com/office/powerpoint/2010/main" val="337224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16</a:t>
            </a:fld>
            <a:endParaRPr lang="en-US"/>
          </a:p>
        </p:txBody>
      </p:sp>
    </p:spTree>
    <p:extLst>
      <p:ext uri="{BB962C8B-B14F-4D97-AF65-F5344CB8AC3E}">
        <p14:creationId xmlns:p14="http://schemas.microsoft.com/office/powerpoint/2010/main" val="22184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20</a:t>
            </a:fld>
            <a:endParaRPr lang="en-US"/>
          </a:p>
        </p:txBody>
      </p:sp>
    </p:spTree>
    <p:extLst>
      <p:ext uri="{BB962C8B-B14F-4D97-AF65-F5344CB8AC3E}">
        <p14:creationId xmlns:p14="http://schemas.microsoft.com/office/powerpoint/2010/main" val="106433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26</a:t>
            </a:fld>
            <a:endParaRPr lang="en-US"/>
          </a:p>
        </p:txBody>
      </p:sp>
    </p:spTree>
    <p:extLst>
      <p:ext uri="{BB962C8B-B14F-4D97-AF65-F5344CB8AC3E}">
        <p14:creationId xmlns:p14="http://schemas.microsoft.com/office/powerpoint/2010/main" val="117717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40</a:t>
            </a:fld>
            <a:endParaRPr lang="en-US"/>
          </a:p>
        </p:txBody>
      </p:sp>
    </p:spTree>
    <p:extLst>
      <p:ext uri="{BB962C8B-B14F-4D97-AF65-F5344CB8AC3E}">
        <p14:creationId xmlns:p14="http://schemas.microsoft.com/office/powerpoint/2010/main" val="2358067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43</a:t>
            </a:fld>
            <a:endParaRPr lang="en-US"/>
          </a:p>
        </p:txBody>
      </p:sp>
    </p:spTree>
    <p:extLst>
      <p:ext uri="{BB962C8B-B14F-4D97-AF65-F5344CB8AC3E}">
        <p14:creationId xmlns:p14="http://schemas.microsoft.com/office/powerpoint/2010/main" val="22950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62</a:t>
            </a:fld>
            <a:endParaRPr lang="en-US"/>
          </a:p>
        </p:txBody>
      </p:sp>
    </p:spTree>
    <p:extLst>
      <p:ext uri="{BB962C8B-B14F-4D97-AF65-F5344CB8AC3E}">
        <p14:creationId xmlns:p14="http://schemas.microsoft.com/office/powerpoint/2010/main" val="387996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64</a:t>
            </a:fld>
            <a:endParaRPr lang="en-US"/>
          </a:p>
        </p:txBody>
      </p:sp>
    </p:spTree>
    <p:extLst>
      <p:ext uri="{BB962C8B-B14F-4D97-AF65-F5344CB8AC3E}">
        <p14:creationId xmlns:p14="http://schemas.microsoft.com/office/powerpoint/2010/main" val="1424593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63E3-82EC-A848-9710-7987A864C878}" type="slidenum">
              <a:rPr lang="en-US" smtClean="0"/>
              <a:t>‹#›</a:t>
            </a:fld>
            <a:endParaRPr lang="en-US"/>
          </a:p>
        </p:txBody>
      </p:sp>
      <p:sp>
        <p:nvSpPr>
          <p:cNvPr id="7" name="Rectangle 6">
            <a:extLst>
              <a:ext uri="{FF2B5EF4-FFF2-40B4-BE49-F238E27FC236}">
                <a16:creationId xmlns:a16="http://schemas.microsoft.com/office/drawing/2014/main" id="{0B141E74-5D8E-E148-B63E-DCD77A6CE98B}"/>
              </a:ext>
            </a:extLst>
          </p:cNvPr>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Date Placeholder 3">
            <a:extLst>
              <a:ext uri="{FF2B5EF4-FFF2-40B4-BE49-F238E27FC236}">
                <a16:creationId xmlns:a16="http://schemas.microsoft.com/office/drawing/2014/main" id="{9D824C76-6369-6B4C-98A1-220EB321ECDB}"/>
              </a:ext>
            </a:extLst>
          </p:cNvPr>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z="1400" smtClean="0"/>
              <a:pPr/>
              <a:t>21 August 2022</a:t>
            </a:fld>
            <a:endParaRPr lang="en-US" sz="1400" dirty="0"/>
          </a:p>
        </p:txBody>
      </p:sp>
    </p:spTree>
    <p:extLst>
      <p:ext uri="{BB962C8B-B14F-4D97-AF65-F5344CB8AC3E}">
        <p14:creationId xmlns:p14="http://schemas.microsoft.com/office/powerpoint/2010/main" val="258036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B4C05-CC1E-984E-9930-1DFA8CFF9417}" type="datetime3">
              <a:rPr lang="en-US" smtClean="0"/>
              <a:t>21 August 2022</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16F920F0-7B53-23C9-E0BA-259242A14D9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86228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5B14D-F989-2A4E-B0AF-6542590B9072}" type="datetime3">
              <a:rPr lang="en-US" smtClean="0"/>
              <a:t>21 August 2022</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B59D08AA-C46A-5AE5-FE86-900F9D44BF5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29159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7882" y="0"/>
            <a:ext cx="12199882" cy="890015"/>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3" name="Content Placeholder 2"/>
          <p:cNvSpPr>
            <a:spLocks noGrp="1"/>
          </p:cNvSpPr>
          <p:nvPr>
            <p:ph idx="1"/>
          </p:nvPr>
        </p:nvSpPr>
        <p:spPr>
          <a:xfrm>
            <a:off x="1676399" y="1052876"/>
            <a:ext cx="10163502" cy="5107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700750" y="6374958"/>
            <a:ext cx="4114800" cy="365125"/>
          </a:xfrm>
        </p:spPr>
        <p:txBody>
          <a:bodyPr/>
          <a:lstStyle/>
          <a:p>
            <a:r>
              <a:rPr lang="en-US" dirty="0"/>
              <a:t>Md Mizanur Rahman</a:t>
            </a:r>
          </a:p>
        </p:txBody>
      </p:sp>
      <p:sp>
        <p:nvSpPr>
          <p:cNvPr id="6" name="Slide Number Placeholder 5"/>
          <p:cNvSpPr>
            <a:spLocks noGrp="1"/>
          </p:cNvSpPr>
          <p:nvPr>
            <p:ph type="sldNum" sz="quarter" idx="12"/>
          </p:nvPr>
        </p:nvSpPr>
        <p:spPr>
          <a:xfrm>
            <a:off x="9096702" y="6356348"/>
            <a:ext cx="2743200" cy="365125"/>
          </a:xfrm>
        </p:spPr>
        <p:txBody>
          <a:bodyPr/>
          <a:lstStyle/>
          <a:p>
            <a:fld id="{6113E31D-E2AB-40D1-8B51-AFA5AFEF393A}" type="slidenum">
              <a:rPr lang="en-US" smtClean="0"/>
              <a:t>‹#›</a:t>
            </a:fld>
            <a:endParaRPr lang="en-US" dirty="0"/>
          </a:p>
        </p:txBody>
      </p:sp>
      <p:sp>
        <p:nvSpPr>
          <p:cNvPr id="20" name="Title 1"/>
          <p:cNvSpPr>
            <a:spLocks noGrp="1"/>
          </p:cNvSpPr>
          <p:nvPr>
            <p:ph type="title"/>
          </p:nvPr>
        </p:nvSpPr>
        <p:spPr>
          <a:xfrm>
            <a:off x="1676399" y="35859"/>
            <a:ext cx="10163502" cy="658368"/>
          </a:xfrm>
          <a:noFill/>
        </p:spPr>
        <p:txBody>
          <a:bodyPr>
            <a:normAutofit/>
          </a:bodyPr>
          <a:lstStyle>
            <a:lvl1pPr>
              <a:defRPr sz="3200" b="1" i="0" baseline="0">
                <a:solidFill>
                  <a:srgbClr val="284B87"/>
                </a:solidFill>
              </a:defRPr>
            </a:lvl1pPr>
          </a:lstStyle>
          <a:p>
            <a:r>
              <a:rPr lang="en-US" dirty="0"/>
              <a:t>Click to edit Master title style</a:t>
            </a:r>
          </a:p>
        </p:txBody>
      </p:sp>
      <p:sp>
        <p:nvSpPr>
          <p:cNvPr id="4" name="Date Placeholder 3"/>
          <p:cNvSpPr>
            <a:spLocks noGrp="1"/>
          </p:cNvSpPr>
          <p:nvPr>
            <p:ph type="dt" sz="half" idx="10"/>
          </p:nvPr>
        </p:nvSpPr>
        <p:spPr>
          <a:xfrm>
            <a:off x="-7882" y="6493790"/>
            <a:ext cx="1361087" cy="364210"/>
          </a:xfrm>
        </p:spPr>
        <p:txBody>
          <a:bodyPr anchor="t" anchorCtr="1"/>
          <a:lstStyle/>
          <a:p>
            <a:fld id="{D5E69BD8-3648-7945-9770-FB2E6BE08269}" type="datetime3">
              <a:rPr lang="en-US" smtClean="0"/>
              <a:t>21 August 2022</a:t>
            </a:fld>
            <a:endParaRPr lang="en-US" dirty="0"/>
          </a:p>
        </p:txBody>
      </p:sp>
      <p:sp>
        <p:nvSpPr>
          <p:cNvPr id="16" name="Text Placeholder 2"/>
          <p:cNvSpPr>
            <a:spLocks noGrp="1"/>
          </p:cNvSpPr>
          <p:nvPr>
            <p:ph type="body" idx="13"/>
          </p:nvPr>
        </p:nvSpPr>
        <p:spPr>
          <a:xfrm>
            <a:off x="0" y="1052876"/>
            <a:ext cx="1353205" cy="4815909"/>
          </a:xfrm>
        </p:spPr>
        <p:txBody>
          <a:bodyPr>
            <a:normAutofit/>
          </a:bodyPr>
          <a:lstStyle>
            <a:lvl1pPr marL="0" indent="0">
              <a:buNone/>
              <a:defRPr sz="13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pic>
        <p:nvPicPr>
          <p:cNvPr id="2" name="Picture 1">
            <a:extLst>
              <a:ext uri="{FF2B5EF4-FFF2-40B4-BE49-F238E27FC236}">
                <a16:creationId xmlns:a16="http://schemas.microsoft.com/office/drawing/2014/main" id="{14DF64B5-425A-1D47-6FE3-1C339B9AAB8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874187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ctrTitle"/>
          </p:nvPr>
        </p:nvSpPr>
        <p:spPr>
          <a:xfrm>
            <a:off x="1523999" y="154983"/>
            <a:ext cx="10502685" cy="141034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Date Placeholder 3"/>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mtClean="0"/>
              <a:pPr/>
              <a:t>21 August 2022</a:t>
            </a:fld>
            <a:endParaRPr lang="en-US" dirty="0"/>
          </a:p>
        </p:txBody>
      </p:sp>
      <p:pic>
        <p:nvPicPr>
          <p:cNvPr id="4" name="Picture 3">
            <a:extLst>
              <a:ext uri="{FF2B5EF4-FFF2-40B4-BE49-F238E27FC236}">
                <a16:creationId xmlns:a16="http://schemas.microsoft.com/office/drawing/2014/main" id="{A04F685F-E6BA-860D-D038-C5C22F8B61D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522287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u="heavy">
                <a:solidFill>
                  <a:srgbClr val="003399"/>
                </a:solidFill>
                <a:latin typeface="Arial"/>
                <a:cs typeface="Arial"/>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8/21/22</a:t>
            </a:fld>
            <a:endParaRPr lang="en-US"/>
          </a:p>
        </p:txBody>
      </p:sp>
      <p:sp>
        <p:nvSpPr>
          <p:cNvPr id="7" name="Holder 7"/>
          <p:cNvSpPr>
            <a:spLocks noGrp="1"/>
          </p:cNvSpPr>
          <p:nvPr>
            <p:ph type="sldNum" sz="quarter" idx="7"/>
          </p:nvPr>
        </p:nvSpPr>
        <p:spPr/>
        <p:txBody>
          <a:bodyPr lIns="0" tIns="0" rIns="0" bIns="0"/>
          <a:lstStyle>
            <a:lvl1pPr>
              <a:defRPr sz="1000" b="0" i="0">
                <a:solidFill>
                  <a:srgbClr val="003399"/>
                </a:solidFill>
                <a:latin typeface="Arial"/>
                <a:cs typeface="Arial"/>
              </a:defRPr>
            </a:lvl1pPr>
          </a:lstStyle>
          <a:p>
            <a:pPr marL="12700"/>
            <a:r>
              <a:rPr lang="en-US" spc="-5"/>
              <a:t>- </a:t>
            </a:r>
            <a:fld id="{81D60167-4931-47E6-BA6A-407CBD079E47}" type="slidenum">
              <a:rPr spc="-5" smtClean="0"/>
              <a:pPr marL="12700"/>
              <a:t>‹#›</a:t>
            </a:fld>
            <a:r>
              <a:rPr spc="-85"/>
              <a:t> </a:t>
            </a:r>
            <a:r>
              <a:rPr spc="-5"/>
              <a:t>-</a:t>
            </a:r>
            <a:endParaRPr spc="-5" dirty="0"/>
          </a:p>
        </p:txBody>
      </p:sp>
      <p:pic>
        <p:nvPicPr>
          <p:cNvPr id="3" name="Picture 2">
            <a:extLst>
              <a:ext uri="{FF2B5EF4-FFF2-40B4-BE49-F238E27FC236}">
                <a16:creationId xmlns:a16="http://schemas.microsoft.com/office/drawing/2014/main" id="{9555948C-2AF9-BBE7-C0C9-B355FD4C7358}"/>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55083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6F739-D444-2D49-8365-D011425B6819}" type="datetime3">
              <a:rPr lang="en-US" smtClean="0"/>
              <a:t>21 August 2022</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F64C545F-CC6B-1746-B1DD-CD203D6E1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5" name="Picture 4">
            <a:extLst>
              <a:ext uri="{FF2B5EF4-FFF2-40B4-BE49-F238E27FC236}">
                <a16:creationId xmlns:a16="http://schemas.microsoft.com/office/drawing/2014/main" id="{FC04F663-395F-1E5F-E4B8-EF3F5DA50FB8}"/>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9944219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2C1CBD-57C8-EF4A-90DF-A2D5555D9928}" type="datetime3">
              <a:rPr lang="en-US" smtClean="0"/>
              <a:t>21 August 2022</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6E5B12A9-5CF9-064C-8729-E8B1E5279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5" name="Picture 4">
            <a:extLst>
              <a:ext uri="{FF2B5EF4-FFF2-40B4-BE49-F238E27FC236}">
                <a16:creationId xmlns:a16="http://schemas.microsoft.com/office/drawing/2014/main" id="{1CE1562B-F32A-A203-CE0C-FC5F348818AF}"/>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95043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44AB0-2FEC-7F4A-A9C7-810BDEE4ECD3}" type="datetime3">
              <a:rPr lang="en-US" smtClean="0"/>
              <a:t>21 August 2022</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870A5B93-F407-3F45-ADD5-EA1A0B384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6" name="Picture 5">
            <a:extLst>
              <a:ext uri="{FF2B5EF4-FFF2-40B4-BE49-F238E27FC236}">
                <a16:creationId xmlns:a16="http://schemas.microsoft.com/office/drawing/2014/main" id="{325C2EA3-6EE8-F5B7-F61E-A27AE4255BF4}"/>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23600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7AD48-39CC-574F-A277-7DDF4D97C115}" type="datetime3">
              <a:rPr lang="en-US" smtClean="0"/>
              <a:t>21 August 2022</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1" name="Footer Placeholder 4">
            <a:extLst>
              <a:ext uri="{FF2B5EF4-FFF2-40B4-BE49-F238E27FC236}">
                <a16:creationId xmlns:a16="http://schemas.microsoft.com/office/drawing/2014/main" id="{0416BF52-7EED-6B45-B23D-85F58128E882}"/>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8" name="Picture 7">
            <a:extLst>
              <a:ext uri="{FF2B5EF4-FFF2-40B4-BE49-F238E27FC236}">
                <a16:creationId xmlns:a16="http://schemas.microsoft.com/office/drawing/2014/main" id="{40B2D8FD-4771-60AE-E1FE-64904A6794D5}"/>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83243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F2453E-52F8-5243-9430-148D4C4741B0}" type="datetime3">
              <a:rPr lang="en-US" smtClean="0"/>
              <a:t>21 August 2022</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7" name="Footer Placeholder 4">
            <a:extLst>
              <a:ext uri="{FF2B5EF4-FFF2-40B4-BE49-F238E27FC236}">
                <a16:creationId xmlns:a16="http://schemas.microsoft.com/office/drawing/2014/main" id="{FB1D8A86-AF7E-8C48-825A-10A9BC40B4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4" name="Picture 3">
            <a:extLst>
              <a:ext uri="{FF2B5EF4-FFF2-40B4-BE49-F238E27FC236}">
                <a16:creationId xmlns:a16="http://schemas.microsoft.com/office/drawing/2014/main" id="{CC4BB026-CB44-FD62-FB28-E95BB6BF5963}"/>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18152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F11A0-C4D5-0A41-96FB-B1A622FC2FA8}" type="datetime3">
              <a:rPr lang="en-US" smtClean="0"/>
              <a:t>21 August 2022</a:t>
            </a:fld>
            <a:endParaRPr lang="en-US" dirty="0"/>
          </a:p>
        </p:txBody>
      </p:sp>
      <p:sp>
        <p:nvSpPr>
          <p:cNvPr id="3" name="Footer Placeholder 2"/>
          <p:cNvSpPr>
            <a:spLocks noGrp="1"/>
          </p:cNvSpPr>
          <p:nvPr>
            <p:ph type="ftr" sz="quarter" idx="11"/>
          </p:nvPr>
        </p:nvSpPr>
        <p:spPr/>
        <p:txBody>
          <a:bodyPr/>
          <a:lstStyle/>
          <a:p>
            <a:r>
              <a:rPr lang="en-US"/>
              <a:t>Md Mizanur Rahman</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pic>
        <p:nvPicPr>
          <p:cNvPr id="6" name="Picture 5">
            <a:extLst>
              <a:ext uri="{FF2B5EF4-FFF2-40B4-BE49-F238E27FC236}">
                <a16:creationId xmlns:a16="http://schemas.microsoft.com/office/drawing/2014/main" id="{A5E9A0AA-F5DA-5975-45AA-965109F0230C}"/>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09546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8AB8D-1F8B-5C46-AE68-5364F04CE7C8}" type="datetime3">
              <a:rPr lang="en-US" smtClean="0"/>
              <a:t>21 August 2022</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a:extLst>
              <a:ext uri="{FF2B5EF4-FFF2-40B4-BE49-F238E27FC236}">
                <a16:creationId xmlns:a16="http://schemas.microsoft.com/office/drawing/2014/main" id="{DAE4C650-7BF7-36AE-B42F-E401C544BB2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75954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546262-A375-6944-A3A6-738BB5912950}" type="datetime3">
              <a:rPr lang="en-US" smtClean="0"/>
              <a:t>21 August 2022</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F33EFC20-863C-595D-B9BA-AF071BFE422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3554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9544" y="-41275"/>
            <a:ext cx="10204255" cy="9379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6F739-D444-2D49-8365-D011425B6819}" type="datetime3">
              <a:rPr lang="en-US" smtClean="0"/>
              <a:t>21 August 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170958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662" r:id="rId13"/>
    <p:sldLayoutId id="2147483843" r:id="rId1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tiff"/><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9" Type="http://schemas.openxmlformats.org/officeDocument/2006/relationships/image" Target="../media/image69.png"/><Relationship Id="rId21" Type="http://schemas.openxmlformats.org/officeDocument/2006/relationships/image" Target="../media/image51.png"/><Relationship Id="rId34" Type="http://schemas.openxmlformats.org/officeDocument/2006/relationships/image" Target="../media/image64.png"/><Relationship Id="rId42" Type="http://schemas.openxmlformats.org/officeDocument/2006/relationships/image" Target="../media/image72.png"/><Relationship Id="rId47" Type="http://schemas.openxmlformats.org/officeDocument/2006/relationships/image" Target="../media/image77.png"/><Relationship Id="rId50" Type="http://schemas.openxmlformats.org/officeDocument/2006/relationships/image" Target="../media/image80.png"/><Relationship Id="rId55" Type="http://schemas.openxmlformats.org/officeDocument/2006/relationships/image" Target="../media/image85.png"/><Relationship Id="rId7" Type="http://schemas.openxmlformats.org/officeDocument/2006/relationships/image" Target="../media/image37.png"/><Relationship Id="rId2" Type="http://schemas.openxmlformats.org/officeDocument/2006/relationships/image" Target="../media/image32.png"/><Relationship Id="rId16" Type="http://schemas.openxmlformats.org/officeDocument/2006/relationships/image" Target="../media/image46.png"/><Relationship Id="rId29" Type="http://schemas.openxmlformats.org/officeDocument/2006/relationships/image" Target="../media/image59.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37" Type="http://schemas.openxmlformats.org/officeDocument/2006/relationships/image" Target="../media/image67.png"/><Relationship Id="rId40" Type="http://schemas.openxmlformats.org/officeDocument/2006/relationships/image" Target="../media/image70.png"/><Relationship Id="rId45" Type="http://schemas.openxmlformats.org/officeDocument/2006/relationships/image" Target="../media/image75.png"/><Relationship Id="rId53" Type="http://schemas.openxmlformats.org/officeDocument/2006/relationships/image" Target="../media/image83.png"/><Relationship Id="rId5" Type="http://schemas.openxmlformats.org/officeDocument/2006/relationships/image" Target="../media/image35.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4" Type="http://schemas.openxmlformats.org/officeDocument/2006/relationships/image" Target="../media/image74.png"/><Relationship Id="rId52" Type="http://schemas.openxmlformats.org/officeDocument/2006/relationships/image" Target="../media/image82.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35" Type="http://schemas.openxmlformats.org/officeDocument/2006/relationships/image" Target="../media/image65.png"/><Relationship Id="rId43" Type="http://schemas.openxmlformats.org/officeDocument/2006/relationships/image" Target="../media/image73.png"/><Relationship Id="rId48" Type="http://schemas.openxmlformats.org/officeDocument/2006/relationships/image" Target="../media/image78.png"/><Relationship Id="rId8" Type="http://schemas.openxmlformats.org/officeDocument/2006/relationships/image" Target="../media/image38.png"/><Relationship Id="rId51" Type="http://schemas.openxmlformats.org/officeDocument/2006/relationships/image" Target="../media/image81.png"/><Relationship Id="rId3" Type="http://schemas.openxmlformats.org/officeDocument/2006/relationships/image" Target="../media/image33.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38" Type="http://schemas.openxmlformats.org/officeDocument/2006/relationships/image" Target="../media/image68.png"/><Relationship Id="rId46" Type="http://schemas.openxmlformats.org/officeDocument/2006/relationships/image" Target="../media/image76.png"/><Relationship Id="rId20" Type="http://schemas.openxmlformats.org/officeDocument/2006/relationships/image" Target="../media/image50.png"/><Relationship Id="rId41" Type="http://schemas.openxmlformats.org/officeDocument/2006/relationships/image" Target="../media/image71.png"/><Relationship Id="rId54"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36" Type="http://schemas.openxmlformats.org/officeDocument/2006/relationships/image" Target="../media/image66.png"/><Relationship Id="rId49"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7.png"/><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9" y="420685"/>
            <a:ext cx="11026989" cy="915545"/>
          </a:xfrm>
        </p:spPr>
        <p:txBody>
          <a:bodyPr>
            <a:noAutofit/>
          </a:bodyPr>
          <a:lstStyle/>
          <a:p>
            <a:r>
              <a:rPr lang="en-US" sz="5400" b="1" dirty="0"/>
              <a:t>Access Control</a:t>
            </a:r>
          </a:p>
        </p:txBody>
      </p:sp>
      <p:sp>
        <p:nvSpPr>
          <p:cNvPr id="3" name="Subtitle 2"/>
          <p:cNvSpPr>
            <a:spLocks noGrp="1"/>
          </p:cNvSpPr>
          <p:nvPr>
            <p:ph type="subTitle" idx="1"/>
          </p:nvPr>
        </p:nvSpPr>
        <p:spPr>
          <a:xfrm>
            <a:off x="3326239" y="4892771"/>
            <a:ext cx="5677546" cy="628999"/>
          </a:xfrm>
        </p:spPr>
        <p:txBody>
          <a:bodyPr>
            <a:noAutofit/>
          </a:bodyPr>
          <a:lstStyle/>
          <a:p>
            <a:r>
              <a:rPr lang="en-US" sz="3500" dirty="0"/>
              <a:t>Dr. Sajedul Talukder</a:t>
            </a:r>
          </a:p>
          <a:p>
            <a:endParaRPr lang="en-US" sz="3500" dirty="0"/>
          </a:p>
        </p:txBody>
      </p:sp>
      <p:sp>
        <p:nvSpPr>
          <p:cNvPr id="8" name="Title 1"/>
          <p:cNvSpPr txBox="1">
            <a:spLocks/>
          </p:cNvSpPr>
          <p:nvPr/>
        </p:nvSpPr>
        <p:spPr>
          <a:xfrm>
            <a:off x="1566862" y="4200042"/>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accent2">
                    <a:lumMod val="75000"/>
                  </a:schemeClr>
                </a:solidFill>
              </a:rPr>
              <a:t>Lecture note</a:t>
            </a:r>
          </a:p>
        </p:txBody>
      </p:sp>
      <p:sp>
        <p:nvSpPr>
          <p:cNvPr id="12" name="Title 1">
            <a:extLst>
              <a:ext uri="{FF2B5EF4-FFF2-40B4-BE49-F238E27FC236}">
                <a16:creationId xmlns:a16="http://schemas.microsoft.com/office/drawing/2014/main" id="{1A26AEAE-1E23-4848-B925-AB99180B1282}"/>
              </a:ext>
            </a:extLst>
          </p:cNvPr>
          <p:cNvSpPr txBox="1">
            <a:spLocks/>
          </p:cNvSpPr>
          <p:nvPr/>
        </p:nvSpPr>
        <p:spPr>
          <a:xfrm>
            <a:off x="1550150" y="2793135"/>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00297C"/>
                </a:solidFill>
              </a:rPr>
              <a:t>CS 409 Ethical Hacking</a:t>
            </a:r>
          </a:p>
        </p:txBody>
      </p:sp>
    </p:spTree>
    <p:extLst>
      <p:ext uri="{BB962C8B-B14F-4D97-AF65-F5344CB8AC3E}">
        <p14:creationId xmlns:p14="http://schemas.microsoft.com/office/powerpoint/2010/main" val="351173573"/>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5173" y="158419"/>
            <a:ext cx="4271010" cy="689291"/>
          </a:xfrm>
          <a:prstGeom prst="rect">
            <a:avLst/>
          </a:prstGeom>
        </p:spPr>
        <p:txBody>
          <a:bodyPr vert="horz" wrap="square" lIns="0" tIns="12065" rIns="0" bIns="0" rtlCol="0" anchor="ctr">
            <a:spAutoFit/>
          </a:bodyPr>
          <a:lstStyle/>
          <a:p>
            <a:pPr marL="12700">
              <a:lnSpc>
                <a:spcPct val="100000"/>
              </a:lnSpc>
              <a:spcBef>
                <a:spcPts val="95"/>
              </a:spcBef>
            </a:pPr>
            <a:r>
              <a:rPr spc="-5" dirty="0"/>
              <a:t>Access</a:t>
            </a:r>
            <a:r>
              <a:rPr spc="-45" dirty="0"/>
              <a:t> </a:t>
            </a:r>
            <a:r>
              <a:rPr spc="-10" dirty="0"/>
              <a:t>Control</a:t>
            </a:r>
          </a:p>
        </p:txBody>
      </p:sp>
      <p:sp>
        <p:nvSpPr>
          <p:cNvPr id="4" name="object 4"/>
          <p:cNvSpPr txBox="1"/>
          <p:nvPr/>
        </p:nvSpPr>
        <p:spPr>
          <a:xfrm>
            <a:off x="945173" y="1853311"/>
            <a:ext cx="7673975" cy="3860031"/>
          </a:xfrm>
          <a:prstGeom prst="rect">
            <a:avLst/>
          </a:prstGeom>
        </p:spPr>
        <p:txBody>
          <a:bodyPr vert="horz" wrap="square" lIns="0" tIns="12700" rIns="0" bIns="0" rtlCol="0">
            <a:spAutoFit/>
          </a:bodyPr>
          <a:lstStyle/>
          <a:p>
            <a:pPr marL="294005" marR="5080" indent="-281940">
              <a:spcBef>
                <a:spcPts val="100"/>
              </a:spcBef>
              <a:buClr>
                <a:srgbClr val="3B551A"/>
              </a:buClr>
              <a:buSzPct val="75000"/>
              <a:buFont typeface="Wingdings"/>
              <a:buChar char=""/>
              <a:tabLst>
                <a:tab pos="294005" algn="l"/>
                <a:tab pos="294640" algn="l"/>
              </a:tabLst>
            </a:pPr>
            <a:r>
              <a:rPr dirty="0">
                <a:solidFill>
                  <a:srgbClr val="252525"/>
                </a:solidFill>
                <a:cs typeface="Calisto MT"/>
              </a:rPr>
              <a:t>Implements a security policy </a:t>
            </a:r>
            <a:r>
              <a:rPr spc="-5" dirty="0">
                <a:solidFill>
                  <a:srgbClr val="252525"/>
                </a:solidFill>
                <a:cs typeface="Calisto MT"/>
              </a:rPr>
              <a:t>that specifies </a:t>
            </a:r>
            <a:r>
              <a:rPr dirty="0">
                <a:solidFill>
                  <a:srgbClr val="252525"/>
                </a:solidFill>
                <a:cs typeface="Calisto MT"/>
              </a:rPr>
              <a:t>who </a:t>
            </a:r>
            <a:r>
              <a:rPr spc="-5" dirty="0">
                <a:solidFill>
                  <a:srgbClr val="252525"/>
                </a:solidFill>
                <a:cs typeface="Calisto MT"/>
              </a:rPr>
              <a:t>or </a:t>
            </a:r>
            <a:r>
              <a:rPr dirty="0">
                <a:solidFill>
                  <a:srgbClr val="252525"/>
                </a:solidFill>
                <a:cs typeface="Calisto MT"/>
              </a:rPr>
              <a:t>what </a:t>
            </a:r>
            <a:r>
              <a:rPr spc="-15" dirty="0">
                <a:solidFill>
                  <a:srgbClr val="252525"/>
                </a:solidFill>
                <a:cs typeface="Calisto MT"/>
              </a:rPr>
              <a:t>may </a:t>
            </a:r>
            <a:r>
              <a:rPr spc="-35" dirty="0">
                <a:solidFill>
                  <a:srgbClr val="252525"/>
                </a:solidFill>
                <a:cs typeface="Calisto MT"/>
              </a:rPr>
              <a:t>have </a:t>
            </a:r>
            <a:r>
              <a:rPr spc="-5" dirty="0">
                <a:solidFill>
                  <a:srgbClr val="252525"/>
                </a:solidFill>
                <a:cs typeface="Calisto MT"/>
              </a:rPr>
              <a:t>access </a:t>
            </a:r>
            <a:r>
              <a:rPr dirty="0">
                <a:solidFill>
                  <a:srgbClr val="252525"/>
                </a:solidFill>
                <a:cs typeface="Calisto MT"/>
              </a:rPr>
              <a:t>to  each </a:t>
            </a:r>
            <a:r>
              <a:rPr spc="-5" dirty="0">
                <a:solidFill>
                  <a:srgbClr val="252525"/>
                </a:solidFill>
                <a:cs typeface="Calisto MT"/>
              </a:rPr>
              <a:t>specific </a:t>
            </a:r>
            <a:r>
              <a:rPr dirty="0">
                <a:solidFill>
                  <a:srgbClr val="252525"/>
                </a:solidFill>
                <a:cs typeface="Calisto MT"/>
              </a:rPr>
              <a:t>system resource </a:t>
            </a:r>
            <a:r>
              <a:rPr spc="-5" dirty="0">
                <a:solidFill>
                  <a:srgbClr val="252525"/>
                </a:solidFill>
                <a:cs typeface="Calisto MT"/>
              </a:rPr>
              <a:t>and the type </a:t>
            </a:r>
            <a:r>
              <a:rPr dirty="0">
                <a:solidFill>
                  <a:srgbClr val="252525"/>
                </a:solidFill>
                <a:cs typeface="Calisto MT"/>
              </a:rPr>
              <a:t>of </a:t>
            </a:r>
            <a:r>
              <a:rPr spc="-5" dirty="0">
                <a:solidFill>
                  <a:srgbClr val="252525"/>
                </a:solidFill>
                <a:cs typeface="Calisto MT"/>
              </a:rPr>
              <a:t>access </a:t>
            </a:r>
            <a:r>
              <a:rPr dirty="0">
                <a:solidFill>
                  <a:srgbClr val="252525"/>
                </a:solidFill>
                <a:cs typeface="Calisto MT"/>
              </a:rPr>
              <a:t>that is </a:t>
            </a:r>
            <a:r>
              <a:rPr spc="-5" dirty="0">
                <a:solidFill>
                  <a:srgbClr val="252525"/>
                </a:solidFill>
                <a:cs typeface="Calisto MT"/>
              </a:rPr>
              <a:t>permitted </a:t>
            </a:r>
            <a:r>
              <a:rPr dirty="0">
                <a:solidFill>
                  <a:srgbClr val="252525"/>
                </a:solidFill>
                <a:cs typeface="Calisto MT"/>
              </a:rPr>
              <a:t>in </a:t>
            </a:r>
            <a:r>
              <a:rPr spc="-5" dirty="0">
                <a:solidFill>
                  <a:srgbClr val="252525"/>
                </a:solidFill>
                <a:cs typeface="Calisto MT"/>
              </a:rPr>
              <a:t>each  </a:t>
            </a:r>
            <a:r>
              <a:rPr dirty="0">
                <a:solidFill>
                  <a:srgbClr val="252525"/>
                </a:solidFill>
                <a:cs typeface="Calisto MT"/>
              </a:rPr>
              <a:t>instance</a:t>
            </a:r>
            <a:endParaRPr dirty="0">
              <a:cs typeface="Calisto MT"/>
            </a:endParaRPr>
          </a:p>
          <a:p>
            <a:pPr marL="294005" marR="815975" indent="-281940">
              <a:spcBef>
                <a:spcPts val="1800"/>
              </a:spcBef>
              <a:buClr>
                <a:srgbClr val="3B551A"/>
              </a:buClr>
              <a:buSzPct val="75000"/>
              <a:buFont typeface="Wingdings"/>
              <a:buChar char=""/>
              <a:tabLst>
                <a:tab pos="294005" algn="l"/>
                <a:tab pos="294640" algn="l"/>
              </a:tabLst>
            </a:pPr>
            <a:r>
              <a:rPr spc="-5" dirty="0">
                <a:solidFill>
                  <a:srgbClr val="252525"/>
                </a:solidFill>
                <a:cs typeface="Calisto MT"/>
              </a:rPr>
              <a:t>Mediates </a:t>
            </a:r>
            <a:r>
              <a:rPr spc="-10" dirty="0">
                <a:solidFill>
                  <a:srgbClr val="252525"/>
                </a:solidFill>
                <a:cs typeface="Calisto MT"/>
              </a:rPr>
              <a:t>between </a:t>
            </a:r>
            <a:r>
              <a:rPr dirty="0">
                <a:solidFill>
                  <a:srgbClr val="252525"/>
                </a:solidFill>
                <a:cs typeface="Calisto MT"/>
              </a:rPr>
              <a:t>a user and </a:t>
            </a:r>
            <a:r>
              <a:rPr spc="-5" dirty="0">
                <a:solidFill>
                  <a:srgbClr val="252525"/>
                </a:solidFill>
                <a:cs typeface="Calisto MT"/>
              </a:rPr>
              <a:t>system </a:t>
            </a:r>
            <a:r>
              <a:rPr spc="-10" dirty="0">
                <a:solidFill>
                  <a:srgbClr val="252525"/>
                </a:solidFill>
                <a:cs typeface="Calisto MT"/>
              </a:rPr>
              <a:t>resources, </a:t>
            </a:r>
            <a:r>
              <a:rPr spc="-5" dirty="0">
                <a:solidFill>
                  <a:srgbClr val="252525"/>
                </a:solidFill>
                <a:cs typeface="Calisto MT"/>
              </a:rPr>
              <a:t>such </a:t>
            </a:r>
            <a:r>
              <a:rPr dirty="0">
                <a:solidFill>
                  <a:srgbClr val="252525"/>
                </a:solidFill>
                <a:cs typeface="Calisto MT"/>
              </a:rPr>
              <a:t>as </a:t>
            </a:r>
            <a:r>
              <a:rPr spc="-10" dirty="0">
                <a:solidFill>
                  <a:srgbClr val="252525"/>
                </a:solidFill>
                <a:cs typeface="Calisto MT"/>
              </a:rPr>
              <a:t>applications,  </a:t>
            </a:r>
            <a:r>
              <a:rPr dirty="0">
                <a:solidFill>
                  <a:srgbClr val="252525"/>
                </a:solidFill>
                <a:cs typeface="Calisto MT"/>
              </a:rPr>
              <a:t>operating </a:t>
            </a:r>
            <a:r>
              <a:rPr spc="-10" dirty="0">
                <a:solidFill>
                  <a:srgbClr val="252525"/>
                </a:solidFill>
                <a:cs typeface="Calisto MT"/>
              </a:rPr>
              <a:t>systems, </a:t>
            </a:r>
            <a:r>
              <a:rPr spc="-15" dirty="0">
                <a:solidFill>
                  <a:srgbClr val="252525"/>
                </a:solidFill>
                <a:cs typeface="Calisto MT"/>
              </a:rPr>
              <a:t>firewalls, </a:t>
            </a:r>
            <a:r>
              <a:rPr spc="-10" dirty="0">
                <a:solidFill>
                  <a:srgbClr val="252525"/>
                </a:solidFill>
                <a:cs typeface="Calisto MT"/>
              </a:rPr>
              <a:t>routers, files, </a:t>
            </a:r>
            <a:r>
              <a:rPr dirty="0">
                <a:solidFill>
                  <a:srgbClr val="252525"/>
                </a:solidFill>
                <a:cs typeface="Calisto MT"/>
              </a:rPr>
              <a:t>and</a:t>
            </a:r>
            <a:r>
              <a:rPr spc="-105" dirty="0">
                <a:solidFill>
                  <a:srgbClr val="252525"/>
                </a:solidFill>
                <a:cs typeface="Calisto MT"/>
              </a:rPr>
              <a:t> </a:t>
            </a:r>
            <a:r>
              <a:rPr spc="-5" dirty="0">
                <a:solidFill>
                  <a:srgbClr val="252525"/>
                </a:solidFill>
                <a:cs typeface="Calisto MT"/>
              </a:rPr>
              <a:t>databases</a:t>
            </a:r>
            <a:endParaRPr dirty="0">
              <a:cs typeface="Calisto MT"/>
            </a:endParaRPr>
          </a:p>
          <a:p>
            <a:pPr>
              <a:spcBef>
                <a:spcPts val="35"/>
              </a:spcBef>
              <a:buClr>
                <a:srgbClr val="3B551A"/>
              </a:buClr>
              <a:buFont typeface="Wingdings"/>
              <a:buChar char=""/>
            </a:pPr>
            <a:endParaRPr sz="2050" dirty="0">
              <a:cs typeface="Calisto MT"/>
            </a:endParaRPr>
          </a:p>
          <a:p>
            <a:pPr marL="294640" indent="-281940">
              <a:buClr>
                <a:srgbClr val="3B551A"/>
              </a:buClr>
              <a:buSzPct val="75000"/>
              <a:buFont typeface="Wingdings"/>
              <a:buChar char=""/>
              <a:tabLst>
                <a:tab pos="294005" algn="l"/>
                <a:tab pos="294640" algn="l"/>
              </a:tabLst>
            </a:pPr>
            <a:r>
              <a:rPr dirty="0">
                <a:solidFill>
                  <a:srgbClr val="252525"/>
                </a:solidFill>
                <a:cs typeface="Calisto MT"/>
              </a:rPr>
              <a:t>A </a:t>
            </a:r>
            <a:r>
              <a:rPr spc="-5" dirty="0">
                <a:solidFill>
                  <a:srgbClr val="252525"/>
                </a:solidFill>
                <a:cs typeface="Calisto MT"/>
              </a:rPr>
              <a:t>security administrator maintains an authorization database that</a:t>
            </a:r>
            <a:r>
              <a:rPr spc="-25" dirty="0">
                <a:solidFill>
                  <a:srgbClr val="252525"/>
                </a:solidFill>
                <a:cs typeface="Calisto MT"/>
              </a:rPr>
              <a:t> </a:t>
            </a:r>
            <a:r>
              <a:rPr spc="-5" dirty="0">
                <a:solidFill>
                  <a:srgbClr val="252525"/>
                </a:solidFill>
                <a:cs typeface="Calisto MT"/>
              </a:rPr>
              <a:t>specifies</a:t>
            </a:r>
            <a:endParaRPr dirty="0">
              <a:cs typeface="Calisto MT"/>
            </a:endParaRPr>
          </a:p>
          <a:p>
            <a:pPr marL="294005"/>
            <a:r>
              <a:rPr dirty="0">
                <a:solidFill>
                  <a:srgbClr val="252525"/>
                </a:solidFill>
                <a:cs typeface="Calisto MT"/>
              </a:rPr>
              <a:t>what </a:t>
            </a:r>
            <a:r>
              <a:rPr spc="-5" dirty="0">
                <a:solidFill>
                  <a:srgbClr val="252525"/>
                </a:solidFill>
                <a:cs typeface="Calisto MT"/>
              </a:rPr>
              <a:t>type </a:t>
            </a:r>
            <a:r>
              <a:rPr dirty="0">
                <a:solidFill>
                  <a:srgbClr val="252525"/>
                </a:solidFill>
                <a:cs typeface="Calisto MT"/>
              </a:rPr>
              <a:t>of </a:t>
            </a:r>
            <a:r>
              <a:rPr spc="-5" dirty="0">
                <a:solidFill>
                  <a:srgbClr val="252525"/>
                </a:solidFill>
                <a:cs typeface="Calisto MT"/>
              </a:rPr>
              <a:t>access </a:t>
            </a:r>
            <a:r>
              <a:rPr dirty="0">
                <a:solidFill>
                  <a:srgbClr val="252525"/>
                </a:solidFill>
                <a:cs typeface="Calisto MT"/>
              </a:rPr>
              <a:t>to which resources is </a:t>
            </a:r>
            <a:r>
              <a:rPr spc="-15" dirty="0">
                <a:solidFill>
                  <a:srgbClr val="252525"/>
                </a:solidFill>
                <a:cs typeface="Calisto MT"/>
              </a:rPr>
              <a:t>allowed </a:t>
            </a:r>
            <a:r>
              <a:rPr spc="-5" dirty="0">
                <a:solidFill>
                  <a:srgbClr val="252525"/>
                </a:solidFill>
                <a:cs typeface="Calisto MT"/>
              </a:rPr>
              <a:t>for this</a:t>
            </a:r>
            <a:r>
              <a:rPr spc="114" dirty="0">
                <a:solidFill>
                  <a:srgbClr val="252525"/>
                </a:solidFill>
                <a:cs typeface="Calisto MT"/>
              </a:rPr>
              <a:t> </a:t>
            </a:r>
            <a:r>
              <a:rPr dirty="0">
                <a:solidFill>
                  <a:srgbClr val="252525"/>
                </a:solidFill>
                <a:cs typeface="Calisto MT"/>
              </a:rPr>
              <a:t>user</a:t>
            </a:r>
            <a:endParaRPr dirty="0">
              <a:cs typeface="Calisto MT"/>
            </a:endParaRPr>
          </a:p>
          <a:p>
            <a:pPr marL="873760" marR="477520" lvl="1" indent="-283845">
              <a:spcBef>
                <a:spcPts val="610"/>
              </a:spcBef>
              <a:buClr>
                <a:srgbClr val="3B551A"/>
              </a:buClr>
              <a:buSzPct val="75000"/>
              <a:buFont typeface="Wingdings"/>
              <a:buChar char=""/>
              <a:tabLst>
                <a:tab pos="873760" algn="l"/>
                <a:tab pos="874394" algn="l"/>
              </a:tabLst>
            </a:pPr>
            <a:r>
              <a:rPr sz="1600" spc="-10" dirty="0">
                <a:solidFill>
                  <a:srgbClr val="252525"/>
                </a:solidFill>
                <a:cs typeface="Calisto MT"/>
              </a:rPr>
              <a:t>the </a:t>
            </a:r>
            <a:r>
              <a:rPr sz="1600" spc="-5" dirty="0">
                <a:solidFill>
                  <a:srgbClr val="252525"/>
                </a:solidFill>
                <a:cs typeface="Calisto MT"/>
              </a:rPr>
              <a:t>access control function consults this database to determine whether to  </a:t>
            </a:r>
            <a:r>
              <a:rPr sz="1600" dirty="0">
                <a:solidFill>
                  <a:srgbClr val="252525"/>
                </a:solidFill>
                <a:cs typeface="Calisto MT"/>
              </a:rPr>
              <a:t>grant</a:t>
            </a:r>
            <a:r>
              <a:rPr sz="1600" spc="25" dirty="0">
                <a:solidFill>
                  <a:srgbClr val="252525"/>
                </a:solidFill>
                <a:cs typeface="Calisto MT"/>
              </a:rPr>
              <a:t> </a:t>
            </a:r>
            <a:r>
              <a:rPr sz="1600" spc="-5" dirty="0">
                <a:solidFill>
                  <a:srgbClr val="252525"/>
                </a:solidFill>
                <a:cs typeface="Calisto MT"/>
              </a:rPr>
              <a:t>access</a:t>
            </a:r>
            <a:endParaRPr sz="1600" dirty="0">
              <a:cs typeface="Calisto MT"/>
            </a:endParaRPr>
          </a:p>
          <a:p>
            <a:pPr lvl="1">
              <a:spcBef>
                <a:spcPts val="5"/>
              </a:spcBef>
              <a:buClr>
                <a:srgbClr val="3B551A"/>
              </a:buClr>
              <a:buFont typeface="Wingdings"/>
              <a:buChar char=""/>
            </a:pPr>
            <a:endParaRPr sz="1550" dirty="0">
              <a:cs typeface="Calisto MT"/>
            </a:endParaRPr>
          </a:p>
          <a:p>
            <a:pPr marL="294005" marR="17145" indent="-281940">
              <a:buClr>
                <a:srgbClr val="3B551A"/>
              </a:buClr>
              <a:buSzPct val="75000"/>
              <a:buFont typeface="Wingdings"/>
              <a:buChar char=""/>
              <a:tabLst>
                <a:tab pos="294005" algn="l"/>
                <a:tab pos="294640" algn="l"/>
              </a:tabLst>
            </a:pPr>
            <a:r>
              <a:rPr dirty="0">
                <a:solidFill>
                  <a:srgbClr val="252525"/>
                </a:solidFill>
                <a:cs typeface="Calisto MT"/>
              </a:rPr>
              <a:t>An </a:t>
            </a:r>
            <a:r>
              <a:rPr spc="-5" dirty="0">
                <a:solidFill>
                  <a:srgbClr val="252525"/>
                </a:solidFill>
                <a:cs typeface="Calisto MT"/>
              </a:rPr>
              <a:t>auditing function monitors </a:t>
            </a:r>
            <a:r>
              <a:rPr dirty="0">
                <a:solidFill>
                  <a:srgbClr val="252525"/>
                </a:solidFill>
                <a:cs typeface="Calisto MT"/>
              </a:rPr>
              <a:t>and keeps a </a:t>
            </a:r>
            <a:r>
              <a:rPr spc="-5" dirty="0">
                <a:solidFill>
                  <a:srgbClr val="252525"/>
                </a:solidFill>
                <a:cs typeface="Calisto MT"/>
              </a:rPr>
              <a:t>record </a:t>
            </a:r>
            <a:r>
              <a:rPr dirty="0">
                <a:solidFill>
                  <a:srgbClr val="252525"/>
                </a:solidFill>
                <a:cs typeface="Calisto MT"/>
              </a:rPr>
              <a:t>of user </a:t>
            </a:r>
            <a:r>
              <a:rPr spc="-5" dirty="0">
                <a:solidFill>
                  <a:srgbClr val="252525"/>
                </a:solidFill>
                <a:cs typeface="Calisto MT"/>
              </a:rPr>
              <a:t>accesses </a:t>
            </a:r>
            <a:r>
              <a:rPr dirty="0">
                <a:solidFill>
                  <a:srgbClr val="252525"/>
                </a:solidFill>
                <a:cs typeface="Calisto MT"/>
              </a:rPr>
              <a:t>to </a:t>
            </a:r>
            <a:r>
              <a:rPr spc="-5" dirty="0">
                <a:solidFill>
                  <a:srgbClr val="252525"/>
                </a:solidFill>
                <a:cs typeface="Calisto MT"/>
              </a:rPr>
              <a:t>system  </a:t>
            </a:r>
            <a:r>
              <a:rPr dirty="0">
                <a:solidFill>
                  <a:srgbClr val="252525"/>
                </a:solidFill>
                <a:cs typeface="Calisto MT"/>
              </a:rPr>
              <a:t>resources</a:t>
            </a:r>
            <a:endParaRPr dirty="0">
              <a:cs typeface="Calisto MT"/>
            </a:endParaRPr>
          </a:p>
        </p:txBody>
      </p:sp>
    </p:spTree>
    <p:extLst>
      <p:ext uri="{BB962C8B-B14F-4D97-AF65-F5344CB8AC3E}">
        <p14:creationId xmlns:p14="http://schemas.microsoft.com/office/powerpoint/2010/main" val="363027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03457" y="158836"/>
            <a:ext cx="4946358" cy="689932"/>
          </a:xfrm>
          <a:prstGeom prst="rect">
            <a:avLst/>
          </a:prstGeom>
        </p:spPr>
        <p:txBody>
          <a:bodyPr vert="horz" wrap="square" lIns="0" tIns="12700" rIns="0" bIns="0" rtlCol="0">
            <a:spAutoFit/>
          </a:bodyPr>
          <a:lstStyle/>
          <a:p>
            <a:pPr marL="12700">
              <a:lnSpc>
                <a:spcPct val="100000"/>
              </a:lnSpc>
              <a:spcBef>
                <a:spcPts val="100"/>
              </a:spcBef>
            </a:pPr>
            <a:r>
              <a:rPr spc="-135" dirty="0"/>
              <a:t>Access</a:t>
            </a:r>
            <a:r>
              <a:rPr spc="-360" dirty="0"/>
              <a:t> </a:t>
            </a:r>
            <a:r>
              <a:rPr spc="-160" dirty="0"/>
              <a:t>control</a:t>
            </a:r>
            <a:r>
              <a:rPr lang="en-US" spc="-160" dirty="0"/>
              <a:t> Example</a:t>
            </a:r>
            <a:endParaRPr spc="-160" dirty="0"/>
          </a:p>
        </p:txBody>
      </p:sp>
      <p:grpSp>
        <p:nvGrpSpPr>
          <p:cNvPr id="4" name="object 4"/>
          <p:cNvGrpSpPr/>
          <p:nvPr/>
        </p:nvGrpSpPr>
        <p:grpSpPr>
          <a:xfrm>
            <a:off x="1048677" y="1230198"/>
            <a:ext cx="11074362" cy="5056231"/>
            <a:chOff x="1048677" y="1230198"/>
            <a:chExt cx="11074362" cy="5056231"/>
          </a:xfrm>
        </p:grpSpPr>
        <p:sp>
          <p:nvSpPr>
            <p:cNvPr id="8" name="object 8"/>
            <p:cNvSpPr/>
            <p:nvPr/>
          </p:nvSpPr>
          <p:spPr>
            <a:xfrm>
              <a:off x="1048677" y="1691004"/>
              <a:ext cx="5150739" cy="35210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082660" y="1230198"/>
              <a:ext cx="2822321" cy="481380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599039" y="2986023"/>
              <a:ext cx="1524000" cy="1002030"/>
            </a:xfrm>
            <a:custGeom>
              <a:avLst/>
              <a:gdLst/>
              <a:ahLst/>
              <a:cxnLst/>
              <a:rect l="l" t="t" r="r" b="b"/>
              <a:pathLst>
                <a:path w="1524000" h="1002029">
                  <a:moveTo>
                    <a:pt x="1375028" y="0"/>
                  </a:moveTo>
                  <a:lnTo>
                    <a:pt x="364997" y="342391"/>
                  </a:lnTo>
                  <a:lnTo>
                    <a:pt x="290449" y="122681"/>
                  </a:lnTo>
                  <a:lnTo>
                    <a:pt x="0" y="711200"/>
                  </a:lnTo>
                  <a:lnTo>
                    <a:pt x="588517" y="1001776"/>
                  </a:lnTo>
                  <a:lnTo>
                    <a:pt x="513968" y="781938"/>
                  </a:lnTo>
                  <a:lnTo>
                    <a:pt x="1524000" y="439547"/>
                  </a:lnTo>
                  <a:lnTo>
                    <a:pt x="1375028" y="0"/>
                  </a:lnTo>
                  <a:close/>
                </a:path>
              </a:pathLst>
            </a:custGeom>
            <a:solidFill>
              <a:srgbClr val="E30477"/>
            </a:solidFill>
          </p:spPr>
          <p:txBody>
            <a:bodyPr wrap="square" lIns="0" tIns="0" rIns="0" bIns="0" rtlCol="0"/>
            <a:lstStyle/>
            <a:p>
              <a:endParaRPr/>
            </a:p>
          </p:txBody>
        </p:sp>
        <p:sp>
          <p:nvSpPr>
            <p:cNvPr id="7" name="object 7"/>
            <p:cNvSpPr/>
            <p:nvPr/>
          </p:nvSpPr>
          <p:spPr>
            <a:xfrm>
              <a:off x="10599039" y="2986023"/>
              <a:ext cx="1524000" cy="1002030"/>
            </a:xfrm>
            <a:custGeom>
              <a:avLst/>
              <a:gdLst/>
              <a:ahLst/>
              <a:cxnLst/>
              <a:rect l="l" t="t" r="r" b="b"/>
              <a:pathLst>
                <a:path w="1524000" h="1002029">
                  <a:moveTo>
                    <a:pt x="1524000" y="439547"/>
                  </a:moveTo>
                  <a:lnTo>
                    <a:pt x="513968" y="781938"/>
                  </a:lnTo>
                  <a:lnTo>
                    <a:pt x="588517" y="1001776"/>
                  </a:lnTo>
                  <a:lnTo>
                    <a:pt x="0" y="711200"/>
                  </a:lnTo>
                  <a:lnTo>
                    <a:pt x="290449" y="122681"/>
                  </a:lnTo>
                  <a:lnTo>
                    <a:pt x="364997" y="342391"/>
                  </a:lnTo>
                  <a:lnTo>
                    <a:pt x="1375028" y="0"/>
                  </a:lnTo>
                  <a:lnTo>
                    <a:pt x="1524000" y="439547"/>
                  </a:lnTo>
                  <a:close/>
                </a:path>
              </a:pathLst>
            </a:custGeom>
            <a:ln w="12700">
              <a:solidFill>
                <a:srgbClr val="A70155"/>
              </a:solidFill>
            </a:ln>
          </p:spPr>
          <p:txBody>
            <a:bodyPr wrap="square" lIns="0" tIns="0" rIns="0" bIns="0" rtlCol="0"/>
            <a:lstStyle/>
            <a:p>
              <a:endParaRPr/>
            </a:p>
          </p:txBody>
        </p:sp>
        <p:sp>
          <p:nvSpPr>
            <p:cNvPr id="9" name="object 9"/>
            <p:cNvSpPr/>
            <p:nvPr/>
          </p:nvSpPr>
          <p:spPr>
            <a:xfrm>
              <a:off x="3456559" y="3186613"/>
              <a:ext cx="4133088" cy="3099816"/>
            </a:xfrm>
            <a:prstGeom prst="rect">
              <a:avLst/>
            </a:prstGeom>
            <a:blipFill>
              <a:blip r:embed="rId5" cstate="print"/>
              <a:stretch>
                <a:fillRect/>
              </a:stretch>
            </a:blipFill>
          </p:spPr>
          <p:txBody>
            <a:bodyPr wrap="square" lIns="0" tIns="0" rIns="0" bIns="0" rtlCol="0"/>
            <a:lstStyle/>
            <a:p>
              <a:endParaRPr/>
            </a:p>
          </p:txBody>
        </p:sp>
      </p:grpSp>
      <p:pic>
        <p:nvPicPr>
          <p:cNvPr id="11" name="Picture 10">
            <a:extLst>
              <a:ext uri="{FF2B5EF4-FFF2-40B4-BE49-F238E27FC236}">
                <a16:creationId xmlns:a16="http://schemas.microsoft.com/office/drawing/2014/main" id="{FD3CBAA0-0DDB-6B4F-B5C0-FAEFCA12C308}"/>
              </a:ext>
            </a:extLst>
          </p:cNvPr>
          <p:cNvPicPr>
            <a:picLocks noChangeAspect="1"/>
          </p:cNvPicPr>
          <p:nvPr/>
        </p:nvPicPr>
        <p:blipFill>
          <a:blip r:embed="rId6"/>
          <a:stretch>
            <a:fillRect/>
          </a:stretch>
        </p:blipFill>
        <p:spPr>
          <a:xfrm>
            <a:off x="5049966" y="2791600"/>
            <a:ext cx="2539681" cy="1691004"/>
          </a:xfrm>
          <a:prstGeom prst="rect">
            <a:avLst/>
          </a:prstGeom>
        </p:spPr>
      </p:pic>
      <p:pic>
        <p:nvPicPr>
          <p:cNvPr id="12" name="Picture 11">
            <a:extLst>
              <a:ext uri="{FF2B5EF4-FFF2-40B4-BE49-F238E27FC236}">
                <a16:creationId xmlns:a16="http://schemas.microsoft.com/office/drawing/2014/main" id="{E6A4B782-186B-A84E-A418-3A57FEF717D4}"/>
              </a:ext>
            </a:extLst>
          </p:cNvPr>
          <p:cNvPicPr>
            <a:picLocks noChangeAspect="1"/>
          </p:cNvPicPr>
          <p:nvPr/>
        </p:nvPicPr>
        <p:blipFill>
          <a:blip r:embed="rId7"/>
          <a:stretch>
            <a:fillRect/>
          </a:stretch>
        </p:blipFill>
        <p:spPr>
          <a:xfrm>
            <a:off x="555664" y="4184374"/>
            <a:ext cx="3481430" cy="2316302"/>
          </a:xfrm>
          <a:prstGeom prst="rect">
            <a:avLst/>
          </a:prstGeom>
        </p:spPr>
      </p:pic>
    </p:spTree>
    <p:extLst>
      <p:ext uri="{BB962C8B-B14F-4D97-AF65-F5344CB8AC3E}">
        <p14:creationId xmlns:p14="http://schemas.microsoft.com/office/powerpoint/2010/main" val="238584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51118"/>
            <a:ext cx="5373370" cy="689932"/>
          </a:xfrm>
          <a:prstGeom prst="rect">
            <a:avLst/>
          </a:prstGeom>
        </p:spPr>
        <p:txBody>
          <a:bodyPr vert="horz" wrap="square" lIns="0" tIns="12700" rIns="0" bIns="0" rtlCol="0">
            <a:spAutoFit/>
          </a:bodyPr>
          <a:lstStyle/>
          <a:p>
            <a:pPr marL="12700">
              <a:lnSpc>
                <a:spcPct val="100000"/>
              </a:lnSpc>
              <a:spcBef>
                <a:spcPts val="100"/>
              </a:spcBef>
            </a:pPr>
            <a:r>
              <a:rPr lang="en-US" spc="-135" dirty="0"/>
              <a:t>A</a:t>
            </a:r>
            <a:r>
              <a:rPr spc="-135" dirty="0"/>
              <a:t>ccess</a:t>
            </a:r>
            <a:r>
              <a:rPr spc="-695" dirty="0"/>
              <a:t> </a:t>
            </a:r>
            <a:r>
              <a:rPr lang="en-US" spc="-695" dirty="0"/>
              <a:t> </a:t>
            </a:r>
            <a:r>
              <a:rPr lang="en-US" spc="-160" dirty="0"/>
              <a:t>C</a:t>
            </a:r>
            <a:r>
              <a:rPr spc="-160" dirty="0"/>
              <a:t>ontrol?</a:t>
            </a:r>
          </a:p>
        </p:txBody>
      </p:sp>
      <p:grpSp>
        <p:nvGrpSpPr>
          <p:cNvPr id="3" name="object 3"/>
          <p:cNvGrpSpPr/>
          <p:nvPr/>
        </p:nvGrpSpPr>
        <p:grpSpPr>
          <a:xfrm>
            <a:off x="7312027" y="1241921"/>
            <a:ext cx="4046854" cy="4813935"/>
            <a:chOff x="8082660" y="1230198"/>
            <a:chExt cx="4046854" cy="4813935"/>
          </a:xfrm>
        </p:grpSpPr>
        <p:sp>
          <p:nvSpPr>
            <p:cNvPr id="4" name="object 4"/>
            <p:cNvSpPr/>
            <p:nvPr/>
          </p:nvSpPr>
          <p:spPr>
            <a:xfrm>
              <a:off x="8082660" y="1230198"/>
              <a:ext cx="2822321" cy="48138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599038" y="2986023"/>
              <a:ext cx="1524000" cy="1002030"/>
            </a:xfrm>
            <a:custGeom>
              <a:avLst/>
              <a:gdLst/>
              <a:ahLst/>
              <a:cxnLst/>
              <a:rect l="l" t="t" r="r" b="b"/>
              <a:pathLst>
                <a:path w="1524000" h="1002029">
                  <a:moveTo>
                    <a:pt x="1375028" y="0"/>
                  </a:moveTo>
                  <a:lnTo>
                    <a:pt x="364997" y="342391"/>
                  </a:lnTo>
                  <a:lnTo>
                    <a:pt x="290449" y="122681"/>
                  </a:lnTo>
                  <a:lnTo>
                    <a:pt x="0" y="711200"/>
                  </a:lnTo>
                  <a:lnTo>
                    <a:pt x="588517" y="1001776"/>
                  </a:lnTo>
                  <a:lnTo>
                    <a:pt x="513968" y="781938"/>
                  </a:lnTo>
                  <a:lnTo>
                    <a:pt x="1524000" y="439547"/>
                  </a:lnTo>
                  <a:lnTo>
                    <a:pt x="1375028" y="0"/>
                  </a:lnTo>
                  <a:close/>
                </a:path>
              </a:pathLst>
            </a:custGeom>
            <a:solidFill>
              <a:srgbClr val="E30477"/>
            </a:solidFill>
          </p:spPr>
          <p:txBody>
            <a:bodyPr wrap="square" lIns="0" tIns="0" rIns="0" bIns="0" rtlCol="0"/>
            <a:lstStyle/>
            <a:p>
              <a:endParaRPr/>
            </a:p>
          </p:txBody>
        </p:sp>
        <p:sp>
          <p:nvSpPr>
            <p:cNvPr id="6" name="object 6"/>
            <p:cNvSpPr/>
            <p:nvPr/>
          </p:nvSpPr>
          <p:spPr>
            <a:xfrm>
              <a:off x="10599038" y="2986023"/>
              <a:ext cx="1524000" cy="1002030"/>
            </a:xfrm>
            <a:custGeom>
              <a:avLst/>
              <a:gdLst/>
              <a:ahLst/>
              <a:cxnLst/>
              <a:rect l="l" t="t" r="r" b="b"/>
              <a:pathLst>
                <a:path w="1524000" h="1002029">
                  <a:moveTo>
                    <a:pt x="1524000" y="439547"/>
                  </a:moveTo>
                  <a:lnTo>
                    <a:pt x="513968" y="781938"/>
                  </a:lnTo>
                  <a:lnTo>
                    <a:pt x="588517" y="1001776"/>
                  </a:lnTo>
                  <a:lnTo>
                    <a:pt x="0" y="711200"/>
                  </a:lnTo>
                  <a:lnTo>
                    <a:pt x="290449" y="122681"/>
                  </a:lnTo>
                  <a:lnTo>
                    <a:pt x="364997" y="342391"/>
                  </a:lnTo>
                  <a:lnTo>
                    <a:pt x="1375028" y="0"/>
                  </a:lnTo>
                  <a:lnTo>
                    <a:pt x="1524000" y="439547"/>
                  </a:lnTo>
                  <a:close/>
                </a:path>
              </a:pathLst>
            </a:custGeom>
            <a:ln w="12700">
              <a:solidFill>
                <a:srgbClr val="A70155"/>
              </a:solidFill>
            </a:ln>
          </p:spPr>
          <p:txBody>
            <a:bodyPr wrap="square" lIns="0" tIns="0" rIns="0" bIns="0" rtlCol="0"/>
            <a:lstStyle/>
            <a:p>
              <a:endParaRPr/>
            </a:p>
          </p:txBody>
        </p:sp>
      </p:grpSp>
      <p:sp>
        <p:nvSpPr>
          <p:cNvPr id="7" name="object 7"/>
          <p:cNvSpPr txBox="1"/>
          <p:nvPr/>
        </p:nvSpPr>
        <p:spPr>
          <a:xfrm>
            <a:off x="833119" y="1451749"/>
            <a:ext cx="5219700" cy="4398640"/>
          </a:xfrm>
          <a:prstGeom prst="rect">
            <a:avLst/>
          </a:prstGeom>
        </p:spPr>
        <p:txBody>
          <a:bodyPr vert="horz" wrap="square" lIns="0" tIns="12700" rIns="0" bIns="0" rtlCol="0">
            <a:spAutoFit/>
          </a:bodyPr>
          <a:lstStyle/>
          <a:p>
            <a:pPr marL="12700">
              <a:lnSpc>
                <a:spcPct val="100000"/>
              </a:lnSpc>
              <a:spcBef>
                <a:spcPts val="100"/>
              </a:spcBef>
              <a:tabLst>
                <a:tab pos="527685" algn="l"/>
              </a:tabLst>
            </a:pPr>
            <a:r>
              <a:rPr sz="3000" dirty="0">
                <a:solidFill>
                  <a:srgbClr val="E30477"/>
                </a:solidFill>
                <a:latin typeface="Calibri"/>
                <a:cs typeface="Calibri"/>
              </a:rPr>
              <a:t>1.	</a:t>
            </a:r>
            <a:r>
              <a:rPr sz="3000" dirty="0">
                <a:latin typeface="Calibri"/>
                <a:cs typeface="Calibri"/>
              </a:rPr>
              <a:t>Not </a:t>
            </a:r>
            <a:r>
              <a:rPr sz="3000" spc="-15" dirty="0">
                <a:latin typeface="Calibri"/>
                <a:cs typeface="Calibri"/>
              </a:rPr>
              <a:t>easy to </a:t>
            </a:r>
            <a:r>
              <a:rPr sz="3000" spc="-15" dirty="0">
                <a:solidFill>
                  <a:srgbClr val="E30477"/>
                </a:solidFill>
                <a:latin typeface="Calibri"/>
                <a:cs typeface="Calibri"/>
              </a:rPr>
              <a:t>get</a:t>
            </a:r>
            <a:r>
              <a:rPr sz="3000" spc="-25" dirty="0">
                <a:solidFill>
                  <a:srgbClr val="E30477"/>
                </a:solidFill>
                <a:latin typeface="Calibri"/>
                <a:cs typeface="Calibri"/>
              </a:rPr>
              <a:t> </a:t>
            </a:r>
            <a:r>
              <a:rPr sz="3000" spc="-10" dirty="0">
                <a:solidFill>
                  <a:srgbClr val="E30477"/>
                </a:solidFill>
                <a:latin typeface="Calibri"/>
                <a:cs typeface="Calibri"/>
              </a:rPr>
              <a:t>right</a:t>
            </a:r>
            <a:r>
              <a:rPr sz="3000" spc="-10" dirty="0">
                <a:latin typeface="Calibri"/>
                <a:cs typeface="Calibri"/>
              </a:rPr>
              <a:t>,</a:t>
            </a:r>
            <a:endParaRPr sz="3000" dirty="0">
              <a:latin typeface="Calibri"/>
              <a:cs typeface="Calibri"/>
            </a:endParaRPr>
          </a:p>
          <a:p>
            <a:pPr marL="527685">
              <a:lnSpc>
                <a:spcPct val="100000"/>
              </a:lnSpc>
            </a:pPr>
            <a:r>
              <a:rPr sz="3000" spc="5" dirty="0">
                <a:latin typeface="Calibri"/>
                <a:cs typeface="Calibri"/>
              </a:rPr>
              <a:t>e.g., </a:t>
            </a:r>
            <a:r>
              <a:rPr sz="3000" spc="-5" dirty="0">
                <a:latin typeface="Calibri"/>
                <a:cs typeface="Calibri"/>
              </a:rPr>
              <a:t>what </a:t>
            </a:r>
            <a:r>
              <a:rPr sz="3000" dirty="0">
                <a:latin typeface="Calibri"/>
                <a:cs typeface="Calibri"/>
              </a:rPr>
              <a:t>about</a:t>
            </a:r>
            <a:r>
              <a:rPr sz="3000" spc="-40" dirty="0">
                <a:latin typeface="Calibri"/>
                <a:cs typeface="Calibri"/>
              </a:rPr>
              <a:t> </a:t>
            </a:r>
            <a:r>
              <a:rPr sz="3000" spc="-10" dirty="0">
                <a:latin typeface="Calibri"/>
                <a:cs typeface="Calibri"/>
              </a:rPr>
              <a:t>windows?</a:t>
            </a:r>
            <a:endParaRPr sz="3000" dirty="0">
              <a:latin typeface="Calibri"/>
              <a:cs typeface="Calibri"/>
            </a:endParaRPr>
          </a:p>
          <a:p>
            <a:pPr marL="527685" marR="479425" indent="-515620">
              <a:lnSpc>
                <a:spcPct val="100000"/>
              </a:lnSpc>
              <a:spcBef>
                <a:spcPts val="1805"/>
              </a:spcBef>
              <a:buClr>
                <a:srgbClr val="E30477"/>
              </a:buClr>
              <a:buAutoNum type="arabicPeriod" startAt="2"/>
              <a:tabLst>
                <a:tab pos="527685" algn="l"/>
                <a:tab pos="528320" algn="l"/>
              </a:tabLst>
            </a:pPr>
            <a:r>
              <a:rPr sz="3000" spc="-25" dirty="0">
                <a:latin typeface="Calibri"/>
                <a:cs typeface="Calibri"/>
              </a:rPr>
              <a:t>Different </a:t>
            </a:r>
            <a:r>
              <a:rPr sz="3000" spc="-5" dirty="0">
                <a:latin typeface="Calibri"/>
                <a:cs typeface="Calibri"/>
              </a:rPr>
              <a:t>mechanisms </a:t>
            </a:r>
            <a:r>
              <a:rPr sz="3000" spc="-20" dirty="0">
                <a:latin typeface="Calibri"/>
                <a:cs typeface="Calibri"/>
              </a:rPr>
              <a:t>have  </a:t>
            </a:r>
            <a:r>
              <a:rPr sz="3000" spc="-25" dirty="0">
                <a:latin typeface="Calibri"/>
                <a:cs typeface="Calibri"/>
              </a:rPr>
              <a:t>different</a:t>
            </a:r>
            <a:r>
              <a:rPr sz="3000" spc="-10" dirty="0">
                <a:latin typeface="Calibri"/>
                <a:cs typeface="Calibri"/>
              </a:rPr>
              <a:t> </a:t>
            </a:r>
            <a:r>
              <a:rPr sz="3000" spc="-10" dirty="0">
                <a:solidFill>
                  <a:srgbClr val="E30477"/>
                </a:solidFill>
                <a:latin typeface="Calibri"/>
                <a:cs typeface="Calibri"/>
              </a:rPr>
              <a:t>properties</a:t>
            </a:r>
            <a:endParaRPr sz="3000" dirty="0">
              <a:latin typeface="Calibri"/>
              <a:cs typeface="Calibri"/>
            </a:endParaRPr>
          </a:p>
          <a:p>
            <a:pPr marL="527685" marR="5080" indent="-515620">
              <a:lnSpc>
                <a:spcPct val="100000"/>
              </a:lnSpc>
              <a:spcBef>
                <a:spcPts val="1800"/>
              </a:spcBef>
              <a:buClr>
                <a:srgbClr val="E30477"/>
              </a:buClr>
              <a:buAutoNum type="arabicPeriod" startAt="2"/>
              <a:tabLst>
                <a:tab pos="527685" algn="l"/>
                <a:tab pos="528320" algn="l"/>
              </a:tabLst>
            </a:pPr>
            <a:r>
              <a:rPr sz="3000" spc="-25" dirty="0">
                <a:latin typeface="Calibri"/>
                <a:cs typeface="Calibri"/>
              </a:rPr>
              <a:t>Different </a:t>
            </a:r>
            <a:r>
              <a:rPr sz="3000" spc="-5" dirty="0">
                <a:latin typeface="Calibri"/>
                <a:cs typeface="Calibri"/>
              </a:rPr>
              <a:t>mechanisms support  </a:t>
            </a:r>
            <a:r>
              <a:rPr sz="3000" spc="-25" dirty="0">
                <a:latin typeface="Calibri"/>
                <a:cs typeface="Calibri"/>
              </a:rPr>
              <a:t>different</a:t>
            </a:r>
            <a:r>
              <a:rPr sz="3000" spc="-10" dirty="0">
                <a:latin typeface="Calibri"/>
                <a:cs typeface="Calibri"/>
              </a:rPr>
              <a:t> </a:t>
            </a:r>
            <a:r>
              <a:rPr sz="3000" spc="-5" dirty="0">
                <a:solidFill>
                  <a:srgbClr val="E30477"/>
                </a:solidFill>
                <a:latin typeface="Calibri"/>
                <a:cs typeface="Calibri"/>
              </a:rPr>
              <a:t>rules</a:t>
            </a:r>
            <a:endParaRPr lang="en-US" sz="3000" spc="-5" dirty="0">
              <a:solidFill>
                <a:srgbClr val="E30477"/>
              </a:solidFill>
              <a:latin typeface="Calibri"/>
              <a:cs typeface="Calibri"/>
            </a:endParaRPr>
          </a:p>
          <a:p>
            <a:pPr marL="527685" marR="5080" indent="-515620">
              <a:spcBef>
                <a:spcPts val="1800"/>
              </a:spcBef>
              <a:buClr>
                <a:srgbClr val="E30477"/>
              </a:buClr>
              <a:buFontTx/>
              <a:buAutoNum type="arabicPeriod" startAt="2"/>
              <a:tabLst>
                <a:tab pos="527685" algn="l"/>
                <a:tab pos="528320" algn="l"/>
              </a:tabLst>
            </a:pPr>
            <a:r>
              <a:rPr lang="en-US" sz="3000" spc="-20" dirty="0">
                <a:cs typeface="Calibri"/>
              </a:rPr>
              <a:t>Difference </a:t>
            </a:r>
            <a:r>
              <a:rPr lang="en-US" sz="3000" spc="-10" dirty="0">
                <a:cs typeface="Calibri"/>
              </a:rPr>
              <a:t>between</a:t>
            </a:r>
            <a:r>
              <a:rPr lang="en-US" sz="3000" spc="-85" dirty="0">
                <a:cs typeface="Calibri"/>
              </a:rPr>
              <a:t> </a:t>
            </a:r>
            <a:r>
              <a:rPr lang="en-US" sz="3000" dirty="0">
                <a:cs typeface="Calibri"/>
              </a:rPr>
              <a:t>access </a:t>
            </a:r>
            <a:r>
              <a:rPr lang="en-US" sz="3000" dirty="0">
                <a:solidFill>
                  <a:srgbClr val="E30477"/>
                </a:solidFill>
                <a:cs typeface="Calibri"/>
              </a:rPr>
              <a:t> </a:t>
            </a:r>
            <a:r>
              <a:rPr lang="en-US" sz="3000" spc="-5" dirty="0">
                <a:solidFill>
                  <a:srgbClr val="E30477"/>
                </a:solidFill>
                <a:cs typeface="Calibri"/>
              </a:rPr>
              <a:t>rules </a:t>
            </a:r>
            <a:r>
              <a:rPr lang="en-US" sz="3000" dirty="0">
                <a:cs typeface="Calibri"/>
              </a:rPr>
              <a:t>and</a:t>
            </a:r>
            <a:r>
              <a:rPr lang="en-US" sz="3000" spc="-15" dirty="0">
                <a:cs typeface="Calibri"/>
              </a:rPr>
              <a:t> </a:t>
            </a:r>
            <a:r>
              <a:rPr lang="en-US" sz="3000" spc="-5" dirty="0">
                <a:solidFill>
                  <a:srgbClr val="E30477"/>
                </a:solidFill>
                <a:cs typeface="Calibri"/>
              </a:rPr>
              <a:t>mechanism</a:t>
            </a:r>
            <a:endParaRPr lang="en-US" sz="3000" dirty="0">
              <a:cs typeface="Calibri"/>
            </a:endParaRPr>
          </a:p>
        </p:txBody>
      </p:sp>
    </p:spTree>
    <p:extLst>
      <p:ext uri="{BB962C8B-B14F-4D97-AF65-F5344CB8AC3E}">
        <p14:creationId xmlns:p14="http://schemas.microsoft.com/office/powerpoint/2010/main" val="1708700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10514" y="1339088"/>
            <a:ext cx="4719955" cy="5135245"/>
            <a:chOff x="510514" y="1339088"/>
            <a:chExt cx="4719955" cy="5135245"/>
          </a:xfrm>
        </p:grpSpPr>
        <p:sp>
          <p:nvSpPr>
            <p:cNvPr id="3" name="object 3"/>
            <p:cNvSpPr/>
            <p:nvPr/>
          </p:nvSpPr>
          <p:spPr>
            <a:xfrm>
              <a:off x="510514" y="1339088"/>
              <a:ext cx="4253357" cy="319925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30960" y="2602687"/>
              <a:ext cx="4099179" cy="3871213"/>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880012" y="99884"/>
            <a:ext cx="6000750" cy="757555"/>
          </a:xfrm>
          <a:prstGeom prst="rect">
            <a:avLst/>
          </a:prstGeom>
        </p:spPr>
        <p:txBody>
          <a:bodyPr vert="horz" wrap="square" lIns="0" tIns="12700" rIns="0" bIns="0" rtlCol="0">
            <a:spAutoFit/>
          </a:bodyPr>
          <a:lstStyle/>
          <a:p>
            <a:pPr marL="12700">
              <a:lnSpc>
                <a:spcPct val="100000"/>
              </a:lnSpc>
              <a:spcBef>
                <a:spcPts val="100"/>
              </a:spcBef>
            </a:pPr>
            <a:r>
              <a:rPr spc="-135" dirty="0"/>
              <a:t>Access </a:t>
            </a:r>
            <a:r>
              <a:rPr spc="-160" dirty="0"/>
              <a:t>control </a:t>
            </a:r>
            <a:r>
              <a:rPr spc="-80" dirty="0"/>
              <a:t>in</a:t>
            </a:r>
            <a:r>
              <a:rPr spc="-610" dirty="0"/>
              <a:t> </a:t>
            </a:r>
            <a:r>
              <a:rPr spc="-155" dirty="0"/>
              <a:t>software</a:t>
            </a:r>
          </a:p>
        </p:txBody>
      </p:sp>
      <p:grpSp>
        <p:nvGrpSpPr>
          <p:cNvPr id="7" name="object 7"/>
          <p:cNvGrpSpPr/>
          <p:nvPr/>
        </p:nvGrpSpPr>
        <p:grpSpPr>
          <a:xfrm>
            <a:off x="3115945" y="1118488"/>
            <a:ext cx="8763635" cy="5681345"/>
            <a:chOff x="3115945" y="1118488"/>
            <a:chExt cx="8763635" cy="5681345"/>
          </a:xfrm>
        </p:grpSpPr>
        <p:sp>
          <p:nvSpPr>
            <p:cNvPr id="8" name="object 8"/>
            <p:cNvSpPr/>
            <p:nvPr/>
          </p:nvSpPr>
          <p:spPr>
            <a:xfrm>
              <a:off x="3515741" y="1270507"/>
              <a:ext cx="4497959" cy="354825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028055" y="2541069"/>
              <a:ext cx="4509135" cy="425831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115945" y="3794531"/>
              <a:ext cx="4078478" cy="2710307"/>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774940" y="1118488"/>
              <a:ext cx="4104386" cy="2545714"/>
            </a:xfrm>
            <a:prstGeom prst="rect">
              <a:avLst/>
            </a:prstGeom>
            <a:blipFill>
              <a:blip r:embed="rId7"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34619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6114" y="162841"/>
            <a:ext cx="5207635" cy="689932"/>
          </a:xfrm>
          <a:prstGeom prst="rect">
            <a:avLst/>
          </a:prstGeom>
        </p:spPr>
        <p:txBody>
          <a:bodyPr vert="horz" wrap="square" lIns="0" tIns="12700" rIns="0" bIns="0" rtlCol="0">
            <a:spAutoFit/>
          </a:bodyPr>
          <a:lstStyle/>
          <a:p>
            <a:pPr marL="12700">
              <a:lnSpc>
                <a:spcPct val="100000"/>
              </a:lnSpc>
              <a:spcBef>
                <a:spcPts val="100"/>
              </a:spcBef>
            </a:pPr>
            <a:r>
              <a:rPr lang="en-US" spc="-135" dirty="0"/>
              <a:t>Simple</a:t>
            </a:r>
            <a:r>
              <a:rPr spc="-135" dirty="0"/>
              <a:t> </a:t>
            </a:r>
            <a:r>
              <a:rPr spc="-140" dirty="0"/>
              <a:t>point </a:t>
            </a:r>
            <a:r>
              <a:rPr spc="-80" dirty="0"/>
              <a:t>of</a:t>
            </a:r>
            <a:r>
              <a:rPr spc="-590" dirty="0"/>
              <a:t> </a:t>
            </a:r>
            <a:r>
              <a:rPr spc="-125" dirty="0"/>
              <a:t>view</a:t>
            </a:r>
          </a:p>
        </p:txBody>
      </p:sp>
      <p:sp>
        <p:nvSpPr>
          <p:cNvPr id="3" name="object 3"/>
          <p:cNvSpPr txBox="1"/>
          <p:nvPr/>
        </p:nvSpPr>
        <p:spPr>
          <a:xfrm>
            <a:off x="1927958" y="4326509"/>
            <a:ext cx="1095375" cy="1123315"/>
          </a:xfrm>
          <a:prstGeom prst="rect">
            <a:avLst/>
          </a:prstGeom>
        </p:spPr>
        <p:txBody>
          <a:bodyPr vert="horz" wrap="square" lIns="0" tIns="12700" rIns="0" bIns="0" rtlCol="0">
            <a:spAutoFit/>
          </a:bodyPr>
          <a:lstStyle/>
          <a:p>
            <a:pPr marL="12700" marR="5080" indent="213360">
              <a:lnSpc>
                <a:spcPct val="100000"/>
              </a:lnSpc>
              <a:spcBef>
                <a:spcPts val="100"/>
              </a:spcBef>
            </a:pPr>
            <a:r>
              <a:rPr sz="2400" spc="-5" dirty="0">
                <a:solidFill>
                  <a:srgbClr val="252525"/>
                </a:solidFill>
                <a:latin typeface="Calibri"/>
                <a:cs typeface="Calibri"/>
              </a:rPr>
              <a:t>User  Subject  </a:t>
            </a:r>
            <a:r>
              <a:rPr sz="2400" dirty="0">
                <a:solidFill>
                  <a:srgbClr val="252525"/>
                </a:solidFill>
                <a:latin typeface="Calibri"/>
                <a:cs typeface="Calibri"/>
              </a:rPr>
              <a:t>Principal</a:t>
            </a:r>
            <a:endParaRPr sz="2400">
              <a:latin typeface="Calibri"/>
              <a:cs typeface="Calibri"/>
            </a:endParaRPr>
          </a:p>
        </p:txBody>
      </p:sp>
      <p:sp>
        <p:nvSpPr>
          <p:cNvPr id="4" name="object 4"/>
          <p:cNvSpPr txBox="1"/>
          <p:nvPr/>
        </p:nvSpPr>
        <p:spPr>
          <a:xfrm>
            <a:off x="7827997" y="4311600"/>
            <a:ext cx="1236980" cy="1123315"/>
          </a:xfrm>
          <a:prstGeom prst="rect">
            <a:avLst/>
          </a:prstGeom>
        </p:spPr>
        <p:txBody>
          <a:bodyPr vert="horz" wrap="square" lIns="0" tIns="12700" rIns="0" bIns="0" rtlCol="0">
            <a:spAutoFit/>
          </a:bodyPr>
          <a:lstStyle/>
          <a:p>
            <a:pPr marL="113030" marR="5080" indent="-100965" algn="just">
              <a:lnSpc>
                <a:spcPct val="100000"/>
              </a:lnSpc>
              <a:spcBef>
                <a:spcPts val="100"/>
              </a:spcBef>
            </a:pPr>
            <a:r>
              <a:rPr sz="2400" dirty="0">
                <a:solidFill>
                  <a:srgbClr val="252525"/>
                </a:solidFill>
                <a:latin typeface="Calibri"/>
                <a:cs typeface="Calibri"/>
              </a:rPr>
              <a:t>P</a:t>
            </a:r>
            <a:r>
              <a:rPr sz="2400" spc="-40" dirty="0">
                <a:solidFill>
                  <a:srgbClr val="252525"/>
                </a:solidFill>
                <a:latin typeface="Calibri"/>
                <a:cs typeface="Calibri"/>
              </a:rPr>
              <a:t>r</a:t>
            </a:r>
            <a:r>
              <a:rPr sz="2400" spc="-5" dirty="0">
                <a:solidFill>
                  <a:srgbClr val="252525"/>
                </a:solidFill>
                <a:latin typeface="Calibri"/>
                <a:cs typeface="Calibri"/>
              </a:rPr>
              <a:t>o</a:t>
            </a:r>
            <a:r>
              <a:rPr sz="2400" spc="-35" dirty="0">
                <a:solidFill>
                  <a:srgbClr val="252525"/>
                </a:solidFill>
                <a:latin typeface="Calibri"/>
                <a:cs typeface="Calibri"/>
              </a:rPr>
              <a:t>t</a:t>
            </a:r>
            <a:r>
              <a:rPr sz="2400" dirty="0">
                <a:solidFill>
                  <a:srgbClr val="252525"/>
                </a:solidFill>
                <a:latin typeface="Calibri"/>
                <a:cs typeface="Calibri"/>
              </a:rPr>
              <a:t>e</a:t>
            </a:r>
            <a:r>
              <a:rPr sz="2400" spc="5" dirty="0">
                <a:solidFill>
                  <a:srgbClr val="252525"/>
                </a:solidFill>
                <a:latin typeface="Calibri"/>
                <a:cs typeface="Calibri"/>
              </a:rPr>
              <a:t>c</a:t>
            </a:r>
            <a:r>
              <a:rPr sz="2400" spc="-25" dirty="0">
                <a:solidFill>
                  <a:srgbClr val="252525"/>
                </a:solidFill>
                <a:latin typeface="Calibri"/>
                <a:cs typeface="Calibri"/>
              </a:rPr>
              <a:t>t</a:t>
            </a:r>
            <a:r>
              <a:rPr sz="2400" dirty="0">
                <a:solidFill>
                  <a:srgbClr val="252525"/>
                </a:solidFill>
                <a:latin typeface="Calibri"/>
                <a:cs typeface="Calibri"/>
              </a:rPr>
              <a:t>ed  </a:t>
            </a:r>
            <a:r>
              <a:rPr sz="2400" spc="-10" dirty="0">
                <a:solidFill>
                  <a:srgbClr val="252525"/>
                </a:solidFill>
                <a:latin typeface="Calibri"/>
                <a:cs typeface="Calibri"/>
              </a:rPr>
              <a:t>resource  </a:t>
            </a:r>
            <a:r>
              <a:rPr sz="2400" spc="-5" dirty="0">
                <a:solidFill>
                  <a:srgbClr val="252525"/>
                </a:solidFill>
                <a:latin typeface="Calibri"/>
                <a:cs typeface="Calibri"/>
              </a:rPr>
              <a:t>(Object)</a:t>
            </a:r>
            <a:endParaRPr sz="2400">
              <a:latin typeface="Calibri"/>
              <a:cs typeface="Calibri"/>
            </a:endParaRPr>
          </a:p>
        </p:txBody>
      </p:sp>
      <p:grpSp>
        <p:nvGrpSpPr>
          <p:cNvPr id="5" name="object 5"/>
          <p:cNvGrpSpPr/>
          <p:nvPr/>
        </p:nvGrpSpPr>
        <p:grpSpPr>
          <a:xfrm>
            <a:off x="1840709" y="2729103"/>
            <a:ext cx="7145020" cy="1536700"/>
            <a:chOff x="2497201" y="2703067"/>
            <a:chExt cx="7145020" cy="1536700"/>
          </a:xfrm>
        </p:grpSpPr>
        <p:sp>
          <p:nvSpPr>
            <p:cNvPr id="6" name="object 6"/>
            <p:cNvSpPr/>
            <p:nvPr/>
          </p:nvSpPr>
          <p:spPr>
            <a:xfrm>
              <a:off x="2497201" y="2703067"/>
              <a:ext cx="1270000" cy="153669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600996" y="2723023"/>
              <a:ext cx="1040939" cy="13839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118733" y="3339083"/>
              <a:ext cx="2240280" cy="175895"/>
            </a:xfrm>
            <a:custGeom>
              <a:avLst/>
              <a:gdLst/>
              <a:ahLst/>
              <a:cxnLst/>
              <a:rect l="l" t="t" r="r" b="b"/>
              <a:pathLst>
                <a:path w="2240279" h="175895">
                  <a:moveTo>
                    <a:pt x="2181017" y="87756"/>
                  </a:moveTo>
                  <a:lnTo>
                    <a:pt x="2067940" y="150494"/>
                  </a:lnTo>
                  <a:lnTo>
                    <a:pt x="2065400" y="159257"/>
                  </a:lnTo>
                  <a:lnTo>
                    <a:pt x="2069338" y="166115"/>
                  </a:lnTo>
                  <a:lnTo>
                    <a:pt x="2073147" y="173100"/>
                  </a:lnTo>
                  <a:lnTo>
                    <a:pt x="2081784" y="175513"/>
                  </a:lnTo>
                  <a:lnTo>
                    <a:pt x="2088768" y="171703"/>
                  </a:lnTo>
                  <a:lnTo>
                    <a:pt x="2213957" y="102107"/>
                  </a:lnTo>
                  <a:lnTo>
                    <a:pt x="2210435" y="102107"/>
                  </a:lnTo>
                  <a:lnTo>
                    <a:pt x="2210435" y="100202"/>
                  </a:lnTo>
                  <a:lnTo>
                    <a:pt x="2203449" y="100202"/>
                  </a:lnTo>
                  <a:lnTo>
                    <a:pt x="2181017" y="87756"/>
                  </a:lnTo>
                  <a:close/>
                </a:path>
                <a:path w="2240279" h="175895">
                  <a:moveTo>
                    <a:pt x="2155380" y="73532"/>
                  </a:moveTo>
                  <a:lnTo>
                    <a:pt x="0" y="73532"/>
                  </a:lnTo>
                  <a:lnTo>
                    <a:pt x="0" y="102107"/>
                  </a:lnTo>
                  <a:lnTo>
                    <a:pt x="2155152" y="102107"/>
                  </a:lnTo>
                  <a:lnTo>
                    <a:pt x="2181017" y="87756"/>
                  </a:lnTo>
                  <a:lnTo>
                    <a:pt x="2155380" y="73532"/>
                  </a:lnTo>
                  <a:close/>
                </a:path>
                <a:path w="2240279" h="175895">
                  <a:moveTo>
                    <a:pt x="2214186" y="73532"/>
                  </a:moveTo>
                  <a:lnTo>
                    <a:pt x="2210435" y="73532"/>
                  </a:lnTo>
                  <a:lnTo>
                    <a:pt x="2210435" y="102107"/>
                  </a:lnTo>
                  <a:lnTo>
                    <a:pt x="2213957" y="102107"/>
                  </a:lnTo>
                  <a:lnTo>
                    <a:pt x="2239771" y="87756"/>
                  </a:lnTo>
                  <a:lnTo>
                    <a:pt x="2214186" y="73532"/>
                  </a:lnTo>
                  <a:close/>
                </a:path>
                <a:path w="2240279" h="175895">
                  <a:moveTo>
                    <a:pt x="2203449" y="75311"/>
                  </a:moveTo>
                  <a:lnTo>
                    <a:pt x="2181017" y="87756"/>
                  </a:lnTo>
                  <a:lnTo>
                    <a:pt x="2203449" y="100202"/>
                  </a:lnTo>
                  <a:lnTo>
                    <a:pt x="2203449" y="75311"/>
                  </a:lnTo>
                  <a:close/>
                </a:path>
                <a:path w="2240279" h="175895">
                  <a:moveTo>
                    <a:pt x="2210435" y="75311"/>
                  </a:moveTo>
                  <a:lnTo>
                    <a:pt x="2203449" y="75311"/>
                  </a:lnTo>
                  <a:lnTo>
                    <a:pt x="2203449" y="100202"/>
                  </a:lnTo>
                  <a:lnTo>
                    <a:pt x="2210435" y="100202"/>
                  </a:lnTo>
                  <a:lnTo>
                    <a:pt x="2210435" y="75311"/>
                  </a:lnTo>
                  <a:close/>
                </a:path>
                <a:path w="2240279" h="175895">
                  <a:moveTo>
                    <a:pt x="2081784" y="0"/>
                  </a:moveTo>
                  <a:lnTo>
                    <a:pt x="2073147" y="2539"/>
                  </a:lnTo>
                  <a:lnTo>
                    <a:pt x="2069338" y="9398"/>
                  </a:lnTo>
                  <a:lnTo>
                    <a:pt x="2065400" y="16255"/>
                  </a:lnTo>
                  <a:lnTo>
                    <a:pt x="2067940" y="25018"/>
                  </a:lnTo>
                  <a:lnTo>
                    <a:pt x="2181017" y="87756"/>
                  </a:lnTo>
                  <a:lnTo>
                    <a:pt x="2203449" y="75311"/>
                  </a:lnTo>
                  <a:lnTo>
                    <a:pt x="2210435" y="75311"/>
                  </a:lnTo>
                  <a:lnTo>
                    <a:pt x="2210435" y="73532"/>
                  </a:lnTo>
                  <a:lnTo>
                    <a:pt x="2214186" y="73532"/>
                  </a:lnTo>
                  <a:lnTo>
                    <a:pt x="2088768" y="3810"/>
                  </a:lnTo>
                  <a:lnTo>
                    <a:pt x="2081784" y="0"/>
                  </a:lnTo>
                  <a:close/>
                </a:path>
              </a:pathLst>
            </a:custGeom>
            <a:solidFill>
              <a:srgbClr val="000000"/>
            </a:solidFill>
          </p:spPr>
          <p:txBody>
            <a:bodyPr wrap="square" lIns="0" tIns="0" rIns="0" bIns="0" rtlCol="0"/>
            <a:lstStyle/>
            <a:p>
              <a:endParaRPr/>
            </a:p>
          </p:txBody>
        </p:sp>
      </p:grpSp>
      <p:sp>
        <p:nvSpPr>
          <p:cNvPr id="9" name="object 9"/>
          <p:cNvSpPr txBox="1"/>
          <p:nvPr/>
        </p:nvSpPr>
        <p:spPr>
          <a:xfrm>
            <a:off x="3695798" y="2047240"/>
            <a:ext cx="2179955" cy="1381760"/>
          </a:xfrm>
          <a:prstGeom prst="rect">
            <a:avLst/>
          </a:prstGeom>
        </p:spPr>
        <p:txBody>
          <a:bodyPr vert="horz" wrap="square" lIns="0" tIns="12700" rIns="0" bIns="0" rtlCol="0">
            <a:spAutoFit/>
          </a:bodyPr>
          <a:lstStyle/>
          <a:p>
            <a:pPr marL="1405890">
              <a:lnSpc>
                <a:spcPct val="100000"/>
              </a:lnSpc>
              <a:spcBef>
                <a:spcPts val="100"/>
              </a:spcBef>
            </a:pPr>
            <a:r>
              <a:rPr sz="2400" dirty="0">
                <a:solidFill>
                  <a:srgbClr val="252525"/>
                </a:solidFill>
                <a:latin typeface="Calibri"/>
                <a:cs typeface="Calibri"/>
              </a:rPr>
              <a:t>Gua</a:t>
            </a:r>
            <a:r>
              <a:rPr sz="2400" spc="-35" dirty="0">
                <a:solidFill>
                  <a:srgbClr val="252525"/>
                </a:solidFill>
                <a:latin typeface="Calibri"/>
                <a:cs typeface="Calibri"/>
              </a:rPr>
              <a:t>r</a:t>
            </a:r>
            <a:r>
              <a:rPr sz="2400" dirty="0">
                <a:solidFill>
                  <a:srgbClr val="252525"/>
                </a:solidFill>
                <a:latin typeface="Calibri"/>
                <a:cs typeface="Calibri"/>
              </a:rPr>
              <a:t>d</a:t>
            </a:r>
            <a:endParaRPr sz="2400">
              <a:latin typeface="Calibri"/>
              <a:cs typeface="Calibri"/>
            </a:endParaRPr>
          </a:p>
          <a:p>
            <a:pPr>
              <a:lnSpc>
                <a:spcPct val="100000"/>
              </a:lnSpc>
            </a:pPr>
            <a:endParaRPr sz="2400">
              <a:latin typeface="Calibri"/>
              <a:cs typeface="Calibri"/>
            </a:endParaRPr>
          </a:p>
          <a:p>
            <a:pPr marL="12700">
              <a:lnSpc>
                <a:spcPct val="100000"/>
              </a:lnSpc>
              <a:spcBef>
                <a:spcPts val="1989"/>
              </a:spcBef>
            </a:pPr>
            <a:r>
              <a:rPr sz="2400" dirty="0">
                <a:solidFill>
                  <a:srgbClr val="252525"/>
                </a:solidFill>
                <a:latin typeface="Calibri"/>
                <a:cs typeface="Calibri"/>
              </a:rPr>
              <a:t>Action</a:t>
            </a:r>
            <a:endParaRPr sz="2400">
              <a:latin typeface="Calibri"/>
              <a:cs typeface="Calibri"/>
            </a:endParaRPr>
          </a:p>
        </p:txBody>
      </p:sp>
      <p:grpSp>
        <p:nvGrpSpPr>
          <p:cNvPr id="10" name="object 10"/>
          <p:cNvGrpSpPr/>
          <p:nvPr/>
        </p:nvGrpSpPr>
        <p:grpSpPr>
          <a:xfrm>
            <a:off x="3273967" y="2443925"/>
            <a:ext cx="3094990" cy="2362835"/>
            <a:chOff x="3930459" y="2417889"/>
            <a:chExt cx="3094990" cy="2362835"/>
          </a:xfrm>
        </p:grpSpPr>
        <p:sp>
          <p:nvSpPr>
            <p:cNvPr id="11" name="object 11"/>
            <p:cNvSpPr/>
            <p:nvPr/>
          </p:nvSpPr>
          <p:spPr>
            <a:xfrm>
              <a:off x="5661278" y="2432176"/>
              <a:ext cx="994410" cy="2008505"/>
            </a:xfrm>
            <a:custGeom>
              <a:avLst/>
              <a:gdLst/>
              <a:ahLst/>
              <a:cxnLst/>
              <a:rect l="l" t="t" r="r" b="b"/>
              <a:pathLst>
                <a:path w="994409" h="2008504">
                  <a:moveTo>
                    <a:pt x="0" y="0"/>
                  </a:moveTo>
                  <a:lnTo>
                    <a:pt x="0" y="1759331"/>
                  </a:lnTo>
                  <a:lnTo>
                    <a:pt x="994282" y="2007997"/>
                  </a:lnTo>
                  <a:lnTo>
                    <a:pt x="994282" y="248538"/>
                  </a:lnTo>
                  <a:lnTo>
                    <a:pt x="0" y="0"/>
                  </a:lnTo>
                  <a:close/>
                </a:path>
              </a:pathLst>
            </a:custGeom>
            <a:solidFill>
              <a:srgbClr val="6AC2ED"/>
            </a:solidFill>
          </p:spPr>
          <p:txBody>
            <a:bodyPr wrap="square" lIns="0" tIns="0" rIns="0" bIns="0" rtlCol="0"/>
            <a:lstStyle/>
            <a:p>
              <a:endParaRPr/>
            </a:p>
          </p:txBody>
        </p:sp>
        <p:sp>
          <p:nvSpPr>
            <p:cNvPr id="12" name="object 12"/>
            <p:cNvSpPr/>
            <p:nvPr/>
          </p:nvSpPr>
          <p:spPr>
            <a:xfrm>
              <a:off x="5661278" y="2432176"/>
              <a:ext cx="994410" cy="2008505"/>
            </a:xfrm>
            <a:custGeom>
              <a:avLst/>
              <a:gdLst/>
              <a:ahLst/>
              <a:cxnLst/>
              <a:rect l="l" t="t" r="r" b="b"/>
              <a:pathLst>
                <a:path w="994409" h="2008504">
                  <a:moveTo>
                    <a:pt x="0" y="0"/>
                  </a:moveTo>
                  <a:lnTo>
                    <a:pt x="994282" y="248538"/>
                  </a:lnTo>
                  <a:lnTo>
                    <a:pt x="994282" y="2007997"/>
                  </a:lnTo>
                  <a:lnTo>
                    <a:pt x="0" y="1759331"/>
                  </a:lnTo>
                  <a:lnTo>
                    <a:pt x="0" y="0"/>
                  </a:lnTo>
                  <a:close/>
                </a:path>
              </a:pathLst>
            </a:custGeom>
            <a:ln w="28575">
              <a:solidFill>
                <a:srgbClr val="252525"/>
              </a:solidFill>
            </a:ln>
          </p:spPr>
          <p:txBody>
            <a:bodyPr wrap="square" lIns="0" tIns="0" rIns="0" bIns="0" rtlCol="0"/>
            <a:lstStyle/>
            <a:p>
              <a:endParaRPr/>
            </a:p>
          </p:txBody>
        </p:sp>
        <p:sp>
          <p:nvSpPr>
            <p:cNvPr id="13" name="object 13"/>
            <p:cNvSpPr/>
            <p:nvPr/>
          </p:nvSpPr>
          <p:spPr>
            <a:xfrm>
              <a:off x="3944746" y="3426840"/>
              <a:ext cx="2174240" cy="1270"/>
            </a:xfrm>
            <a:custGeom>
              <a:avLst/>
              <a:gdLst/>
              <a:ahLst/>
              <a:cxnLst/>
              <a:rect l="l" t="t" r="r" b="b"/>
              <a:pathLst>
                <a:path w="2174240" h="1270">
                  <a:moveTo>
                    <a:pt x="0" y="0"/>
                  </a:moveTo>
                  <a:lnTo>
                    <a:pt x="2173986" y="1016"/>
                  </a:lnTo>
                </a:path>
              </a:pathLst>
            </a:custGeom>
            <a:ln w="28575">
              <a:solidFill>
                <a:srgbClr val="000000"/>
              </a:solidFill>
            </a:ln>
          </p:spPr>
          <p:txBody>
            <a:bodyPr wrap="square" lIns="0" tIns="0" rIns="0" bIns="0" rtlCol="0"/>
            <a:lstStyle/>
            <a:p>
              <a:endParaRPr/>
            </a:p>
          </p:txBody>
        </p:sp>
        <p:sp>
          <p:nvSpPr>
            <p:cNvPr id="14" name="object 14"/>
            <p:cNvSpPr/>
            <p:nvPr/>
          </p:nvSpPr>
          <p:spPr>
            <a:xfrm>
              <a:off x="5990716" y="3746411"/>
              <a:ext cx="1034122" cy="1034122"/>
            </a:xfrm>
            <a:prstGeom prst="rect">
              <a:avLst/>
            </a:prstGeom>
            <a:blipFill>
              <a:blip r:embed="rId4"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787903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402181" y="2522872"/>
            <a:ext cx="1966468" cy="180594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67405" y="4711611"/>
            <a:ext cx="2168271" cy="21463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00112" y="2690131"/>
            <a:ext cx="3753612" cy="1983994"/>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900112" y="123362"/>
            <a:ext cx="5048885" cy="757555"/>
          </a:xfrm>
          <a:prstGeom prst="rect">
            <a:avLst/>
          </a:prstGeom>
        </p:spPr>
        <p:txBody>
          <a:bodyPr vert="horz" wrap="square" lIns="0" tIns="12700" rIns="0" bIns="0" rtlCol="0">
            <a:spAutoFit/>
          </a:bodyPr>
          <a:lstStyle/>
          <a:p>
            <a:pPr marL="12700">
              <a:lnSpc>
                <a:spcPct val="100000"/>
              </a:lnSpc>
              <a:spcBef>
                <a:spcPts val="100"/>
              </a:spcBef>
            </a:pPr>
            <a:r>
              <a:rPr spc="-110" dirty="0"/>
              <a:t>But</a:t>
            </a:r>
            <a:r>
              <a:rPr spc="-300" dirty="0"/>
              <a:t> </a:t>
            </a:r>
            <a:r>
              <a:rPr spc="-145" dirty="0"/>
              <a:t>there</a:t>
            </a:r>
            <a:r>
              <a:rPr spc="-270" dirty="0"/>
              <a:t> </a:t>
            </a:r>
            <a:r>
              <a:rPr spc="-80" dirty="0"/>
              <a:t>is</a:t>
            </a:r>
            <a:r>
              <a:rPr spc="-315" dirty="0"/>
              <a:t> </a:t>
            </a:r>
            <a:r>
              <a:rPr spc="-135" dirty="0"/>
              <a:t>more</a:t>
            </a:r>
            <a:r>
              <a:rPr spc="-295" dirty="0"/>
              <a:t> </a:t>
            </a:r>
            <a:r>
              <a:rPr spc="-105" dirty="0"/>
              <a:t>to</a:t>
            </a:r>
            <a:r>
              <a:rPr spc="-290" dirty="0"/>
              <a:t> </a:t>
            </a:r>
            <a:r>
              <a:rPr spc="-80" dirty="0"/>
              <a:t>it</a:t>
            </a:r>
          </a:p>
        </p:txBody>
      </p:sp>
      <p:sp>
        <p:nvSpPr>
          <p:cNvPr id="8" name="object 8"/>
          <p:cNvSpPr/>
          <p:nvPr/>
        </p:nvSpPr>
        <p:spPr>
          <a:xfrm>
            <a:off x="4382950" y="1604345"/>
            <a:ext cx="4811648" cy="418045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6332464" y="3141312"/>
            <a:ext cx="903605" cy="757555"/>
          </a:xfrm>
          <a:prstGeom prst="rect">
            <a:avLst/>
          </a:prstGeom>
        </p:spPr>
        <p:txBody>
          <a:bodyPr vert="horz" wrap="square" lIns="0" tIns="12700" rIns="0" bIns="0" rtlCol="0">
            <a:spAutoFit/>
          </a:bodyPr>
          <a:lstStyle/>
          <a:p>
            <a:pPr marL="38100">
              <a:lnSpc>
                <a:spcPct val="100000"/>
              </a:lnSpc>
              <a:spcBef>
                <a:spcPts val="100"/>
              </a:spcBef>
            </a:pPr>
            <a:r>
              <a:rPr sz="2400" dirty="0">
                <a:solidFill>
                  <a:srgbClr val="123B75"/>
                </a:solidFill>
                <a:latin typeface="Calibri"/>
                <a:cs typeface="Calibri"/>
              </a:rPr>
              <a:t>Access</a:t>
            </a:r>
            <a:endParaRPr sz="2400">
              <a:latin typeface="Calibri"/>
              <a:cs typeface="Calibri"/>
            </a:endParaRPr>
          </a:p>
          <a:p>
            <a:pPr marL="12700">
              <a:lnSpc>
                <a:spcPct val="100000"/>
              </a:lnSpc>
            </a:pPr>
            <a:r>
              <a:rPr sz="2400" spc="-20" dirty="0">
                <a:solidFill>
                  <a:srgbClr val="123B75"/>
                </a:solidFill>
                <a:latin typeface="Calibri"/>
                <a:cs typeface="Calibri"/>
              </a:rPr>
              <a:t>c</a:t>
            </a:r>
            <a:r>
              <a:rPr sz="2400" spc="-5" dirty="0">
                <a:solidFill>
                  <a:srgbClr val="123B75"/>
                </a:solidFill>
                <a:latin typeface="Calibri"/>
                <a:cs typeface="Calibri"/>
              </a:rPr>
              <a:t>o</a:t>
            </a:r>
            <a:r>
              <a:rPr sz="2400" spc="-30" dirty="0">
                <a:solidFill>
                  <a:srgbClr val="123B75"/>
                </a:solidFill>
                <a:latin typeface="Calibri"/>
                <a:cs typeface="Calibri"/>
              </a:rPr>
              <a:t>n</a:t>
            </a:r>
            <a:r>
              <a:rPr sz="2400" dirty="0">
                <a:solidFill>
                  <a:srgbClr val="123B75"/>
                </a:solidFill>
                <a:latin typeface="Calibri"/>
                <a:cs typeface="Calibri"/>
              </a:rPr>
              <a:t>t</a:t>
            </a:r>
            <a:r>
              <a:rPr sz="2400" spc="-35" dirty="0">
                <a:solidFill>
                  <a:srgbClr val="123B75"/>
                </a:solidFill>
                <a:latin typeface="Calibri"/>
                <a:cs typeface="Calibri"/>
              </a:rPr>
              <a:t>r</a:t>
            </a:r>
            <a:r>
              <a:rPr sz="2400" spc="-5" dirty="0">
                <a:solidFill>
                  <a:srgbClr val="123B75"/>
                </a:solidFill>
                <a:latin typeface="Calibri"/>
                <a:cs typeface="Calibri"/>
              </a:rPr>
              <a:t>ol</a:t>
            </a:r>
            <a:endParaRPr sz="2400">
              <a:latin typeface="Calibri"/>
              <a:cs typeface="Calibri"/>
            </a:endParaRPr>
          </a:p>
        </p:txBody>
      </p:sp>
      <p:sp>
        <p:nvSpPr>
          <p:cNvPr id="10" name="object 10"/>
          <p:cNvSpPr txBox="1"/>
          <p:nvPr/>
        </p:nvSpPr>
        <p:spPr>
          <a:xfrm>
            <a:off x="7553823" y="2053735"/>
            <a:ext cx="143383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123B75"/>
                </a:solidFill>
                <a:latin typeface="Calibri"/>
                <a:cs typeface="Calibri"/>
              </a:rPr>
              <a:t>A</a:t>
            </a:r>
            <a:r>
              <a:rPr sz="2000" spc="5" dirty="0">
                <a:solidFill>
                  <a:srgbClr val="123B75"/>
                </a:solidFill>
                <a:latin typeface="Calibri"/>
                <a:cs typeface="Calibri"/>
              </a:rPr>
              <a:t>u</a:t>
            </a:r>
            <a:r>
              <a:rPr sz="2000" dirty="0">
                <a:solidFill>
                  <a:srgbClr val="123B75"/>
                </a:solidFill>
                <a:latin typeface="Calibri"/>
                <a:cs typeface="Calibri"/>
              </a:rPr>
              <a:t>thori</a:t>
            </a:r>
            <a:r>
              <a:rPr sz="2000" spc="-40" dirty="0">
                <a:solidFill>
                  <a:srgbClr val="123B75"/>
                </a:solidFill>
                <a:latin typeface="Calibri"/>
                <a:cs typeface="Calibri"/>
              </a:rPr>
              <a:t>z</a:t>
            </a:r>
            <a:r>
              <a:rPr sz="2000" spc="-25" dirty="0">
                <a:solidFill>
                  <a:srgbClr val="123B75"/>
                </a:solidFill>
                <a:latin typeface="Calibri"/>
                <a:cs typeface="Calibri"/>
              </a:rPr>
              <a:t>a</a:t>
            </a:r>
            <a:r>
              <a:rPr sz="2000" dirty="0">
                <a:solidFill>
                  <a:srgbClr val="123B75"/>
                </a:solidFill>
                <a:latin typeface="Calibri"/>
                <a:cs typeface="Calibri"/>
              </a:rPr>
              <a:t>tion</a:t>
            </a:r>
            <a:endParaRPr sz="2000">
              <a:latin typeface="Calibri"/>
              <a:cs typeface="Calibri"/>
            </a:endParaRPr>
          </a:p>
        </p:txBody>
      </p:sp>
      <p:sp>
        <p:nvSpPr>
          <p:cNvPr id="11" name="object 11"/>
          <p:cNvSpPr txBox="1"/>
          <p:nvPr/>
        </p:nvSpPr>
        <p:spPr>
          <a:xfrm>
            <a:off x="4525889" y="2053735"/>
            <a:ext cx="1565275" cy="330835"/>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123B75"/>
                </a:solidFill>
                <a:latin typeface="Calibri"/>
                <a:cs typeface="Calibri"/>
              </a:rPr>
              <a:t>Authentication</a:t>
            </a:r>
            <a:endParaRPr sz="2000">
              <a:latin typeface="Calibri"/>
              <a:cs typeface="Calibri"/>
            </a:endParaRPr>
          </a:p>
        </p:txBody>
      </p:sp>
      <p:sp>
        <p:nvSpPr>
          <p:cNvPr id="12" name="object 12"/>
          <p:cNvSpPr txBox="1"/>
          <p:nvPr/>
        </p:nvSpPr>
        <p:spPr>
          <a:xfrm>
            <a:off x="6490325" y="4973160"/>
            <a:ext cx="58610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123B75"/>
                </a:solidFill>
                <a:latin typeface="Calibri"/>
                <a:cs typeface="Calibri"/>
              </a:rPr>
              <a:t>Au</a:t>
            </a:r>
            <a:r>
              <a:rPr sz="2000" spc="5" dirty="0">
                <a:solidFill>
                  <a:srgbClr val="123B75"/>
                </a:solidFill>
                <a:latin typeface="Calibri"/>
                <a:cs typeface="Calibri"/>
              </a:rPr>
              <a:t>d</a:t>
            </a:r>
            <a:r>
              <a:rPr sz="2000" dirty="0">
                <a:solidFill>
                  <a:srgbClr val="123B75"/>
                </a:solidFill>
                <a:latin typeface="Calibri"/>
                <a:cs typeface="Calibri"/>
              </a:rPr>
              <a:t>it</a:t>
            </a:r>
            <a:endParaRPr sz="2000">
              <a:latin typeface="Calibri"/>
              <a:cs typeface="Calibri"/>
            </a:endParaRPr>
          </a:p>
        </p:txBody>
      </p:sp>
    </p:spTree>
    <p:extLst>
      <p:ext uri="{BB962C8B-B14F-4D97-AF65-F5344CB8AC3E}">
        <p14:creationId xmlns:p14="http://schemas.microsoft.com/office/powerpoint/2010/main" val="3331439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961384" y="1976501"/>
            <a:ext cx="512445" cy="1363980"/>
          </a:xfrm>
          <a:custGeom>
            <a:avLst/>
            <a:gdLst/>
            <a:ahLst/>
            <a:cxnLst/>
            <a:rect l="l" t="t" r="r" b="b"/>
            <a:pathLst>
              <a:path w="512445" h="1363979">
                <a:moveTo>
                  <a:pt x="512063" y="0"/>
                </a:moveTo>
                <a:lnTo>
                  <a:pt x="0" y="1363599"/>
                </a:lnTo>
              </a:path>
            </a:pathLst>
          </a:custGeom>
          <a:ln w="19050">
            <a:solidFill>
              <a:srgbClr val="123B75"/>
            </a:solidFill>
          </a:ln>
        </p:spPr>
        <p:txBody>
          <a:bodyPr wrap="square" lIns="0" tIns="0" rIns="0" bIns="0" rtlCol="0"/>
          <a:lstStyle/>
          <a:p>
            <a:endParaRPr/>
          </a:p>
        </p:txBody>
      </p:sp>
      <p:sp>
        <p:nvSpPr>
          <p:cNvPr id="5" name="object 5"/>
          <p:cNvSpPr txBox="1">
            <a:spLocks noGrp="1"/>
          </p:cNvSpPr>
          <p:nvPr>
            <p:ph type="title"/>
          </p:nvPr>
        </p:nvSpPr>
        <p:spPr>
          <a:xfrm>
            <a:off x="856565" y="104330"/>
            <a:ext cx="5048885" cy="757555"/>
          </a:xfrm>
          <a:prstGeom prst="rect">
            <a:avLst/>
          </a:prstGeom>
        </p:spPr>
        <p:txBody>
          <a:bodyPr vert="horz" wrap="square" lIns="0" tIns="12700" rIns="0" bIns="0" rtlCol="0">
            <a:spAutoFit/>
          </a:bodyPr>
          <a:lstStyle/>
          <a:p>
            <a:pPr marL="12700">
              <a:lnSpc>
                <a:spcPct val="100000"/>
              </a:lnSpc>
              <a:spcBef>
                <a:spcPts val="100"/>
              </a:spcBef>
            </a:pPr>
            <a:r>
              <a:rPr spc="-110" dirty="0"/>
              <a:t>But</a:t>
            </a:r>
            <a:r>
              <a:rPr spc="-300" dirty="0"/>
              <a:t> </a:t>
            </a:r>
            <a:r>
              <a:rPr spc="-145" dirty="0"/>
              <a:t>there</a:t>
            </a:r>
            <a:r>
              <a:rPr spc="-270" dirty="0"/>
              <a:t> </a:t>
            </a:r>
            <a:r>
              <a:rPr spc="-80" dirty="0"/>
              <a:t>is</a:t>
            </a:r>
            <a:r>
              <a:rPr spc="-315" dirty="0"/>
              <a:t> </a:t>
            </a:r>
            <a:r>
              <a:rPr spc="-135" dirty="0"/>
              <a:t>more</a:t>
            </a:r>
            <a:r>
              <a:rPr spc="-295" dirty="0"/>
              <a:t> </a:t>
            </a:r>
            <a:r>
              <a:rPr spc="-105" dirty="0"/>
              <a:t>to</a:t>
            </a:r>
            <a:r>
              <a:rPr spc="-290" dirty="0"/>
              <a:t> </a:t>
            </a:r>
            <a:r>
              <a:rPr spc="-80" dirty="0"/>
              <a:t>it</a:t>
            </a:r>
          </a:p>
        </p:txBody>
      </p:sp>
      <p:grpSp>
        <p:nvGrpSpPr>
          <p:cNvPr id="7" name="object 7"/>
          <p:cNvGrpSpPr/>
          <p:nvPr/>
        </p:nvGrpSpPr>
        <p:grpSpPr>
          <a:xfrm>
            <a:off x="4470590" y="1962213"/>
            <a:ext cx="2979420" cy="2947670"/>
            <a:chOff x="4470590" y="1962213"/>
            <a:chExt cx="2979420" cy="2947670"/>
          </a:xfrm>
        </p:grpSpPr>
        <p:sp>
          <p:nvSpPr>
            <p:cNvPr id="8" name="object 8"/>
            <p:cNvSpPr/>
            <p:nvPr/>
          </p:nvSpPr>
          <p:spPr>
            <a:xfrm>
              <a:off x="4484878" y="1976501"/>
              <a:ext cx="2950845" cy="2919095"/>
            </a:xfrm>
            <a:custGeom>
              <a:avLst/>
              <a:gdLst/>
              <a:ahLst/>
              <a:cxnLst/>
              <a:rect l="l" t="t" r="r" b="b"/>
              <a:pathLst>
                <a:path w="2950845" h="2919095">
                  <a:moveTo>
                    <a:pt x="0" y="70612"/>
                  </a:moveTo>
                  <a:lnTo>
                    <a:pt x="1463802" y="1325372"/>
                  </a:lnTo>
                </a:path>
                <a:path w="2950845" h="2919095">
                  <a:moveTo>
                    <a:pt x="1463802" y="1303782"/>
                  </a:moveTo>
                  <a:lnTo>
                    <a:pt x="2950464" y="0"/>
                  </a:lnTo>
                </a:path>
                <a:path w="2950845" h="2919095">
                  <a:moveTo>
                    <a:pt x="1463802" y="1303782"/>
                  </a:moveTo>
                  <a:lnTo>
                    <a:pt x="1463802" y="2918714"/>
                  </a:lnTo>
                </a:path>
              </a:pathLst>
            </a:custGeom>
            <a:ln w="28575">
              <a:solidFill>
                <a:srgbClr val="123B75"/>
              </a:solidFill>
            </a:ln>
          </p:spPr>
          <p:txBody>
            <a:bodyPr wrap="square" lIns="0" tIns="0" rIns="0" bIns="0" rtlCol="0"/>
            <a:lstStyle/>
            <a:p>
              <a:endParaRPr/>
            </a:p>
          </p:txBody>
        </p:sp>
        <p:sp>
          <p:nvSpPr>
            <p:cNvPr id="9" name="object 9"/>
            <p:cNvSpPr/>
            <p:nvPr/>
          </p:nvSpPr>
          <p:spPr>
            <a:xfrm>
              <a:off x="4947158" y="2601976"/>
              <a:ext cx="2003425" cy="1356995"/>
            </a:xfrm>
            <a:custGeom>
              <a:avLst/>
              <a:gdLst/>
              <a:ahLst/>
              <a:cxnLst/>
              <a:rect l="l" t="t" r="r" b="b"/>
              <a:pathLst>
                <a:path w="2003425" h="1356995">
                  <a:moveTo>
                    <a:pt x="1001521" y="0"/>
                  </a:moveTo>
                  <a:lnTo>
                    <a:pt x="944681" y="1073"/>
                  </a:lnTo>
                  <a:lnTo>
                    <a:pt x="888673" y="4256"/>
                  </a:lnTo>
                  <a:lnTo>
                    <a:pt x="833583" y="9491"/>
                  </a:lnTo>
                  <a:lnTo>
                    <a:pt x="779495" y="16720"/>
                  </a:lnTo>
                  <a:lnTo>
                    <a:pt x="726493" y="25887"/>
                  </a:lnTo>
                  <a:lnTo>
                    <a:pt x="674661" y="36934"/>
                  </a:lnTo>
                  <a:lnTo>
                    <a:pt x="624085" y="49804"/>
                  </a:lnTo>
                  <a:lnTo>
                    <a:pt x="574849" y="64440"/>
                  </a:lnTo>
                  <a:lnTo>
                    <a:pt x="527037" y="80784"/>
                  </a:lnTo>
                  <a:lnTo>
                    <a:pt x="480734" y="98780"/>
                  </a:lnTo>
                  <a:lnTo>
                    <a:pt x="436024" y="118369"/>
                  </a:lnTo>
                  <a:lnTo>
                    <a:pt x="392992" y="139496"/>
                  </a:lnTo>
                  <a:lnTo>
                    <a:pt x="351722" y="162102"/>
                  </a:lnTo>
                  <a:lnTo>
                    <a:pt x="312299" y="186130"/>
                  </a:lnTo>
                  <a:lnTo>
                    <a:pt x="274807" y="211523"/>
                  </a:lnTo>
                  <a:lnTo>
                    <a:pt x="239330" y="238224"/>
                  </a:lnTo>
                  <a:lnTo>
                    <a:pt x="205954" y="266176"/>
                  </a:lnTo>
                  <a:lnTo>
                    <a:pt x="174762" y="295321"/>
                  </a:lnTo>
                  <a:lnTo>
                    <a:pt x="145839" y="325602"/>
                  </a:lnTo>
                  <a:lnTo>
                    <a:pt x="119270" y="356962"/>
                  </a:lnTo>
                  <a:lnTo>
                    <a:pt x="95139" y="389343"/>
                  </a:lnTo>
                  <a:lnTo>
                    <a:pt x="73531" y="422689"/>
                  </a:lnTo>
                  <a:lnTo>
                    <a:pt x="54529" y="456943"/>
                  </a:lnTo>
                  <a:lnTo>
                    <a:pt x="38220" y="492046"/>
                  </a:lnTo>
                  <a:lnTo>
                    <a:pt x="24686" y="527941"/>
                  </a:lnTo>
                  <a:lnTo>
                    <a:pt x="14012" y="564573"/>
                  </a:lnTo>
                  <a:lnTo>
                    <a:pt x="6284" y="601882"/>
                  </a:lnTo>
                  <a:lnTo>
                    <a:pt x="1585" y="639812"/>
                  </a:lnTo>
                  <a:lnTo>
                    <a:pt x="0" y="678307"/>
                  </a:lnTo>
                  <a:lnTo>
                    <a:pt x="1585" y="716801"/>
                  </a:lnTo>
                  <a:lnTo>
                    <a:pt x="6284" y="754731"/>
                  </a:lnTo>
                  <a:lnTo>
                    <a:pt x="14012" y="792040"/>
                  </a:lnTo>
                  <a:lnTo>
                    <a:pt x="24686" y="828672"/>
                  </a:lnTo>
                  <a:lnTo>
                    <a:pt x="38220" y="864567"/>
                  </a:lnTo>
                  <a:lnTo>
                    <a:pt x="54529" y="899670"/>
                  </a:lnTo>
                  <a:lnTo>
                    <a:pt x="73531" y="933924"/>
                  </a:lnTo>
                  <a:lnTo>
                    <a:pt x="95139" y="967270"/>
                  </a:lnTo>
                  <a:lnTo>
                    <a:pt x="119270" y="999651"/>
                  </a:lnTo>
                  <a:lnTo>
                    <a:pt x="145839" y="1031011"/>
                  </a:lnTo>
                  <a:lnTo>
                    <a:pt x="174762" y="1061292"/>
                  </a:lnTo>
                  <a:lnTo>
                    <a:pt x="205954" y="1090437"/>
                  </a:lnTo>
                  <a:lnTo>
                    <a:pt x="239330" y="1118389"/>
                  </a:lnTo>
                  <a:lnTo>
                    <a:pt x="274807" y="1145090"/>
                  </a:lnTo>
                  <a:lnTo>
                    <a:pt x="312299" y="1170483"/>
                  </a:lnTo>
                  <a:lnTo>
                    <a:pt x="351722" y="1194511"/>
                  </a:lnTo>
                  <a:lnTo>
                    <a:pt x="392992" y="1217117"/>
                  </a:lnTo>
                  <a:lnTo>
                    <a:pt x="436024" y="1238244"/>
                  </a:lnTo>
                  <a:lnTo>
                    <a:pt x="480734" y="1257833"/>
                  </a:lnTo>
                  <a:lnTo>
                    <a:pt x="527037" y="1275829"/>
                  </a:lnTo>
                  <a:lnTo>
                    <a:pt x="574849" y="1292173"/>
                  </a:lnTo>
                  <a:lnTo>
                    <a:pt x="624085" y="1306809"/>
                  </a:lnTo>
                  <a:lnTo>
                    <a:pt x="674661" y="1319679"/>
                  </a:lnTo>
                  <a:lnTo>
                    <a:pt x="726493" y="1330726"/>
                  </a:lnTo>
                  <a:lnTo>
                    <a:pt x="779495" y="1339893"/>
                  </a:lnTo>
                  <a:lnTo>
                    <a:pt x="833583" y="1347122"/>
                  </a:lnTo>
                  <a:lnTo>
                    <a:pt x="888673" y="1352357"/>
                  </a:lnTo>
                  <a:lnTo>
                    <a:pt x="944681" y="1355540"/>
                  </a:lnTo>
                  <a:lnTo>
                    <a:pt x="1001521" y="1356614"/>
                  </a:lnTo>
                  <a:lnTo>
                    <a:pt x="1058350" y="1355540"/>
                  </a:lnTo>
                  <a:lnTo>
                    <a:pt x="1114347" y="1352357"/>
                  </a:lnTo>
                  <a:lnTo>
                    <a:pt x="1169428" y="1347122"/>
                  </a:lnTo>
                  <a:lnTo>
                    <a:pt x="1223509" y="1339893"/>
                  </a:lnTo>
                  <a:lnTo>
                    <a:pt x="1276505" y="1330726"/>
                  </a:lnTo>
                  <a:lnTo>
                    <a:pt x="1328332" y="1319679"/>
                  </a:lnTo>
                  <a:lnTo>
                    <a:pt x="1378905" y="1306809"/>
                  </a:lnTo>
                  <a:lnTo>
                    <a:pt x="1428139" y="1292173"/>
                  </a:lnTo>
                  <a:lnTo>
                    <a:pt x="1475949" y="1275829"/>
                  </a:lnTo>
                  <a:lnTo>
                    <a:pt x="1522252" y="1257833"/>
                  </a:lnTo>
                  <a:lnTo>
                    <a:pt x="1566963" y="1238244"/>
                  </a:lnTo>
                  <a:lnTo>
                    <a:pt x="1609997" y="1217117"/>
                  </a:lnTo>
                  <a:lnTo>
                    <a:pt x="1651269" y="1194511"/>
                  </a:lnTo>
                  <a:lnTo>
                    <a:pt x="1690695" y="1170483"/>
                  </a:lnTo>
                  <a:lnTo>
                    <a:pt x="1728190" y="1145090"/>
                  </a:lnTo>
                  <a:lnTo>
                    <a:pt x="1763671" y="1118389"/>
                  </a:lnTo>
                  <a:lnTo>
                    <a:pt x="1797051" y="1090437"/>
                  </a:lnTo>
                  <a:lnTo>
                    <a:pt x="1828247" y="1061292"/>
                  </a:lnTo>
                  <a:lnTo>
                    <a:pt x="1857174" y="1031011"/>
                  </a:lnTo>
                  <a:lnTo>
                    <a:pt x="1883747" y="999651"/>
                  </a:lnTo>
                  <a:lnTo>
                    <a:pt x="1907883" y="967270"/>
                  </a:lnTo>
                  <a:lnTo>
                    <a:pt x="1929495" y="933924"/>
                  </a:lnTo>
                  <a:lnTo>
                    <a:pt x="1948501" y="899670"/>
                  </a:lnTo>
                  <a:lnTo>
                    <a:pt x="1964814" y="864567"/>
                  </a:lnTo>
                  <a:lnTo>
                    <a:pt x="1978351" y="828672"/>
                  </a:lnTo>
                  <a:lnTo>
                    <a:pt x="1989027" y="792040"/>
                  </a:lnTo>
                  <a:lnTo>
                    <a:pt x="1996758" y="754731"/>
                  </a:lnTo>
                  <a:lnTo>
                    <a:pt x="2001458" y="716801"/>
                  </a:lnTo>
                  <a:lnTo>
                    <a:pt x="2003043" y="678307"/>
                  </a:lnTo>
                  <a:lnTo>
                    <a:pt x="2001458" y="639812"/>
                  </a:lnTo>
                  <a:lnTo>
                    <a:pt x="1996758" y="601882"/>
                  </a:lnTo>
                  <a:lnTo>
                    <a:pt x="1989027" y="564573"/>
                  </a:lnTo>
                  <a:lnTo>
                    <a:pt x="1978351" y="527941"/>
                  </a:lnTo>
                  <a:lnTo>
                    <a:pt x="1964814" y="492046"/>
                  </a:lnTo>
                  <a:lnTo>
                    <a:pt x="1948501" y="456943"/>
                  </a:lnTo>
                  <a:lnTo>
                    <a:pt x="1929495" y="422689"/>
                  </a:lnTo>
                  <a:lnTo>
                    <a:pt x="1907883" y="389343"/>
                  </a:lnTo>
                  <a:lnTo>
                    <a:pt x="1883747" y="356962"/>
                  </a:lnTo>
                  <a:lnTo>
                    <a:pt x="1857174" y="325602"/>
                  </a:lnTo>
                  <a:lnTo>
                    <a:pt x="1828247" y="295321"/>
                  </a:lnTo>
                  <a:lnTo>
                    <a:pt x="1797051" y="266176"/>
                  </a:lnTo>
                  <a:lnTo>
                    <a:pt x="1763671" y="238224"/>
                  </a:lnTo>
                  <a:lnTo>
                    <a:pt x="1728190" y="211523"/>
                  </a:lnTo>
                  <a:lnTo>
                    <a:pt x="1690695" y="186130"/>
                  </a:lnTo>
                  <a:lnTo>
                    <a:pt x="1651269" y="162102"/>
                  </a:lnTo>
                  <a:lnTo>
                    <a:pt x="1609997" y="139496"/>
                  </a:lnTo>
                  <a:lnTo>
                    <a:pt x="1566963" y="118369"/>
                  </a:lnTo>
                  <a:lnTo>
                    <a:pt x="1522252" y="98780"/>
                  </a:lnTo>
                  <a:lnTo>
                    <a:pt x="1475949" y="80784"/>
                  </a:lnTo>
                  <a:lnTo>
                    <a:pt x="1428139" y="64440"/>
                  </a:lnTo>
                  <a:lnTo>
                    <a:pt x="1378905" y="49804"/>
                  </a:lnTo>
                  <a:lnTo>
                    <a:pt x="1328332" y="36934"/>
                  </a:lnTo>
                  <a:lnTo>
                    <a:pt x="1276505" y="25887"/>
                  </a:lnTo>
                  <a:lnTo>
                    <a:pt x="1223509" y="16720"/>
                  </a:lnTo>
                  <a:lnTo>
                    <a:pt x="1169428" y="9491"/>
                  </a:lnTo>
                  <a:lnTo>
                    <a:pt x="1114347" y="4256"/>
                  </a:lnTo>
                  <a:lnTo>
                    <a:pt x="1058350" y="1073"/>
                  </a:lnTo>
                  <a:lnTo>
                    <a:pt x="1001521" y="0"/>
                  </a:lnTo>
                  <a:close/>
                </a:path>
              </a:pathLst>
            </a:custGeom>
            <a:solidFill>
              <a:srgbClr val="FFFFFF"/>
            </a:solidFill>
          </p:spPr>
          <p:txBody>
            <a:bodyPr wrap="square" lIns="0" tIns="0" rIns="0" bIns="0" rtlCol="0"/>
            <a:lstStyle/>
            <a:p>
              <a:endParaRPr/>
            </a:p>
          </p:txBody>
        </p:sp>
        <p:sp>
          <p:nvSpPr>
            <p:cNvPr id="10" name="object 10"/>
            <p:cNvSpPr/>
            <p:nvPr/>
          </p:nvSpPr>
          <p:spPr>
            <a:xfrm>
              <a:off x="4947158" y="2601976"/>
              <a:ext cx="2003425" cy="1356995"/>
            </a:xfrm>
            <a:custGeom>
              <a:avLst/>
              <a:gdLst/>
              <a:ahLst/>
              <a:cxnLst/>
              <a:rect l="l" t="t" r="r" b="b"/>
              <a:pathLst>
                <a:path w="2003425" h="1356995">
                  <a:moveTo>
                    <a:pt x="0" y="678307"/>
                  </a:moveTo>
                  <a:lnTo>
                    <a:pt x="1585" y="639812"/>
                  </a:lnTo>
                  <a:lnTo>
                    <a:pt x="6284" y="601882"/>
                  </a:lnTo>
                  <a:lnTo>
                    <a:pt x="14012" y="564573"/>
                  </a:lnTo>
                  <a:lnTo>
                    <a:pt x="24686" y="527941"/>
                  </a:lnTo>
                  <a:lnTo>
                    <a:pt x="38220" y="492046"/>
                  </a:lnTo>
                  <a:lnTo>
                    <a:pt x="54529" y="456943"/>
                  </a:lnTo>
                  <a:lnTo>
                    <a:pt x="73531" y="422689"/>
                  </a:lnTo>
                  <a:lnTo>
                    <a:pt x="95139" y="389343"/>
                  </a:lnTo>
                  <a:lnTo>
                    <a:pt x="119270" y="356962"/>
                  </a:lnTo>
                  <a:lnTo>
                    <a:pt x="145839" y="325602"/>
                  </a:lnTo>
                  <a:lnTo>
                    <a:pt x="174762" y="295321"/>
                  </a:lnTo>
                  <a:lnTo>
                    <a:pt x="205954" y="266176"/>
                  </a:lnTo>
                  <a:lnTo>
                    <a:pt x="239330" y="238224"/>
                  </a:lnTo>
                  <a:lnTo>
                    <a:pt x="274807" y="211523"/>
                  </a:lnTo>
                  <a:lnTo>
                    <a:pt x="312299" y="186130"/>
                  </a:lnTo>
                  <a:lnTo>
                    <a:pt x="351722" y="162102"/>
                  </a:lnTo>
                  <a:lnTo>
                    <a:pt x="392992" y="139496"/>
                  </a:lnTo>
                  <a:lnTo>
                    <a:pt x="436024" y="118369"/>
                  </a:lnTo>
                  <a:lnTo>
                    <a:pt x="480734" y="98780"/>
                  </a:lnTo>
                  <a:lnTo>
                    <a:pt x="527037" y="80784"/>
                  </a:lnTo>
                  <a:lnTo>
                    <a:pt x="574849" y="64440"/>
                  </a:lnTo>
                  <a:lnTo>
                    <a:pt x="624085" y="49804"/>
                  </a:lnTo>
                  <a:lnTo>
                    <a:pt x="674661" y="36934"/>
                  </a:lnTo>
                  <a:lnTo>
                    <a:pt x="726493" y="25887"/>
                  </a:lnTo>
                  <a:lnTo>
                    <a:pt x="779495" y="16720"/>
                  </a:lnTo>
                  <a:lnTo>
                    <a:pt x="833583" y="9491"/>
                  </a:lnTo>
                  <a:lnTo>
                    <a:pt x="888673" y="4256"/>
                  </a:lnTo>
                  <a:lnTo>
                    <a:pt x="944681" y="1073"/>
                  </a:lnTo>
                  <a:lnTo>
                    <a:pt x="1001521" y="0"/>
                  </a:lnTo>
                  <a:lnTo>
                    <a:pt x="1058350" y="1073"/>
                  </a:lnTo>
                  <a:lnTo>
                    <a:pt x="1114347" y="4256"/>
                  </a:lnTo>
                  <a:lnTo>
                    <a:pt x="1169428" y="9491"/>
                  </a:lnTo>
                  <a:lnTo>
                    <a:pt x="1223509" y="16720"/>
                  </a:lnTo>
                  <a:lnTo>
                    <a:pt x="1276505" y="25887"/>
                  </a:lnTo>
                  <a:lnTo>
                    <a:pt x="1328332" y="36934"/>
                  </a:lnTo>
                  <a:lnTo>
                    <a:pt x="1378905" y="49804"/>
                  </a:lnTo>
                  <a:lnTo>
                    <a:pt x="1428139" y="64440"/>
                  </a:lnTo>
                  <a:lnTo>
                    <a:pt x="1475949" y="80784"/>
                  </a:lnTo>
                  <a:lnTo>
                    <a:pt x="1522252" y="98780"/>
                  </a:lnTo>
                  <a:lnTo>
                    <a:pt x="1566963" y="118369"/>
                  </a:lnTo>
                  <a:lnTo>
                    <a:pt x="1609997" y="139496"/>
                  </a:lnTo>
                  <a:lnTo>
                    <a:pt x="1651269" y="162102"/>
                  </a:lnTo>
                  <a:lnTo>
                    <a:pt x="1690695" y="186130"/>
                  </a:lnTo>
                  <a:lnTo>
                    <a:pt x="1728190" y="211523"/>
                  </a:lnTo>
                  <a:lnTo>
                    <a:pt x="1763671" y="238224"/>
                  </a:lnTo>
                  <a:lnTo>
                    <a:pt x="1797051" y="266176"/>
                  </a:lnTo>
                  <a:lnTo>
                    <a:pt x="1828247" y="295321"/>
                  </a:lnTo>
                  <a:lnTo>
                    <a:pt x="1857174" y="325602"/>
                  </a:lnTo>
                  <a:lnTo>
                    <a:pt x="1883747" y="356962"/>
                  </a:lnTo>
                  <a:lnTo>
                    <a:pt x="1907883" y="389343"/>
                  </a:lnTo>
                  <a:lnTo>
                    <a:pt x="1929495" y="422689"/>
                  </a:lnTo>
                  <a:lnTo>
                    <a:pt x="1948501" y="456943"/>
                  </a:lnTo>
                  <a:lnTo>
                    <a:pt x="1964814" y="492046"/>
                  </a:lnTo>
                  <a:lnTo>
                    <a:pt x="1978351" y="527941"/>
                  </a:lnTo>
                  <a:lnTo>
                    <a:pt x="1989027" y="564573"/>
                  </a:lnTo>
                  <a:lnTo>
                    <a:pt x="1996758" y="601882"/>
                  </a:lnTo>
                  <a:lnTo>
                    <a:pt x="2001458" y="639812"/>
                  </a:lnTo>
                  <a:lnTo>
                    <a:pt x="2003043" y="678307"/>
                  </a:lnTo>
                  <a:lnTo>
                    <a:pt x="2001458" y="716801"/>
                  </a:lnTo>
                  <a:lnTo>
                    <a:pt x="1996758" y="754731"/>
                  </a:lnTo>
                  <a:lnTo>
                    <a:pt x="1989027" y="792040"/>
                  </a:lnTo>
                  <a:lnTo>
                    <a:pt x="1978351" y="828672"/>
                  </a:lnTo>
                  <a:lnTo>
                    <a:pt x="1964814" y="864567"/>
                  </a:lnTo>
                  <a:lnTo>
                    <a:pt x="1948501" y="899670"/>
                  </a:lnTo>
                  <a:lnTo>
                    <a:pt x="1929495" y="933924"/>
                  </a:lnTo>
                  <a:lnTo>
                    <a:pt x="1907883" y="967270"/>
                  </a:lnTo>
                  <a:lnTo>
                    <a:pt x="1883747" y="999651"/>
                  </a:lnTo>
                  <a:lnTo>
                    <a:pt x="1857174" y="1031011"/>
                  </a:lnTo>
                  <a:lnTo>
                    <a:pt x="1828247" y="1061292"/>
                  </a:lnTo>
                  <a:lnTo>
                    <a:pt x="1797051" y="1090437"/>
                  </a:lnTo>
                  <a:lnTo>
                    <a:pt x="1763671" y="1118389"/>
                  </a:lnTo>
                  <a:lnTo>
                    <a:pt x="1728190" y="1145090"/>
                  </a:lnTo>
                  <a:lnTo>
                    <a:pt x="1690695" y="1170483"/>
                  </a:lnTo>
                  <a:lnTo>
                    <a:pt x="1651269" y="1194511"/>
                  </a:lnTo>
                  <a:lnTo>
                    <a:pt x="1609997" y="1217117"/>
                  </a:lnTo>
                  <a:lnTo>
                    <a:pt x="1566963" y="1238244"/>
                  </a:lnTo>
                  <a:lnTo>
                    <a:pt x="1522252" y="1257833"/>
                  </a:lnTo>
                  <a:lnTo>
                    <a:pt x="1475949" y="1275829"/>
                  </a:lnTo>
                  <a:lnTo>
                    <a:pt x="1428139" y="1292173"/>
                  </a:lnTo>
                  <a:lnTo>
                    <a:pt x="1378905" y="1306809"/>
                  </a:lnTo>
                  <a:lnTo>
                    <a:pt x="1328332" y="1319679"/>
                  </a:lnTo>
                  <a:lnTo>
                    <a:pt x="1276505" y="1330726"/>
                  </a:lnTo>
                  <a:lnTo>
                    <a:pt x="1223509" y="1339893"/>
                  </a:lnTo>
                  <a:lnTo>
                    <a:pt x="1169428" y="1347122"/>
                  </a:lnTo>
                  <a:lnTo>
                    <a:pt x="1114347" y="1352357"/>
                  </a:lnTo>
                  <a:lnTo>
                    <a:pt x="1058350" y="1355540"/>
                  </a:lnTo>
                  <a:lnTo>
                    <a:pt x="1001521" y="1356614"/>
                  </a:lnTo>
                  <a:lnTo>
                    <a:pt x="944681" y="1355540"/>
                  </a:lnTo>
                  <a:lnTo>
                    <a:pt x="888673" y="1352357"/>
                  </a:lnTo>
                  <a:lnTo>
                    <a:pt x="833583" y="1347122"/>
                  </a:lnTo>
                  <a:lnTo>
                    <a:pt x="779495" y="1339893"/>
                  </a:lnTo>
                  <a:lnTo>
                    <a:pt x="726493" y="1330726"/>
                  </a:lnTo>
                  <a:lnTo>
                    <a:pt x="674661" y="1319679"/>
                  </a:lnTo>
                  <a:lnTo>
                    <a:pt x="624085" y="1306809"/>
                  </a:lnTo>
                  <a:lnTo>
                    <a:pt x="574849" y="1292173"/>
                  </a:lnTo>
                  <a:lnTo>
                    <a:pt x="527037" y="1275829"/>
                  </a:lnTo>
                  <a:lnTo>
                    <a:pt x="480734" y="1257833"/>
                  </a:lnTo>
                  <a:lnTo>
                    <a:pt x="436024" y="1238244"/>
                  </a:lnTo>
                  <a:lnTo>
                    <a:pt x="392992" y="1217117"/>
                  </a:lnTo>
                  <a:lnTo>
                    <a:pt x="351722" y="1194511"/>
                  </a:lnTo>
                  <a:lnTo>
                    <a:pt x="312299" y="1170483"/>
                  </a:lnTo>
                  <a:lnTo>
                    <a:pt x="274807" y="1145090"/>
                  </a:lnTo>
                  <a:lnTo>
                    <a:pt x="239330" y="1118389"/>
                  </a:lnTo>
                  <a:lnTo>
                    <a:pt x="205954" y="1090437"/>
                  </a:lnTo>
                  <a:lnTo>
                    <a:pt x="174762" y="1061292"/>
                  </a:lnTo>
                  <a:lnTo>
                    <a:pt x="145839" y="1031011"/>
                  </a:lnTo>
                  <a:lnTo>
                    <a:pt x="119270" y="999651"/>
                  </a:lnTo>
                  <a:lnTo>
                    <a:pt x="95139" y="967270"/>
                  </a:lnTo>
                  <a:lnTo>
                    <a:pt x="73531" y="933924"/>
                  </a:lnTo>
                  <a:lnTo>
                    <a:pt x="54529" y="899670"/>
                  </a:lnTo>
                  <a:lnTo>
                    <a:pt x="38220" y="864567"/>
                  </a:lnTo>
                  <a:lnTo>
                    <a:pt x="24686" y="828672"/>
                  </a:lnTo>
                  <a:lnTo>
                    <a:pt x="14012" y="792040"/>
                  </a:lnTo>
                  <a:lnTo>
                    <a:pt x="6284" y="754731"/>
                  </a:lnTo>
                  <a:lnTo>
                    <a:pt x="1585" y="716801"/>
                  </a:lnTo>
                  <a:lnTo>
                    <a:pt x="0" y="678307"/>
                  </a:lnTo>
                  <a:close/>
                </a:path>
              </a:pathLst>
            </a:custGeom>
            <a:ln w="28575">
              <a:solidFill>
                <a:srgbClr val="123B75"/>
              </a:solidFill>
            </a:ln>
          </p:spPr>
          <p:txBody>
            <a:bodyPr wrap="square" lIns="0" tIns="0" rIns="0" bIns="0" rtlCol="0"/>
            <a:lstStyle/>
            <a:p>
              <a:endParaRPr/>
            </a:p>
          </p:txBody>
        </p:sp>
      </p:grpSp>
      <p:sp>
        <p:nvSpPr>
          <p:cNvPr id="11" name="object 11"/>
          <p:cNvSpPr txBox="1"/>
          <p:nvPr/>
        </p:nvSpPr>
        <p:spPr>
          <a:xfrm>
            <a:off x="5523991" y="2882595"/>
            <a:ext cx="852169"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123B75"/>
                </a:solidFill>
                <a:latin typeface="Calibri"/>
                <a:cs typeface="Calibri"/>
              </a:rPr>
              <a:t>Ac</a:t>
            </a:r>
            <a:r>
              <a:rPr sz="2400" spc="5" dirty="0">
                <a:solidFill>
                  <a:srgbClr val="123B75"/>
                </a:solidFill>
                <a:latin typeface="Calibri"/>
                <a:cs typeface="Calibri"/>
              </a:rPr>
              <a:t>c</a:t>
            </a:r>
            <a:r>
              <a:rPr sz="2400" dirty="0">
                <a:solidFill>
                  <a:srgbClr val="123B75"/>
                </a:solidFill>
                <a:latin typeface="Calibri"/>
                <a:cs typeface="Calibri"/>
              </a:rPr>
              <a:t>ess</a:t>
            </a:r>
            <a:endParaRPr sz="2400">
              <a:latin typeface="Calibri"/>
              <a:cs typeface="Calibri"/>
            </a:endParaRPr>
          </a:p>
        </p:txBody>
      </p:sp>
      <p:sp>
        <p:nvSpPr>
          <p:cNvPr id="12" name="object 12"/>
          <p:cNvSpPr txBox="1"/>
          <p:nvPr/>
        </p:nvSpPr>
        <p:spPr>
          <a:xfrm>
            <a:off x="5498084" y="3248659"/>
            <a:ext cx="903605" cy="391160"/>
          </a:xfrm>
          <a:prstGeom prst="rect">
            <a:avLst/>
          </a:prstGeom>
        </p:spPr>
        <p:txBody>
          <a:bodyPr vert="horz" wrap="square" lIns="0" tIns="12700" rIns="0" bIns="0" rtlCol="0">
            <a:spAutoFit/>
          </a:bodyPr>
          <a:lstStyle/>
          <a:p>
            <a:pPr marL="12700">
              <a:lnSpc>
                <a:spcPct val="100000"/>
              </a:lnSpc>
              <a:spcBef>
                <a:spcPts val="100"/>
              </a:spcBef>
            </a:pPr>
            <a:r>
              <a:rPr sz="2400" spc="-20" dirty="0">
                <a:solidFill>
                  <a:srgbClr val="123B75"/>
                </a:solidFill>
                <a:latin typeface="Calibri"/>
                <a:cs typeface="Calibri"/>
              </a:rPr>
              <a:t>c</a:t>
            </a:r>
            <a:r>
              <a:rPr sz="2400" spc="-5" dirty="0">
                <a:solidFill>
                  <a:srgbClr val="123B75"/>
                </a:solidFill>
                <a:latin typeface="Calibri"/>
                <a:cs typeface="Calibri"/>
              </a:rPr>
              <a:t>o</a:t>
            </a:r>
            <a:r>
              <a:rPr sz="2400" spc="-30" dirty="0">
                <a:solidFill>
                  <a:srgbClr val="123B75"/>
                </a:solidFill>
                <a:latin typeface="Calibri"/>
                <a:cs typeface="Calibri"/>
              </a:rPr>
              <a:t>n</a:t>
            </a:r>
            <a:r>
              <a:rPr sz="2400" dirty="0">
                <a:solidFill>
                  <a:srgbClr val="123B75"/>
                </a:solidFill>
                <a:latin typeface="Calibri"/>
                <a:cs typeface="Calibri"/>
              </a:rPr>
              <a:t>t</a:t>
            </a:r>
            <a:r>
              <a:rPr sz="2400" spc="-35" dirty="0">
                <a:solidFill>
                  <a:srgbClr val="123B75"/>
                </a:solidFill>
                <a:latin typeface="Calibri"/>
                <a:cs typeface="Calibri"/>
              </a:rPr>
              <a:t>r</a:t>
            </a:r>
            <a:r>
              <a:rPr sz="2400" spc="-5" dirty="0">
                <a:solidFill>
                  <a:srgbClr val="123B75"/>
                </a:solidFill>
                <a:latin typeface="Calibri"/>
                <a:cs typeface="Calibri"/>
              </a:rPr>
              <a:t>ol</a:t>
            </a:r>
            <a:endParaRPr sz="2400">
              <a:latin typeface="Calibri"/>
              <a:cs typeface="Calibri"/>
            </a:endParaRPr>
          </a:p>
        </p:txBody>
      </p:sp>
      <p:grpSp>
        <p:nvGrpSpPr>
          <p:cNvPr id="13" name="object 13"/>
          <p:cNvGrpSpPr/>
          <p:nvPr/>
        </p:nvGrpSpPr>
        <p:grpSpPr>
          <a:xfrm>
            <a:off x="2446908" y="1523491"/>
            <a:ext cx="7137400" cy="4977130"/>
            <a:chOff x="2446908" y="1523491"/>
            <a:chExt cx="7137400" cy="4977130"/>
          </a:xfrm>
        </p:grpSpPr>
        <p:sp>
          <p:nvSpPr>
            <p:cNvPr id="14" name="object 14"/>
            <p:cNvSpPr/>
            <p:nvPr/>
          </p:nvSpPr>
          <p:spPr>
            <a:xfrm>
              <a:off x="2456433" y="1533016"/>
              <a:ext cx="7118350" cy="4757420"/>
            </a:xfrm>
            <a:custGeom>
              <a:avLst/>
              <a:gdLst/>
              <a:ahLst/>
              <a:cxnLst/>
              <a:rect l="l" t="t" r="r" b="b"/>
              <a:pathLst>
                <a:path w="7118350" h="4757420">
                  <a:moveTo>
                    <a:pt x="2189861" y="4448340"/>
                  </a:moveTo>
                  <a:lnTo>
                    <a:pt x="3492246" y="3362198"/>
                  </a:lnTo>
                </a:path>
                <a:path w="7118350" h="4757420">
                  <a:moveTo>
                    <a:pt x="3495294" y="4756797"/>
                  </a:moveTo>
                  <a:lnTo>
                    <a:pt x="3495294" y="3454400"/>
                  </a:lnTo>
                </a:path>
                <a:path w="7118350" h="4757420">
                  <a:moveTo>
                    <a:pt x="4748784" y="4448340"/>
                  </a:moveTo>
                  <a:lnTo>
                    <a:pt x="3618992" y="3362198"/>
                  </a:lnTo>
                </a:path>
                <a:path w="7118350" h="4757420">
                  <a:moveTo>
                    <a:pt x="4979543" y="481584"/>
                  </a:moveTo>
                  <a:lnTo>
                    <a:pt x="7117969" y="96647"/>
                  </a:lnTo>
                </a:path>
                <a:path w="7118350" h="4757420">
                  <a:moveTo>
                    <a:pt x="4978908" y="514096"/>
                  </a:moveTo>
                  <a:lnTo>
                    <a:pt x="7021195" y="776986"/>
                  </a:lnTo>
                </a:path>
                <a:path w="7118350" h="4757420">
                  <a:moveTo>
                    <a:pt x="5071110" y="514096"/>
                  </a:moveTo>
                  <a:lnTo>
                    <a:pt x="6542151" y="1514856"/>
                  </a:lnTo>
                </a:path>
                <a:path w="7118350" h="4757420">
                  <a:moveTo>
                    <a:pt x="4979543" y="481584"/>
                  </a:moveTo>
                  <a:lnTo>
                    <a:pt x="5591302" y="1924304"/>
                  </a:lnTo>
                </a:path>
                <a:path w="7118350" h="4757420">
                  <a:moveTo>
                    <a:pt x="2028444" y="443484"/>
                  </a:moveTo>
                  <a:lnTo>
                    <a:pt x="0" y="0"/>
                  </a:lnTo>
                </a:path>
                <a:path w="7118350" h="4757420">
                  <a:moveTo>
                    <a:pt x="2017014" y="388747"/>
                  </a:moveTo>
                  <a:lnTo>
                    <a:pt x="0" y="1005332"/>
                  </a:lnTo>
                </a:path>
              </a:pathLst>
            </a:custGeom>
            <a:ln w="19050">
              <a:solidFill>
                <a:srgbClr val="123B75"/>
              </a:solidFill>
            </a:ln>
          </p:spPr>
          <p:txBody>
            <a:bodyPr wrap="square" lIns="0" tIns="0" rIns="0" bIns="0" rtlCol="0"/>
            <a:lstStyle/>
            <a:p>
              <a:endParaRPr/>
            </a:p>
          </p:txBody>
        </p:sp>
        <p:sp>
          <p:nvSpPr>
            <p:cNvPr id="15" name="object 15"/>
            <p:cNvSpPr/>
            <p:nvPr/>
          </p:nvSpPr>
          <p:spPr>
            <a:xfrm>
              <a:off x="6452743" y="5471795"/>
              <a:ext cx="1504950" cy="1019175"/>
            </a:xfrm>
            <a:custGeom>
              <a:avLst/>
              <a:gdLst/>
              <a:ahLst/>
              <a:cxnLst/>
              <a:rect l="l" t="t" r="r" b="b"/>
              <a:pathLst>
                <a:path w="1504950" h="1019175">
                  <a:moveTo>
                    <a:pt x="752475" y="0"/>
                  </a:moveTo>
                  <a:lnTo>
                    <a:pt x="696321" y="1397"/>
                  </a:lnTo>
                  <a:lnTo>
                    <a:pt x="641287" y="5524"/>
                  </a:lnTo>
                  <a:lnTo>
                    <a:pt x="587520" y="12282"/>
                  </a:lnTo>
                  <a:lnTo>
                    <a:pt x="535163" y="21573"/>
                  </a:lnTo>
                  <a:lnTo>
                    <a:pt x="484363" y="33298"/>
                  </a:lnTo>
                  <a:lnTo>
                    <a:pt x="435266" y="47358"/>
                  </a:lnTo>
                  <a:lnTo>
                    <a:pt x="388016" y="63655"/>
                  </a:lnTo>
                  <a:lnTo>
                    <a:pt x="342760" y="82091"/>
                  </a:lnTo>
                  <a:lnTo>
                    <a:pt x="299643" y="102567"/>
                  </a:lnTo>
                  <a:lnTo>
                    <a:pt x="258810" y="124984"/>
                  </a:lnTo>
                  <a:lnTo>
                    <a:pt x="220408" y="149244"/>
                  </a:lnTo>
                  <a:lnTo>
                    <a:pt x="184581" y="175248"/>
                  </a:lnTo>
                  <a:lnTo>
                    <a:pt x="151476" y="202898"/>
                  </a:lnTo>
                  <a:lnTo>
                    <a:pt x="121237" y="232096"/>
                  </a:lnTo>
                  <a:lnTo>
                    <a:pt x="94011" y="262742"/>
                  </a:lnTo>
                  <a:lnTo>
                    <a:pt x="69942" y="294739"/>
                  </a:lnTo>
                  <a:lnTo>
                    <a:pt x="49177" y="327988"/>
                  </a:lnTo>
                  <a:lnTo>
                    <a:pt x="31862" y="362390"/>
                  </a:lnTo>
                  <a:lnTo>
                    <a:pt x="8159" y="434260"/>
                  </a:lnTo>
                  <a:lnTo>
                    <a:pt x="0" y="509562"/>
                  </a:lnTo>
                  <a:lnTo>
                    <a:pt x="2064" y="547592"/>
                  </a:lnTo>
                  <a:lnTo>
                    <a:pt x="18140" y="621277"/>
                  </a:lnTo>
                  <a:lnTo>
                    <a:pt x="49177" y="691138"/>
                  </a:lnTo>
                  <a:lnTo>
                    <a:pt x="69942" y="724388"/>
                  </a:lnTo>
                  <a:lnTo>
                    <a:pt x="94011" y="756387"/>
                  </a:lnTo>
                  <a:lnTo>
                    <a:pt x="121237" y="787035"/>
                  </a:lnTo>
                  <a:lnTo>
                    <a:pt x="151476" y="816234"/>
                  </a:lnTo>
                  <a:lnTo>
                    <a:pt x="184581" y="843886"/>
                  </a:lnTo>
                  <a:lnTo>
                    <a:pt x="220408" y="869892"/>
                  </a:lnTo>
                  <a:lnTo>
                    <a:pt x="258810" y="894154"/>
                  </a:lnTo>
                  <a:lnTo>
                    <a:pt x="299643" y="916573"/>
                  </a:lnTo>
                  <a:lnTo>
                    <a:pt x="342760" y="937050"/>
                  </a:lnTo>
                  <a:lnTo>
                    <a:pt x="388016" y="955487"/>
                  </a:lnTo>
                  <a:lnTo>
                    <a:pt x="435266" y="971786"/>
                  </a:lnTo>
                  <a:lnTo>
                    <a:pt x="484363" y="985847"/>
                  </a:lnTo>
                  <a:lnTo>
                    <a:pt x="535163" y="997573"/>
                  </a:lnTo>
                  <a:lnTo>
                    <a:pt x="587520" y="1006865"/>
                  </a:lnTo>
                  <a:lnTo>
                    <a:pt x="641287" y="1013624"/>
                  </a:lnTo>
                  <a:lnTo>
                    <a:pt x="696321" y="1017751"/>
                  </a:lnTo>
                  <a:lnTo>
                    <a:pt x="752475" y="1019149"/>
                  </a:lnTo>
                  <a:lnTo>
                    <a:pt x="808628" y="1017751"/>
                  </a:lnTo>
                  <a:lnTo>
                    <a:pt x="863662" y="1013624"/>
                  </a:lnTo>
                  <a:lnTo>
                    <a:pt x="917429" y="1006865"/>
                  </a:lnTo>
                  <a:lnTo>
                    <a:pt x="969786" y="997573"/>
                  </a:lnTo>
                  <a:lnTo>
                    <a:pt x="1020586" y="985847"/>
                  </a:lnTo>
                  <a:lnTo>
                    <a:pt x="1069683" y="971786"/>
                  </a:lnTo>
                  <a:lnTo>
                    <a:pt x="1116933" y="955487"/>
                  </a:lnTo>
                  <a:lnTo>
                    <a:pt x="1162189" y="937050"/>
                  </a:lnTo>
                  <a:lnTo>
                    <a:pt x="1205306" y="916573"/>
                  </a:lnTo>
                  <a:lnTo>
                    <a:pt x="1246139" y="894154"/>
                  </a:lnTo>
                  <a:lnTo>
                    <a:pt x="1284541" y="869892"/>
                  </a:lnTo>
                  <a:lnTo>
                    <a:pt x="1320368" y="843886"/>
                  </a:lnTo>
                  <a:lnTo>
                    <a:pt x="1353473" y="816234"/>
                  </a:lnTo>
                  <a:lnTo>
                    <a:pt x="1383712" y="787035"/>
                  </a:lnTo>
                  <a:lnTo>
                    <a:pt x="1410938" y="756387"/>
                  </a:lnTo>
                  <a:lnTo>
                    <a:pt x="1435007" y="724388"/>
                  </a:lnTo>
                  <a:lnTo>
                    <a:pt x="1455772" y="691138"/>
                  </a:lnTo>
                  <a:lnTo>
                    <a:pt x="1473087" y="656735"/>
                  </a:lnTo>
                  <a:lnTo>
                    <a:pt x="1496790" y="584863"/>
                  </a:lnTo>
                  <a:lnTo>
                    <a:pt x="1504950" y="509562"/>
                  </a:lnTo>
                  <a:lnTo>
                    <a:pt x="1502885" y="471531"/>
                  </a:lnTo>
                  <a:lnTo>
                    <a:pt x="1486809" y="397847"/>
                  </a:lnTo>
                  <a:lnTo>
                    <a:pt x="1455772" y="327988"/>
                  </a:lnTo>
                  <a:lnTo>
                    <a:pt x="1435007" y="294739"/>
                  </a:lnTo>
                  <a:lnTo>
                    <a:pt x="1410938" y="262742"/>
                  </a:lnTo>
                  <a:lnTo>
                    <a:pt x="1383712" y="232096"/>
                  </a:lnTo>
                  <a:lnTo>
                    <a:pt x="1353473" y="202898"/>
                  </a:lnTo>
                  <a:lnTo>
                    <a:pt x="1320368" y="175248"/>
                  </a:lnTo>
                  <a:lnTo>
                    <a:pt x="1284541" y="149244"/>
                  </a:lnTo>
                  <a:lnTo>
                    <a:pt x="1246139" y="124984"/>
                  </a:lnTo>
                  <a:lnTo>
                    <a:pt x="1205306" y="102567"/>
                  </a:lnTo>
                  <a:lnTo>
                    <a:pt x="1162189" y="82091"/>
                  </a:lnTo>
                  <a:lnTo>
                    <a:pt x="1116933" y="63655"/>
                  </a:lnTo>
                  <a:lnTo>
                    <a:pt x="1069683" y="47358"/>
                  </a:lnTo>
                  <a:lnTo>
                    <a:pt x="1020586" y="33298"/>
                  </a:lnTo>
                  <a:lnTo>
                    <a:pt x="969786" y="21573"/>
                  </a:lnTo>
                  <a:lnTo>
                    <a:pt x="917429" y="12282"/>
                  </a:lnTo>
                  <a:lnTo>
                    <a:pt x="863662" y="5524"/>
                  </a:lnTo>
                  <a:lnTo>
                    <a:pt x="808628" y="1397"/>
                  </a:lnTo>
                  <a:lnTo>
                    <a:pt x="752475" y="0"/>
                  </a:lnTo>
                  <a:close/>
                </a:path>
              </a:pathLst>
            </a:custGeom>
            <a:solidFill>
              <a:srgbClr val="FFFFFF"/>
            </a:solidFill>
          </p:spPr>
          <p:txBody>
            <a:bodyPr wrap="square" lIns="0" tIns="0" rIns="0" bIns="0" rtlCol="0"/>
            <a:lstStyle/>
            <a:p>
              <a:endParaRPr/>
            </a:p>
          </p:txBody>
        </p:sp>
        <p:sp>
          <p:nvSpPr>
            <p:cNvPr id="16" name="object 16"/>
            <p:cNvSpPr/>
            <p:nvPr/>
          </p:nvSpPr>
          <p:spPr>
            <a:xfrm>
              <a:off x="6452743" y="5471795"/>
              <a:ext cx="1504950" cy="1019175"/>
            </a:xfrm>
            <a:custGeom>
              <a:avLst/>
              <a:gdLst/>
              <a:ahLst/>
              <a:cxnLst/>
              <a:rect l="l" t="t" r="r" b="b"/>
              <a:pathLst>
                <a:path w="1504950" h="1019175">
                  <a:moveTo>
                    <a:pt x="0" y="509562"/>
                  </a:moveTo>
                  <a:lnTo>
                    <a:pt x="8159" y="434260"/>
                  </a:lnTo>
                  <a:lnTo>
                    <a:pt x="31862" y="362390"/>
                  </a:lnTo>
                  <a:lnTo>
                    <a:pt x="49177" y="327988"/>
                  </a:lnTo>
                  <a:lnTo>
                    <a:pt x="69942" y="294739"/>
                  </a:lnTo>
                  <a:lnTo>
                    <a:pt x="94011" y="262742"/>
                  </a:lnTo>
                  <a:lnTo>
                    <a:pt x="121237" y="232096"/>
                  </a:lnTo>
                  <a:lnTo>
                    <a:pt x="151476" y="202898"/>
                  </a:lnTo>
                  <a:lnTo>
                    <a:pt x="184581" y="175248"/>
                  </a:lnTo>
                  <a:lnTo>
                    <a:pt x="220408" y="149244"/>
                  </a:lnTo>
                  <a:lnTo>
                    <a:pt x="258810" y="124984"/>
                  </a:lnTo>
                  <a:lnTo>
                    <a:pt x="299643" y="102567"/>
                  </a:lnTo>
                  <a:lnTo>
                    <a:pt x="342760" y="82091"/>
                  </a:lnTo>
                  <a:lnTo>
                    <a:pt x="388016" y="63655"/>
                  </a:lnTo>
                  <a:lnTo>
                    <a:pt x="435266" y="47358"/>
                  </a:lnTo>
                  <a:lnTo>
                    <a:pt x="484363" y="33298"/>
                  </a:lnTo>
                  <a:lnTo>
                    <a:pt x="535163" y="21573"/>
                  </a:lnTo>
                  <a:lnTo>
                    <a:pt x="587520" y="12282"/>
                  </a:lnTo>
                  <a:lnTo>
                    <a:pt x="641287" y="5524"/>
                  </a:lnTo>
                  <a:lnTo>
                    <a:pt x="696321" y="1397"/>
                  </a:lnTo>
                  <a:lnTo>
                    <a:pt x="752475" y="0"/>
                  </a:lnTo>
                  <a:lnTo>
                    <a:pt x="808628" y="1397"/>
                  </a:lnTo>
                  <a:lnTo>
                    <a:pt x="863662" y="5524"/>
                  </a:lnTo>
                  <a:lnTo>
                    <a:pt x="917429" y="12282"/>
                  </a:lnTo>
                  <a:lnTo>
                    <a:pt x="969786" y="21573"/>
                  </a:lnTo>
                  <a:lnTo>
                    <a:pt x="1020586" y="33298"/>
                  </a:lnTo>
                  <a:lnTo>
                    <a:pt x="1069683" y="47358"/>
                  </a:lnTo>
                  <a:lnTo>
                    <a:pt x="1116933" y="63655"/>
                  </a:lnTo>
                  <a:lnTo>
                    <a:pt x="1162189" y="82091"/>
                  </a:lnTo>
                  <a:lnTo>
                    <a:pt x="1205306" y="102567"/>
                  </a:lnTo>
                  <a:lnTo>
                    <a:pt x="1246139" y="124984"/>
                  </a:lnTo>
                  <a:lnTo>
                    <a:pt x="1284541" y="149244"/>
                  </a:lnTo>
                  <a:lnTo>
                    <a:pt x="1320368" y="175248"/>
                  </a:lnTo>
                  <a:lnTo>
                    <a:pt x="1353473" y="202898"/>
                  </a:lnTo>
                  <a:lnTo>
                    <a:pt x="1383712" y="232096"/>
                  </a:lnTo>
                  <a:lnTo>
                    <a:pt x="1410938" y="262742"/>
                  </a:lnTo>
                  <a:lnTo>
                    <a:pt x="1435007" y="294739"/>
                  </a:lnTo>
                  <a:lnTo>
                    <a:pt x="1455772" y="327988"/>
                  </a:lnTo>
                  <a:lnTo>
                    <a:pt x="1473087" y="362390"/>
                  </a:lnTo>
                  <a:lnTo>
                    <a:pt x="1496790" y="434260"/>
                  </a:lnTo>
                  <a:lnTo>
                    <a:pt x="1504950" y="509562"/>
                  </a:lnTo>
                  <a:lnTo>
                    <a:pt x="1502885" y="547592"/>
                  </a:lnTo>
                  <a:lnTo>
                    <a:pt x="1486809" y="621277"/>
                  </a:lnTo>
                  <a:lnTo>
                    <a:pt x="1455772" y="691138"/>
                  </a:lnTo>
                  <a:lnTo>
                    <a:pt x="1435007" y="724388"/>
                  </a:lnTo>
                  <a:lnTo>
                    <a:pt x="1410938" y="756387"/>
                  </a:lnTo>
                  <a:lnTo>
                    <a:pt x="1383712" y="787035"/>
                  </a:lnTo>
                  <a:lnTo>
                    <a:pt x="1353473" y="816234"/>
                  </a:lnTo>
                  <a:lnTo>
                    <a:pt x="1320368" y="843886"/>
                  </a:lnTo>
                  <a:lnTo>
                    <a:pt x="1284541" y="869892"/>
                  </a:lnTo>
                  <a:lnTo>
                    <a:pt x="1246139" y="894154"/>
                  </a:lnTo>
                  <a:lnTo>
                    <a:pt x="1205306" y="916573"/>
                  </a:lnTo>
                  <a:lnTo>
                    <a:pt x="1162189" y="937050"/>
                  </a:lnTo>
                  <a:lnTo>
                    <a:pt x="1116933" y="955487"/>
                  </a:lnTo>
                  <a:lnTo>
                    <a:pt x="1069683" y="971786"/>
                  </a:lnTo>
                  <a:lnTo>
                    <a:pt x="1020586" y="985847"/>
                  </a:lnTo>
                  <a:lnTo>
                    <a:pt x="969786" y="997573"/>
                  </a:lnTo>
                  <a:lnTo>
                    <a:pt x="917429" y="1006865"/>
                  </a:lnTo>
                  <a:lnTo>
                    <a:pt x="863662" y="1013624"/>
                  </a:lnTo>
                  <a:lnTo>
                    <a:pt x="808628" y="1017751"/>
                  </a:lnTo>
                  <a:lnTo>
                    <a:pt x="752475" y="1019149"/>
                  </a:lnTo>
                  <a:lnTo>
                    <a:pt x="696321" y="1017751"/>
                  </a:lnTo>
                  <a:lnTo>
                    <a:pt x="641287" y="1013624"/>
                  </a:lnTo>
                  <a:lnTo>
                    <a:pt x="587520" y="1006865"/>
                  </a:lnTo>
                  <a:lnTo>
                    <a:pt x="535163" y="997573"/>
                  </a:lnTo>
                  <a:lnTo>
                    <a:pt x="484363" y="985847"/>
                  </a:lnTo>
                  <a:lnTo>
                    <a:pt x="435266" y="971786"/>
                  </a:lnTo>
                  <a:lnTo>
                    <a:pt x="388016" y="955487"/>
                  </a:lnTo>
                  <a:lnTo>
                    <a:pt x="342760" y="937050"/>
                  </a:lnTo>
                  <a:lnTo>
                    <a:pt x="299643" y="916573"/>
                  </a:lnTo>
                  <a:lnTo>
                    <a:pt x="258810" y="894154"/>
                  </a:lnTo>
                  <a:lnTo>
                    <a:pt x="220408" y="869892"/>
                  </a:lnTo>
                  <a:lnTo>
                    <a:pt x="184581" y="843886"/>
                  </a:lnTo>
                  <a:lnTo>
                    <a:pt x="151476" y="816234"/>
                  </a:lnTo>
                  <a:lnTo>
                    <a:pt x="121237" y="787035"/>
                  </a:lnTo>
                  <a:lnTo>
                    <a:pt x="94011" y="756387"/>
                  </a:lnTo>
                  <a:lnTo>
                    <a:pt x="69942" y="724388"/>
                  </a:lnTo>
                  <a:lnTo>
                    <a:pt x="49177" y="691138"/>
                  </a:lnTo>
                  <a:lnTo>
                    <a:pt x="31862" y="656735"/>
                  </a:lnTo>
                  <a:lnTo>
                    <a:pt x="8159" y="584863"/>
                  </a:lnTo>
                  <a:lnTo>
                    <a:pt x="0" y="509562"/>
                  </a:lnTo>
                  <a:close/>
                </a:path>
              </a:pathLst>
            </a:custGeom>
            <a:ln w="19050">
              <a:solidFill>
                <a:srgbClr val="123B75"/>
              </a:solidFill>
            </a:ln>
          </p:spPr>
          <p:txBody>
            <a:bodyPr wrap="square" lIns="0" tIns="0" rIns="0" bIns="0" rtlCol="0"/>
            <a:lstStyle/>
            <a:p>
              <a:endParaRPr/>
            </a:p>
          </p:txBody>
        </p:sp>
      </p:grpSp>
      <p:sp>
        <p:nvSpPr>
          <p:cNvPr id="17" name="object 17"/>
          <p:cNvSpPr txBox="1"/>
          <p:nvPr/>
        </p:nvSpPr>
        <p:spPr>
          <a:xfrm>
            <a:off x="7113778" y="5817819"/>
            <a:ext cx="1835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23B75"/>
                </a:solidFill>
                <a:latin typeface="Calibri"/>
                <a:cs typeface="Calibri"/>
              </a:rPr>
              <a:t>…</a:t>
            </a:r>
            <a:endParaRPr sz="1800">
              <a:latin typeface="Calibri"/>
              <a:cs typeface="Calibri"/>
            </a:endParaRPr>
          </a:p>
        </p:txBody>
      </p:sp>
      <p:sp>
        <p:nvSpPr>
          <p:cNvPr id="18" name="object 18"/>
          <p:cNvSpPr/>
          <p:nvPr/>
        </p:nvSpPr>
        <p:spPr>
          <a:xfrm>
            <a:off x="6510591" y="1110614"/>
            <a:ext cx="3825811" cy="2749169"/>
          </a:xfrm>
          <a:prstGeom prst="rect">
            <a:avLst/>
          </a:prstGeom>
          <a:blipFill>
            <a:blip r:embed="rId2" cstate="print"/>
            <a:stretch>
              <a:fillRect/>
            </a:stretch>
          </a:blipFill>
        </p:spPr>
        <p:txBody>
          <a:bodyPr wrap="square" lIns="0" tIns="0" rIns="0" bIns="0" rtlCol="0"/>
          <a:lstStyle/>
          <a:p>
            <a:endParaRPr/>
          </a:p>
        </p:txBody>
      </p:sp>
      <p:sp>
        <p:nvSpPr>
          <p:cNvPr id="19" name="object 19"/>
          <p:cNvSpPr txBox="1"/>
          <p:nvPr/>
        </p:nvSpPr>
        <p:spPr>
          <a:xfrm>
            <a:off x="6719443" y="1795018"/>
            <a:ext cx="143383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123B75"/>
                </a:solidFill>
                <a:latin typeface="Calibri"/>
                <a:cs typeface="Calibri"/>
              </a:rPr>
              <a:t>A</a:t>
            </a:r>
            <a:r>
              <a:rPr sz="2000" spc="5" dirty="0">
                <a:solidFill>
                  <a:srgbClr val="123B75"/>
                </a:solidFill>
                <a:latin typeface="Calibri"/>
                <a:cs typeface="Calibri"/>
              </a:rPr>
              <a:t>u</a:t>
            </a:r>
            <a:r>
              <a:rPr sz="2000" dirty="0">
                <a:solidFill>
                  <a:srgbClr val="123B75"/>
                </a:solidFill>
                <a:latin typeface="Calibri"/>
                <a:cs typeface="Calibri"/>
              </a:rPr>
              <a:t>thori</a:t>
            </a:r>
            <a:r>
              <a:rPr sz="2000" spc="-40" dirty="0">
                <a:solidFill>
                  <a:srgbClr val="123B75"/>
                </a:solidFill>
                <a:latin typeface="Calibri"/>
                <a:cs typeface="Calibri"/>
              </a:rPr>
              <a:t>z</a:t>
            </a:r>
            <a:r>
              <a:rPr sz="2000" spc="-25" dirty="0">
                <a:solidFill>
                  <a:srgbClr val="123B75"/>
                </a:solidFill>
                <a:latin typeface="Calibri"/>
                <a:cs typeface="Calibri"/>
              </a:rPr>
              <a:t>a</a:t>
            </a:r>
            <a:r>
              <a:rPr sz="2000" dirty="0">
                <a:solidFill>
                  <a:srgbClr val="123B75"/>
                </a:solidFill>
                <a:latin typeface="Calibri"/>
                <a:cs typeface="Calibri"/>
              </a:rPr>
              <a:t>tion</a:t>
            </a:r>
            <a:endParaRPr sz="2000" dirty="0">
              <a:latin typeface="Calibri"/>
              <a:cs typeface="Calibri"/>
            </a:endParaRPr>
          </a:p>
        </p:txBody>
      </p:sp>
      <p:sp>
        <p:nvSpPr>
          <p:cNvPr id="20" name="object 20"/>
          <p:cNvSpPr/>
          <p:nvPr/>
        </p:nvSpPr>
        <p:spPr>
          <a:xfrm>
            <a:off x="1694433" y="1110614"/>
            <a:ext cx="3703764" cy="2748534"/>
          </a:xfrm>
          <a:prstGeom prst="rect">
            <a:avLst/>
          </a:prstGeom>
          <a:blipFill>
            <a:blip r:embed="rId3" cstate="print"/>
            <a:stretch>
              <a:fillRect/>
            </a:stretch>
          </a:blipFill>
        </p:spPr>
        <p:txBody>
          <a:bodyPr wrap="square" lIns="0" tIns="0" rIns="0" bIns="0" rtlCol="0"/>
          <a:lstStyle/>
          <a:p>
            <a:endParaRPr/>
          </a:p>
        </p:txBody>
      </p:sp>
      <p:sp>
        <p:nvSpPr>
          <p:cNvPr id="21" name="object 21"/>
          <p:cNvSpPr txBox="1"/>
          <p:nvPr/>
        </p:nvSpPr>
        <p:spPr>
          <a:xfrm>
            <a:off x="3691509" y="1795018"/>
            <a:ext cx="1565275" cy="330835"/>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123B75"/>
                </a:solidFill>
                <a:latin typeface="Calibri"/>
                <a:cs typeface="Calibri"/>
              </a:rPr>
              <a:t>Authentication</a:t>
            </a:r>
            <a:endParaRPr sz="2000">
              <a:latin typeface="Calibri"/>
              <a:cs typeface="Calibri"/>
            </a:endParaRPr>
          </a:p>
        </p:txBody>
      </p:sp>
      <p:grpSp>
        <p:nvGrpSpPr>
          <p:cNvPr id="22" name="object 22"/>
          <p:cNvGrpSpPr/>
          <p:nvPr/>
        </p:nvGrpSpPr>
        <p:grpSpPr>
          <a:xfrm>
            <a:off x="5023802" y="4264342"/>
            <a:ext cx="1849755" cy="1261745"/>
            <a:chOff x="5023802" y="4264342"/>
            <a:chExt cx="1849755" cy="1261745"/>
          </a:xfrm>
        </p:grpSpPr>
        <p:sp>
          <p:nvSpPr>
            <p:cNvPr id="23" name="object 23"/>
            <p:cNvSpPr/>
            <p:nvPr/>
          </p:nvSpPr>
          <p:spPr>
            <a:xfrm>
              <a:off x="5038090" y="4278629"/>
              <a:ext cx="1821180" cy="1233170"/>
            </a:xfrm>
            <a:custGeom>
              <a:avLst/>
              <a:gdLst/>
              <a:ahLst/>
              <a:cxnLst/>
              <a:rect l="l" t="t" r="r" b="b"/>
              <a:pathLst>
                <a:path w="1821179" h="1233170">
                  <a:moveTo>
                    <a:pt x="910589" y="0"/>
                  </a:moveTo>
                  <a:lnTo>
                    <a:pt x="853001" y="1213"/>
                  </a:lnTo>
                  <a:lnTo>
                    <a:pt x="796364" y="4804"/>
                  </a:lnTo>
                  <a:lnTo>
                    <a:pt x="740786" y="10702"/>
                  </a:lnTo>
                  <a:lnTo>
                    <a:pt x="686374" y="18833"/>
                  </a:lnTo>
                  <a:lnTo>
                    <a:pt x="633233" y="29126"/>
                  </a:lnTo>
                  <a:lnTo>
                    <a:pt x="581471" y="41508"/>
                  </a:lnTo>
                  <a:lnTo>
                    <a:pt x="531194" y="55907"/>
                  </a:lnTo>
                  <a:lnTo>
                    <a:pt x="482510" y="72251"/>
                  </a:lnTo>
                  <a:lnTo>
                    <a:pt x="435524" y="90467"/>
                  </a:lnTo>
                  <a:lnTo>
                    <a:pt x="390343" y="110483"/>
                  </a:lnTo>
                  <a:lnTo>
                    <a:pt x="347075" y="132227"/>
                  </a:lnTo>
                  <a:lnTo>
                    <a:pt x="305824" y="155626"/>
                  </a:lnTo>
                  <a:lnTo>
                    <a:pt x="266700" y="180609"/>
                  </a:lnTo>
                  <a:lnTo>
                    <a:pt x="229806" y="207103"/>
                  </a:lnTo>
                  <a:lnTo>
                    <a:pt x="195252" y="235036"/>
                  </a:lnTo>
                  <a:lnTo>
                    <a:pt x="163143" y="264335"/>
                  </a:lnTo>
                  <a:lnTo>
                    <a:pt x="133585" y="294929"/>
                  </a:lnTo>
                  <a:lnTo>
                    <a:pt x="106686" y="326744"/>
                  </a:lnTo>
                  <a:lnTo>
                    <a:pt x="82553" y="359709"/>
                  </a:lnTo>
                  <a:lnTo>
                    <a:pt x="61291" y="393752"/>
                  </a:lnTo>
                  <a:lnTo>
                    <a:pt x="43007" y="428799"/>
                  </a:lnTo>
                  <a:lnTo>
                    <a:pt x="27809" y="464780"/>
                  </a:lnTo>
                  <a:lnTo>
                    <a:pt x="15802" y="501621"/>
                  </a:lnTo>
                  <a:lnTo>
                    <a:pt x="7094" y="539250"/>
                  </a:lnTo>
                  <a:lnTo>
                    <a:pt x="1791" y="577595"/>
                  </a:lnTo>
                  <a:lnTo>
                    <a:pt x="0" y="616585"/>
                  </a:lnTo>
                  <a:lnTo>
                    <a:pt x="1791" y="655587"/>
                  </a:lnTo>
                  <a:lnTo>
                    <a:pt x="7094" y="693944"/>
                  </a:lnTo>
                  <a:lnTo>
                    <a:pt x="15802" y="731583"/>
                  </a:lnTo>
                  <a:lnTo>
                    <a:pt x="27809" y="768431"/>
                  </a:lnTo>
                  <a:lnTo>
                    <a:pt x="43007" y="804418"/>
                  </a:lnTo>
                  <a:lnTo>
                    <a:pt x="61291" y="839470"/>
                  </a:lnTo>
                  <a:lnTo>
                    <a:pt x="82553" y="873515"/>
                  </a:lnTo>
                  <a:lnTo>
                    <a:pt x="106686" y="906481"/>
                  </a:lnTo>
                  <a:lnTo>
                    <a:pt x="133585" y="938297"/>
                  </a:lnTo>
                  <a:lnTo>
                    <a:pt x="163143" y="968889"/>
                  </a:lnTo>
                  <a:lnTo>
                    <a:pt x="195252" y="998187"/>
                  </a:lnTo>
                  <a:lnTo>
                    <a:pt x="229806" y="1026117"/>
                  </a:lnTo>
                  <a:lnTo>
                    <a:pt x="266700" y="1052607"/>
                  </a:lnTo>
                  <a:lnTo>
                    <a:pt x="305824" y="1077586"/>
                  </a:lnTo>
                  <a:lnTo>
                    <a:pt x="347075" y="1100981"/>
                  </a:lnTo>
                  <a:lnTo>
                    <a:pt x="390343" y="1122721"/>
                  </a:lnTo>
                  <a:lnTo>
                    <a:pt x="435524" y="1142732"/>
                  </a:lnTo>
                  <a:lnTo>
                    <a:pt x="482510" y="1160943"/>
                  </a:lnTo>
                  <a:lnTo>
                    <a:pt x="531194" y="1177282"/>
                  </a:lnTo>
                  <a:lnTo>
                    <a:pt x="581471" y="1191677"/>
                  </a:lnTo>
                  <a:lnTo>
                    <a:pt x="633233" y="1204054"/>
                  </a:lnTo>
                  <a:lnTo>
                    <a:pt x="686374" y="1214343"/>
                  </a:lnTo>
                  <a:lnTo>
                    <a:pt x="740786" y="1222472"/>
                  </a:lnTo>
                  <a:lnTo>
                    <a:pt x="796364" y="1228367"/>
                  </a:lnTo>
                  <a:lnTo>
                    <a:pt x="853001" y="1231957"/>
                  </a:lnTo>
                  <a:lnTo>
                    <a:pt x="910589" y="1233170"/>
                  </a:lnTo>
                  <a:lnTo>
                    <a:pt x="968164" y="1231957"/>
                  </a:lnTo>
                  <a:lnTo>
                    <a:pt x="1024788" y="1228367"/>
                  </a:lnTo>
                  <a:lnTo>
                    <a:pt x="1080354" y="1222472"/>
                  </a:lnTo>
                  <a:lnTo>
                    <a:pt x="1134755" y="1214343"/>
                  </a:lnTo>
                  <a:lnTo>
                    <a:pt x="1187886" y="1204054"/>
                  </a:lnTo>
                  <a:lnTo>
                    <a:pt x="1239639" y="1191677"/>
                  </a:lnTo>
                  <a:lnTo>
                    <a:pt x="1289907" y="1177282"/>
                  </a:lnTo>
                  <a:lnTo>
                    <a:pt x="1338584" y="1160943"/>
                  </a:lnTo>
                  <a:lnTo>
                    <a:pt x="1385564" y="1142732"/>
                  </a:lnTo>
                  <a:lnTo>
                    <a:pt x="1430738" y="1122721"/>
                  </a:lnTo>
                  <a:lnTo>
                    <a:pt x="1474002" y="1100981"/>
                  </a:lnTo>
                  <a:lnTo>
                    <a:pt x="1515247" y="1077586"/>
                  </a:lnTo>
                  <a:lnTo>
                    <a:pt x="1554368" y="1052607"/>
                  </a:lnTo>
                  <a:lnTo>
                    <a:pt x="1591258" y="1026117"/>
                  </a:lnTo>
                  <a:lnTo>
                    <a:pt x="1625810" y="998187"/>
                  </a:lnTo>
                  <a:lnTo>
                    <a:pt x="1657916" y="968889"/>
                  </a:lnTo>
                  <a:lnTo>
                    <a:pt x="1687472" y="938297"/>
                  </a:lnTo>
                  <a:lnTo>
                    <a:pt x="1714369" y="906481"/>
                  </a:lnTo>
                  <a:lnTo>
                    <a:pt x="1738502" y="873515"/>
                  </a:lnTo>
                  <a:lnTo>
                    <a:pt x="1759763" y="839469"/>
                  </a:lnTo>
                  <a:lnTo>
                    <a:pt x="1778046" y="804418"/>
                  </a:lnTo>
                  <a:lnTo>
                    <a:pt x="1793244" y="768431"/>
                  </a:lnTo>
                  <a:lnTo>
                    <a:pt x="1805250" y="731583"/>
                  </a:lnTo>
                  <a:lnTo>
                    <a:pt x="1813958" y="693944"/>
                  </a:lnTo>
                  <a:lnTo>
                    <a:pt x="1819261" y="655587"/>
                  </a:lnTo>
                  <a:lnTo>
                    <a:pt x="1821053" y="616585"/>
                  </a:lnTo>
                  <a:lnTo>
                    <a:pt x="1819261" y="577595"/>
                  </a:lnTo>
                  <a:lnTo>
                    <a:pt x="1813958" y="539250"/>
                  </a:lnTo>
                  <a:lnTo>
                    <a:pt x="1805250" y="501621"/>
                  </a:lnTo>
                  <a:lnTo>
                    <a:pt x="1793244" y="464780"/>
                  </a:lnTo>
                  <a:lnTo>
                    <a:pt x="1778046" y="428799"/>
                  </a:lnTo>
                  <a:lnTo>
                    <a:pt x="1759763" y="393752"/>
                  </a:lnTo>
                  <a:lnTo>
                    <a:pt x="1738502" y="359709"/>
                  </a:lnTo>
                  <a:lnTo>
                    <a:pt x="1714369" y="326744"/>
                  </a:lnTo>
                  <a:lnTo>
                    <a:pt x="1687472" y="294929"/>
                  </a:lnTo>
                  <a:lnTo>
                    <a:pt x="1657916" y="264335"/>
                  </a:lnTo>
                  <a:lnTo>
                    <a:pt x="1625810" y="235036"/>
                  </a:lnTo>
                  <a:lnTo>
                    <a:pt x="1591258" y="207103"/>
                  </a:lnTo>
                  <a:lnTo>
                    <a:pt x="1554368" y="180609"/>
                  </a:lnTo>
                  <a:lnTo>
                    <a:pt x="1515247" y="155626"/>
                  </a:lnTo>
                  <a:lnTo>
                    <a:pt x="1474002" y="132227"/>
                  </a:lnTo>
                  <a:lnTo>
                    <a:pt x="1430738" y="110483"/>
                  </a:lnTo>
                  <a:lnTo>
                    <a:pt x="1385564" y="90467"/>
                  </a:lnTo>
                  <a:lnTo>
                    <a:pt x="1338584" y="72251"/>
                  </a:lnTo>
                  <a:lnTo>
                    <a:pt x="1289907" y="55907"/>
                  </a:lnTo>
                  <a:lnTo>
                    <a:pt x="1239639" y="41508"/>
                  </a:lnTo>
                  <a:lnTo>
                    <a:pt x="1187886" y="29126"/>
                  </a:lnTo>
                  <a:lnTo>
                    <a:pt x="1134755" y="18833"/>
                  </a:lnTo>
                  <a:lnTo>
                    <a:pt x="1080354" y="10702"/>
                  </a:lnTo>
                  <a:lnTo>
                    <a:pt x="1024788" y="4804"/>
                  </a:lnTo>
                  <a:lnTo>
                    <a:pt x="968164" y="1213"/>
                  </a:lnTo>
                  <a:lnTo>
                    <a:pt x="910589" y="0"/>
                  </a:lnTo>
                  <a:close/>
                </a:path>
              </a:pathLst>
            </a:custGeom>
            <a:solidFill>
              <a:srgbClr val="FFFFFF"/>
            </a:solidFill>
          </p:spPr>
          <p:txBody>
            <a:bodyPr wrap="square" lIns="0" tIns="0" rIns="0" bIns="0" rtlCol="0"/>
            <a:lstStyle/>
            <a:p>
              <a:endParaRPr/>
            </a:p>
          </p:txBody>
        </p:sp>
        <p:sp>
          <p:nvSpPr>
            <p:cNvPr id="24" name="object 24"/>
            <p:cNvSpPr/>
            <p:nvPr/>
          </p:nvSpPr>
          <p:spPr>
            <a:xfrm>
              <a:off x="5038090" y="4278629"/>
              <a:ext cx="1821180" cy="1233170"/>
            </a:xfrm>
            <a:custGeom>
              <a:avLst/>
              <a:gdLst/>
              <a:ahLst/>
              <a:cxnLst/>
              <a:rect l="l" t="t" r="r" b="b"/>
              <a:pathLst>
                <a:path w="1821179" h="1233170">
                  <a:moveTo>
                    <a:pt x="0" y="616585"/>
                  </a:moveTo>
                  <a:lnTo>
                    <a:pt x="1791" y="577595"/>
                  </a:lnTo>
                  <a:lnTo>
                    <a:pt x="7094" y="539250"/>
                  </a:lnTo>
                  <a:lnTo>
                    <a:pt x="15802" y="501621"/>
                  </a:lnTo>
                  <a:lnTo>
                    <a:pt x="27809" y="464780"/>
                  </a:lnTo>
                  <a:lnTo>
                    <a:pt x="43007" y="428799"/>
                  </a:lnTo>
                  <a:lnTo>
                    <a:pt x="61291" y="393752"/>
                  </a:lnTo>
                  <a:lnTo>
                    <a:pt x="82553" y="359709"/>
                  </a:lnTo>
                  <a:lnTo>
                    <a:pt x="106686" y="326744"/>
                  </a:lnTo>
                  <a:lnTo>
                    <a:pt x="133585" y="294929"/>
                  </a:lnTo>
                  <a:lnTo>
                    <a:pt x="163143" y="264335"/>
                  </a:lnTo>
                  <a:lnTo>
                    <a:pt x="195252" y="235036"/>
                  </a:lnTo>
                  <a:lnTo>
                    <a:pt x="229806" y="207103"/>
                  </a:lnTo>
                  <a:lnTo>
                    <a:pt x="266700" y="180609"/>
                  </a:lnTo>
                  <a:lnTo>
                    <a:pt x="305824" y="155626"/>
                  </a:lnTo>
                  <a:lnTo>
                    <a:pt x="347075" y="132227"/>
                  </a:lnTo>
                  <a:lnTo>
                    <a:pt x="390343" y="110483"/>
                  </a:lnTo>
                  <a:lnTo>
                    <a:pt x="435524" y="90467"/>
                  </a:lnTo>
                  <a:lnTo>
                    <a:pt x="482510" y="72251"/>
                  </a:lnTo>
                  <a:lnTo>
                    <a:pt x="531194" y="55907"/>
                  </a:lnTo>
                  <a:lnTo>
                    <a:pt x="581471" y="41508"/>
                  </a:lnTo>
                  <a:lnTo>
                    <a:pt x="633233" y="29126"/>
                  </a:lnTo>
                  <a:lnTo>
                    <a:pt x="686374" y="18833"/>
                  </a:lnTo>
                  <a:lnTo>
                    <a:pt x="740786" y="10702"/>
                  </a:lnTo>
                  <a:lnTo>
                    <a:pt x="796364" y="4804"/>
                  </a:lnTo>
                  <a:lnTo>
                    <a:pt x="853001" y="1213"/>
                  </a:lnTo>
                  <a:lnTo>
                    <a:pt x="910589" y="0"/>
                  </a:lnTo>
                  <a:lnTo>
                    <a:pt x="968164" y="1213"/>
                  </a:lnTo>
                  <a:lnTo>
                    <a:pt x="1024788" y="4804"/>
                  </a:lnTo>
                  <a:lnTo>
                    <a:pt x="1080354" y="10702"/>
                  </a:lnTo>
                  <a:lnTo>
                    <a:pt x="1134755" y="18833"/>
                  </a:lnTo>
                  <a:lnTo>
                    <a:pt x="1187886" y="29126"/>
                  </a:lnTo>
                  <a:lnTo>
                    <a:pt x="1239639" y="41508"/>
                  </a:lnTo>
                  <a:lnTo>
                    <a:pt x="1289907" y="55907"/>
                  </a:lnTo>
                  <a:lnTo>
                    <a:pt x="1338584" y="72251"/>
                  </a:lnTo>
                  <a:lnTo>
                    <a:pt x="1385564" y="90467"/>
                  </a:lnTo>
                  <a:lnTo>
                    <a:pt x="1430738" y="110483"/>
                  </a:lnTo>
                  <a:lnTo>
                    <a:pt x="1474002" y="132227"/>
                  </a:lnTo>
                  <a:lnTo>
                    <a:pt x="1515247" y="155626"/>
                  </a:lnTo>
                  <a:lnTo>
                    <a:pt x="1554368" y="180609"/>
                  </a:lnTo>
                  <a:lnTo>
                    <a:pt x="1591258" y="207103"/>
                  </a:lnTo>
                  <a:lnTo>
                    <a:pt x="1625810" y="235036"/>
                  </a:lnTo>
                  <a:lnTo>
                    <a:pt x="1657916" y="264335"/>
                  </a:lnTo>
                  <a:lnTo>
                    <a:pt x="1687472" y="294929"/>
                  </a:lnTo>
                  <a:lnTo>
                    <a:pt x="1714369" y="326744"/>
                  </a:lnTo>
                  <a:lnTo>
                    <a:pt x="1738502" y="359709"/>
                  </a:lnTo>
                  <a:lnTo>
                    <a:pt x="1759763" y="393752"/>
                  </a:lnTo>
                  <a:lnTo>
                    <a:pt x="1778046" y="428799"/>
                  </a:lnTo>
                  <a:lnTo>
                    <a:pt x="1793244" y="464780"/>
                  </a:lnTo>
                  <a:lnTo>
                    <a:pt x="1805250" y="501621"/>
                  </a:lnTo>
                  <a:lnTo>
                    <a:pt x="1813958" y="539250"/>
                  </a:lnTo>
                  <a:lnTo>
                    <a:pt x="1819261" y="577595"/>
                  </a:lnTo>
                  <a:lnTo>
                    <a:pt x="1821053" y="616585"/>
                  </a:lnTo>
                  <a:lnTo>
                    <a:pt x="1819261" y="655587"/>
                  </a:lnTo>
                  <a:lnTo>
                    <a:pt x="1813958" y="693944"/>
                  </a:lnTo>
                  <a:lnTo>
                    <a:pt x="1805250" y="731583"/>
                  </a:lnTo>
                  <a:lnTo>
                    <a:pt x="1793244" y="768431"/>
                  </a:lnTo>
                  <a:lnTo>
                    <a:pt x="1778046" y="804418"/>
                  </a:lnTo>
                  <a:lnTo>
                    <a:pt x="1759763" y="839469"/>
                  </a:lnTo>
                  <a:lnTo>
                    <a:pt x="1738502" y="873515"/>
                  </a:lnTo>
                  <a:lnTo>
                    <a:pt x="1714369" y="906481"/>
                  </a:lnTo>
                  <a:lnTo>
                    <a:pt x="1687472" y="938297"/>
                  </a:lnTo>
                  <a:lnTo>
                    <a:pt x="1657916" y="968889"/>
                  </a:lnTo>
                  <a:lnTo>
                    <a:pt x="1625810" y="998187"/>
                  </a:lnTo>
                  <a:lnTo>
                    <a:pt x="1591258" y="1026117"/>
                  </a:lnTo>
                  <a:lnTo>
                    <a:pt x="1554368" y="1052607"/>
                  </a:lnTo>
                  <a:lnTo>
                    <a:pt x="1515247" y="1077586"/>
                  </a:lnTo>
                  <a:lnTo>
                    <a:pt x="1474002" y="1100981"/>
                  </a:lnTo>
                  <a:lnTo>
                    <a:pt x="1430738" y="1122721"/>
                  </a:lnTo>
                  <a:lnTo>
                    <a:pt x="1385564" y="1142732"/>
                  </a:lnTo>
                  <a:lnTo>
                    <a:pt x="1338584" y="1160943"/>
                  </a:lnTo>
                  <a:lnTo>
                    <a:pt x="1289907" y="1177282"/>
                  </a:lnTo>
                  <a:lnTo>
                    <a:pt x="1239639" y="1191677"/>
                  </a:lnTo>
                  <a:lnTo>
                    <a:pt x="1187886" y="1204054"/>
                  </a:lnTo>
                  <a:lnTo>
                    <a:pt x="1134755" y="1214343"/>
                  </a:lnTo>
                  <a:lnTo>
                    <a:pt x="1080354" y="1222472"/>
                  </a:lnTo>
                  <a:lnTo>
                    <a:pt x="1024788" y="1228367"/>
                  </a:lnTo>
                  <a:lnTo>
                    <a:pt x="968164" y="1231957"/>
                  </a:lnTo>
                  <a:lnTo>
                    <a:pt x="910589" y="1233170"/>
                  </a:lnTo>
                  <a:lnTo>
                    <a:pt x="853001" y="1231957"/>
                  </a:lnTo>
                  <a:lnTo>
                    <a:pt x="796364" y="1228367"/>
                  </a:lnTo>
                  <a:lnTo>
                    <a:pt x="740786" y="1222472"/>
                  </a:lnTo>
                  <a:lnTo>
                    <a:pt x="686374" y="1214343"/>
                  </a:lnTo>
                  <a:lnTo>
                    <a:pt x="633233" y="1204054"/>
                  </a:lnTo>
                  <a:lnTo>
                    <a:pt x="581471" y="1191677"/>
                  </a:lnTo>
                  <a:lnTo>
                    <a:pt x="531194" y="1177282"/>
                  </a:lnTo>
                  <a:lnTo>
                    <a:pt x="482510" y="1160943"/>
                  </a:lnTo>
                  <a:lnTo>
                    <a:pt x="435524" y="1142732"/>
                  </a:lnTo>
                  <a:lnTo>
                    <a:pt x="390343" y="1122721"/>
                  </a:lnTo>
                  <a:lnTo>
                    <a:pt x="347075" y="1100981"/>
                  </a:lnTo>
                  <a:lnTo>
                    <a:pt x="305824" y="1077586"/>
                  </a:lnTo>
                  <a:lnTo>
                    <a:pt x="266700" y="1052607"/>
                  </a:lnTo>
                  <a:lnTo>
                    <a:pt x="229806" y="1026117"/>
                  </a:lnTo>
                  <a:lnTo>
                    <a:pt x="195252" y="998187"/>
                  </a:lnTo>
                  <a:lnTo>
                    <a:pt x="163143" y="968889"/>
                  </a:lnTo>
                  <a:lnTo>
                    <a:pt x="133585" y="938297"/>
                  </a:lnTo>
                  <a:lnTo>
                    <a:pt x="106686" y="906481"/>
                  </a:lnTo>
                  <a:lnTo>
                    <a:pt x="82553" y="873515"/>
                  </a:lnTo>
                  <a:lnTo>
                    <a:pt x="61291" y="839470"/>
                  </a:lnTo>
                  <a:lnTo>
                    <a:pt x="43007" y="804418"/>
                  </a:lnTo>
                  <a:lnTo>
                    <a:pt x="27809" y="768431"/>
                  </a:lnTo>
                  <a:lnTo>
                    <a:pt x="15802" y="731583"/>
                  </a:lnTo>
                  <a:lnTo>
                    <a:pt x="7094" y="693944"/>
                  </a:lnTo>
                  <a:lnTo>
                    <a:pt x="1791" y="655587"/>
                  </a:lnTo>
                  <a:lnTo>
                    <a:pt x="0" y="616585"/>
                  </a:lnTo>
                  <a:close/>
                </a:path>
              </a:pathLst>
            </a:custGeom>
            <a:ln w="28575">
              <a:solidFill>
                <a:srgbClr val="123B75"/>
              </a:solidFill>
            </a:ln>
          </p:spPr>
          <p:txBody>
            <a:bodyPr wrap="square" lIns="0" tIns="0" rIns="0" bIns="0" rtlCol="0"/>
            <a:lstStyle/>
            <a:p>
              <a:endParaRPr/>
            </a:p>
          </p:txBody>
        </p:sp>
      </p:grpSp>
      <p:sp>
        <p:nvSpPr>
          <p:cNvPr id="25" name="object 25"/>
          <p:cNvSpPr txBox="1"/>
          <p:nvPr/>
        </p:nvSpPr>
        <p:spPr>
          <a:xfrm>
            <a:off x="5655945" y="4714443"/>
            <a:ext cx="58610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123B75"/>
                </a:solidFill>
                <a:latin typeface="Calibri"/>
                <a:cs typeface="Calibri"/>
              </a:rPr>
              <a:t>Au</a:t>
            </a:r>
            <a:r>
              <a:rPr sz="2000" spc="5" dirty="0">
                <a:solidFill>
                  <a:srgbClr val="123B75"/>
                </a:solidFill>
                <a:latin typeface="Calibri"/>
                <a:cs typeface="Calibri"/>
              </a:rPr>
              <a:t>d</a:t>
            </a:r>
            <a:r>
              <a:rPr sz="2000" dirty="0">
                <a:solidFill>
                  <a:srgbClr val="123B75"/>
                </a:solidFill>
                <a:latin typeface="Calibri"/>
                <a:cs typeface="Calibri"/>
              </a:rPr>
              <a:t>it</a:t>
            </a:r>
            <a:endParaRPr sz="2000">
              <a:latin typeface="Calibri"/>
              <a:cs typeface="Calibri"/>
            </a:endParaRPr>
          </a:p>
        </p:txBody>
      </p:sp>
      <p:sp>
        <p:nvSpPr>
          <p:cNvPr id="26" name="object 26"/>
          <p:cNvSpPr txBox="1"/>
          <p:nvPr/>
        </p:nvSpPr>
        <p:spPr>
          <a:xfrm>
            <a:off x="2364739" y="1464945"/>
            <a:ext cx="1835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23B75"/>
                </a:solidFill>
                <a:latin typeface="Calibri"/>
                <a:cs typeface="Calibri"/>
              </a:rPr>
              <a:t>…</a:t>
            </a:r>
            <a:endParaRPr sz="1800">
              <a:latin typeface="Calibri"/>
              <a:cs typeface="Calibri"/>
            </a:endParaRPr>
          </a:p>
        </p:txBody>
      </p:sp>
      <p:grpSp>
        <p:nvGrpSpPr>
          <p:cNvPr id="27" name="object 27"/>
          <p:cNvGrpSpPr/>
          <p:nvPr/>
        </p:nvGrpSpPr>
        <p:grpSpPr>
          <a:xfrm>
            <a:off x="4000627" y="5462270"/>
            <a:ext cx="1524000" cy="1038225"/>
            <a:chOff x="4000627" y="5462270"/>
            <a:chExt cx="1524000" cy="1038225"/>
          </a:xfrm>
        </p:grpSpPr>
        <p:sp>
          <p:nvSpPr>
            <p:cNvPr id="28" name="object 28"/>
            <p:cNvSpPr/>
            <p:nvPr/>
          </p:nvSpPr>
          <p:spPr>
            <a:xfrm>
              <a:off x="4010152" y="5471795"/>
              <a:ext cx="1504950" cy="1019175"/>
            </a:xfrm>
            <a:custGeom>
              <a:avLst/>
              <a:gdLst/>
              <a:ahLst/>
              <a:cxnLst/>
              <a:rect l="l" t="t" r="r" b="b"/>
              <a:pathLst>
                <a:path w="1504950" h="1019175">
                  <a:moveTo>
                    <a:pt x="752475" y="0"/>
                  </a:moveTo>
                  <a:lnTo>
                    <a:pt x="696305" y="1397"/>
                  </a:lnTo>
                  <a:lnTo>
                    <a:pt x="641259" y="5524"/>
                  </a:lnTo>
                  <a:lnTo>
                    <a:pt x="587481" y="12282"/>
                  </a:lnTo>
                  <a:lnTo>
                    <a:pt x="535117" y="21573"/>
                  </a:lnTo>
                  <a:lnTo>
                    <a:pt x="484312" y="33298"/>
                  </a:lnTo>
                  <a:lnTo>
                    <a:pt x="435211" y="47358"/>
                  </a:lnTo>
                  <a:lnTo>
                    <a:pt x="387960" y="63655"/>
                  </a:lnTo>
                  <a:lnTo>
                    <a:pt x="342704" y="82091"/>
                  </a:lnTo>
                  <a:lnTo>
                    <a:pt x="299589" y="102567"/>
                  </a:lnTo>
                  <a:lnTo>
                    <a:pt x="258759" y="124984"/>
                  </a:lnTo>
                  <a:lnTo>
                    <a:pt x="220360" y="149244"/>
                  </a:lnTo>
                  <a:lnTo>
                    <a:pt x="184538" y="175248"/>
                  </a:lnTo>
                  <a:lnTo>
                    <a:pt x="151438" y="202898"/>
                  </a:lnTo>
                  <a:lnTo>
                    <a:pt x="121205" y="232096"/>
                  </a:lnTo>
                  <a:lnTo>
                    <a:pt x="93984" y="262742"/>
                  </a:lnTo>
                  <a:lnTo>
                    <a:pt x="69922" y="294739"/>
                  </a:lnTo>
                  <a:lnTo>
                    <a:pt x="49162" y="327988"/>
                  </a:lnTo>
                  <a:lnTo>
                    <a:pt x="31851" y="362390"/>
                  </a:lnTo>
                  <a:lnTo>
                    <a:pt x="8156" y="434260"/>
                  </a:lnTo>
                  <a:lnTo>
                    <a:pt x="0" y="509562"/>
                  </a:lnTo>
                  <a:lnTo>
                    <a:pt x="2063" y="547592"/>
                  </a:lnTo>
                  <a:lnTo>
                    <a:pt x="18134" y="621277"/>
                  </a:lnTo>
                  <a:lnTo>
                    <a:pt x="49162" y="691138"/>
                  </a:lnTo>
                  <a:lnTo>
                    <a:pt x="69922" y="724388"/>
                  </a:lnTo>
                  <a:lnTo>
                    <a:pt x="93984" y="756387"/>
                  </a:lnTo>
                  <a:lnTo>
                    <a:pt x="121205" y="787035"/>
                  </a:lnTo>
                  <a:lnTo>
                    <a:pt x="151438" y="816234"/>
                  </a:lnTo>
                  <a:lnTo>
                    <a:pt x="184538" y="843886"/>
                  </a:lnTo>
                  <a:lnTo>
                    <a:pt x="220360" y="869892"/>
                  </a:lnTo>
                  <a:lnTo>
                    <a:pt x="258759" y="894154"/>
                  </a:lnTo>
                  <a:lnTo>
                    <a:pt x="299589" y="916573"/>
                  </a:lnTo>
                  <a:lnTo>
                    <a:pt x="342704" y="937050"/>
                  </a:lnTo>
                  <a:lnTo>
                    <a:pt x="387960" y="955487"/>
                  </a:lnTo>
                  <a:lnTo>
                    <a:pt x="435211" y="971786"/>
                  </a:lnTo>
                  <a:lnTo>
                    <a:pt x="484312" y="985847"/>
                  </a:lnTo>
                  <a:lnTo>
                    <a:pt x="535117" y="997573"/>
                  </a:lnTo>
                  <a:lnTo>
                    <a:pt x="587481" y="1006865"/>
                  </a:lnTo>
                  <a:lnTo>
                    <a:pt x="641259" y="1013624"/>
                  </a:lnTo>
                  <a:lnTo>
                    <a:pt x="696305" y="1017751"/>
                  </a:lnTo>
                  <a:lnTo>
                    <a:pt x="752475" y="1019149"/>
                  </a:lnTo>
                  <a:lnTo>
                    <a:pt x="808628" y="1017751"/>
                  </a:lnTo>
                  <a:lnTo>
                    <a:pt x="863662" y="1013624"/>
                  </a:lnTo>
                  <a:lnTo>
                    <a:pt x="917429" y="1006865"/>
                  </a:lnTo>
                  <a:lnTo>
                    <a:pt x="969786" y="997573"/>
                  </a:lnTo>
                  <a:lnTo>
                    <a:pt x="1020586" y="985847"/>
                  </a:lnTo>
                  <a:lnTo>
                    <a:pt x="1069683" y="971786"/>
                  </a:lnTo>
                  <a:lnTo>
                    <a:pt x="1116933" y="955487"/>
                  </a:lnTo>
                  <a:lnTo>
                    <a:pt x="1162189" y="937050"/>
                  </a:lnTo>
                  <a:lnTo>
                    <a:pt x="1205306" y="916573"/>
                  </a:lnTo>
                  <a:lnTo>
                    <a:pt x="1246139" y="894154"/>
                  </a:lnTo>
                  <a:lnTo>
                    <a:pt x="1284541" y="869892"/>
                  </a:lnTo>
                  <a:lnTo>
                    <a:pt x="1320368" y="843886"/>
                  </a:lnTo>
                  <a:lnTo>
                    <a:pt x="1353473" y="816234"/>
                  </a:lnTo>
                  <a:lnTo>
                    <a:pt x="1383712" y="787035"/>
                  </a:lnTo>
                  <a:lnTo>
                    <a:pt x="1410938" y="756387"/>
                  </a:lnTo>
                  <a:lnTo>
                    <a:pt x="1435007" y="724388"/>
                  </a:lnTo>
                  <a:lnTo>
                    <a:pt x="1455772" y="691138"/>
                  </a:lnTo>
                  <a:lnTo>
                    <a:pt x="1473087" y="656735"/>
                  </a:lnTo>
                  <a:lnTo>
                    <a:pt x="1496790" y="584863"/>
                  </a:lnTo>
                  <a:lnTo>
                    <a:pt x="1504950" y="509562"/>
                  </a:lnTo>
                  <a:lnTo>
                    <a:pt x="1502885" y="471531"/>
                  </a:lnTo>
                  <a:lnTo>
                    <a:pt x="1486809" y="397847"/>
                  </a:lnTo>
                  <a:lnTo>
                    <a:pt x="1455772" y="327988"/>
                  </a:lnTo>
                  <a:lnTo>
                    <a:pt x="1435007" y="294739"/>
                  </a:lnTo>
                  <a:lnTo>
                    <a:pt x="1410938" y="262742"/>
                  </a:lnTo>
                  <a:lnTo>
                    <a:pt x="1383712" y="232096"/>
                  </a:lnTo>
                  <a:lnTo>
                    <a:pt x="1353473" y="202898"/>
                  </a:lnTo>
                  <a:lnTo>
                    <a:pt x="1320368" y="175248"/>
                  </a:lnTo>
                  <a:lnTo>
                    <a:pt x="1284541" y="149244"/>
                  </a:lnTo>
                  <a:lnTo>
                    <a:pt x="1246139" y="124984"/>
                  </a:lnTo>
                  <a:lnTo>
                    <a:pt x="1205306" y="102567"/>
                  </a:lnTo>
                  <a:lnTo>
                    <a:pt x="1162189" y="82091"/>
                  </a:lnTo>
                  <a:lnTo>
                    <a:pt x="1116933" y="63655"/>
                  </a:lnTo>
                  <a:lnTo>
                    <a:pt x="1069683" y="47358"/>
                  </a:lnTo>
                  <a:lnTo>
                    <a:pt x="1020586" y="33298"/>
                  </a:lnTo>
                  <a:lnTo>
                    <a:pt x="969786" y="21573"/>
                  </a:lnTo>
                  <a:lnTo>
                    <a:pt x="917429" y="12282"/>
                  </a:lnTo>
                  <a:lnTo>
                    <a:pt x="863662" y="5524"/>
                  </a:lnTo>
                  <a:lnTo>
                    <a:pt x="808628" y="1397"/>
                  </a:lnTo>
                  <a:lnTo>
                    <a:pt x="752475" y="0"/>
                  </a:lnTo>
                  <a:close/>
                </a:path>
              </a:pathLst>
            </a:custGeom>
            <a:solidFill>
              <a:srgbClr val="FFFFFF"/>
            </a:solidFill>
          </p:spPr>
          <p:txBody>
            <a:bodyPr wrap="square" lIns="0" tIns="0" rIns="0" bIns="0" rtlCol="0"/>
            <a:lstStyle/>
            <a:p>
              <a:endParaRPr/>
            </a:p>
          </p:txBody>
        </p:sp>
        <p:sp>
          <p:nvSpPr>
            <p:cNvPr id="29" name="object 29"/>
            <p:cNvSpPr/>
            <p:nvPr/>
          </p:nvSpPr>
          <p:spPr>
            <a:xfrm>
              <a:off x="4010152" y="5471795"/>
              <a:ext cx="1504950" cy="1019175"/>
            </a:xfrm>
            <a:custGeom>
              <a:avLst/>
              <a:gdLst/>
              <a:ahLst/>
              <a:cxnLst/>
              <a:rect l="l" t="t" r="r" b="b"/>
              <a:pathLst>
                <a:path w="1504950" h="1019175">
                  <a:moveTo>
                    <a:pt x="0" y="509562"/>
                  </a:moveTo>
                  <a:lnTo>
                    <a:pt x="8156" y="434260"/>
                  </a:lnTo>
                  <a:lnTo>
                    <a:pt x="31851" y="362390"/>
                  </a:lnTo>
                  <a:lnTo>
                    <a:pt x="49162" y="327988"/>
                  </a:lnTo>
                  <a:lnTo>
                    <a:pt x="69922" y="294739"/>
                  </a:lnTo>
                  <a:lnTo>
                    <a:pt x="93984" y="262742"/>
                  </a:lnTo>
                  <a:lnTo>
                    <a:pt x="121205" y="232096"/>
                  </a:lnTo>
                  <a:lnTo>
                    <a:pt x="151438" y="202898"/>
                  </a:lnTo>
                  <a:lnTo>
                    <a:pt x="184538" y="175248"/>
                  </a:lnTo>
                  <a:lnTo>
                    <a:pt x="220360" y="149244"/>
                  </a:lnTo>
                  <a:lnTo>
                    <a:pt x="258759" y="124984"/>
                  </a:lnTo>
                  <a:lnTo>
                    <a:pt x="299589" y="102567"/>
                  </a:lnTo>
                  <a:lnTo>
                    <a:pt x="342704" y="82091"/>
                  </a:lnTo>
                  <a:lnTo>
                    <a:pt x="387960" y="63655"/>
                  </a:lnTo>
                  <a:lnTo>
                    <a:pt x="435211" y="47358"/>
                  </a:lnTo>
                  <a:lnTo>
                    <a:pt x="484312" y="33298"/>
                  </a:lnTo>
                  <a:lnTo>
                    <a:pt x="535117" y="21573"/>
                  </a:lnTo>
                  <a:lnTo>
                    <a:pt x="587481" y="12282"/>
                  </a:lnTo>
                  <a:lnTo>
                    <a:pt x="641259" y="5524"/>
                  </a:lnTo>
                  <a:lnTo>
                    <a:pt x="696305" y="1397"/>
                  </a:lnTo>
                  <a:lnTo>
                    <a:pt x="752475" y="0"/>
                  </a:lnTo>
                  <a:lnTo>
                    <a:pt x="808628" y="1397"/>
                  </a:lnTo>
                  <a:lnTo>
                    <a:pt x="863662" y="5524"/>
                  </a:lnTo>
                  <a:lnTo>
                    <a:pt x="917429" y="12282"/>
                  </a:lnTo>
                  <a:lnTo>
                    <a:pt x="969786" y="21573"/>
                  </a:lnTo>
                  <a:lnTo>
                    <a:pt x="1020586" y="33298"/>
                  </a:lnTo>
                  <a:lnTo>
                    <a:pt x="1069683" y="47358"/>
                  </a:lnTo>
                  <a:lnTo>
                    <a:pt x="1116933" y="63655"/>
                  </a:lnTo>
                  <a:lnTo>
                    <a:pt x="1162189" y="82091"/>
                  </a:lnTo>
                  <a:lnTo>
                    <a:pt x="1205306" y="102567"/>
                  </a:lnTo>
                  <a:lnTo>
                    <a:pt x="1246139" y="124984"/>
                  </a:lnTo>
                  <a:lnTo>
                    <a:pt x="1284541" y="149244"/>
                  </a:lnTo>
                  <a:lnTo>
                    <a:pt x="1320368" y="175248"/>
                  </a:lnTo>
                  <a:lnTo>
                    <a:pt x="1353473" y="202898"/>
                  </a:lnTo>
                  <a:lnTo>
                    <a:pt x="1383712" y="232096"/>
                  </a:lnTo>
                  <a:lnTo>
                    <a:pt x="1410938" y="262742"/>
                  </a:lnTo>
                  <a:lnTo>
                    <a:pt x="1435007" y="294739"/>
                  </a:lnTo>
                  <a:lnTo>
                    <a:pt x="1455772" y="327988"/>
                  </a:lnTo>
                  <a:lnTo>
                    <a:pt x="1473087" y="362390"/>
                  </a:lnTo>
                  <a:lnTo>
                    <a:pt x="1496790" y="434260"/>
                  </a:lnTo>
                  <a:lnTo>
                    <a:pt x="1504950" y="509562"/>
                  </a:lnTo>
                  <a:lnTo>
                    <a:pt x="1502885" y="547592"/>
                  </a:lnTo>
                  <a:lnTo>
                    <a:pt x="1486809" y="621277"/>
                  </a:lnTo>
                  <a:lnTo>
                    <a:pt x="1455772" y="691138"/>
                  </a:lnTo>
                  <a:lnTo>
                    <a:pt x="1435007" y="724388"/>
                  </a:lnTo>
                  <a:lnTo>
                    <a:pt x="1410938" y="756387"/>
                  </a:lnTo>
                  <a:lnTo>
                    <a:pt x="1383712" y="787035"/>
                  </a:lnTo>
                  <a:lnTo>
                    <a:pt x="1353473" y="816234"/>
                  </a:lnTo>
                  <a:lnTo>
                    <a:pt x="1320368" y="843886"/>
                  </a:lnTo>
                  <a:lnTo>
                    <a:pt x="1284541" y="869892"/>
                  </a:lnTo>
                  <a:lnTo>
                    <a:pt x="1246139" y="894154"/>
                  </a:lnTo>
                  <a:lnTo>
                    <a:pt x="1205306" y="916573"/>
                  </a:lnTo>
                  <a:lnTo>
                    <a:pt x="1162189" y="937050"/>
                  </a:lnTo>
                  <a:lnTo>
                    <a:pt x="1116933" y="955487"/>
                  </a:lnTo>
                  <a:lnTo>
                    <a:pt x="1069683" y="971786"/>
                  </a:lnTo>
                  <a:lnTo>
                    <a:pt x="1020586" y="985847"/>
                  </a:lnTo>
                  <a:lnTo>
                    <a:pt x="969786" y="997573"/>
                  </a:lnTo>
                  <a:lnTo>
                    <a:pt x="917429" y="1006865"/>
                  </a:lnTo>
                  <a:lnTo>
                    <a:pt x="863662" y="1013624"/>
                  </a:lnTo>
                  <a:lnTo>
                    <a:pt x="808628" y="1017751"/>
                  </a:lnTo>
                  <a:lnTo>
                    <a:pt x="752475" y="1019149"/>
                  </a:lnTo>
                  <a:lnTo>
                    <a:pt x="696305" y="1017751"/>
                  </a:lnTo>
                  <a:lnTo>
                    <a:pt x="641259" y="1013624"/>
                  </a:lnTo>
                  <a:lnTo>
                    <a:pt x="587481" y="1006865"/>
                  </a:lnTo>
                  <a:lnTo>
                    <a:pt x="535117" y="997573"/>
                  </a:lnTo>
                  <a:lnTo>
                    <a:pt x="484312" y="985847"/>
                  </a:lnTo>
                  <a:lnTo>
                    <a:pt x="435211" y="971786"/>
                  </a:lnTo>
                  <a:lnTo>
                    <a:pt x="387960" y="955487"/>
                  </a:lnTo>
                  <a:lnTo>
                    <a:pt x="342704" y="937050"/>
                  </a:lnTo>
                  <a:lnTo>
                    <a:pt x="299589" y="916573"/>
                  </a:lnTo>
                  <a:lnTo>
                    <a:pt x="258759" y="894154"/>
                  </a:lnTo>
                  <a:lnTo>
                    <a:pt x="220360" y="869892"/>
                  </a:lnTo>
                  <a:lnTo>
                    <a:pt x="184538" y="843886"/>
                  </a:lnTo>
                  <a:lnTo>
                    <a:pt x="151438" y="816234"/>
                  </a:lnTo>
                  <a:lnTo>
                    <a:pt x="121205" y="787035"/>
                  </a:lnTo>
                  <a:lnTo>
                    <a:pt x="93984" y="756387"/>
                  </a:lnTo>
                  <a:lnTo>
                    <a:pt x="69922" y="724388"/>
                  </a:lnTo>
                  <a:lnTo>
                    <a:pt x="49162" y="691138"/>
                  </a:lnTo>
                  <a:lnTo>
                    <a:pt x="31851" y="656735"/>
                  </a:lnTo>
                  <a:lnTo>
                    <a:pt x="8156" y="584863"/>
                  </a:lnTo>
                  <a:lnTo>
                    <a:pt x="0" y="509562"/>
                  </a:lnTo>
                  <a:close/>
                </a:path>
              </a:pathLst>
            </a:custGeom>
            <a:ln w="19050">
              <a:solidFill>
                <a:srgbClr val="123B75"/>
              </a:solidFill>
            </a:ln>
          </p:spPr>
          <p:txBody>
            <a:bodyPr wrap="square" lIns="0" tIns="0" rIns="0" bIns="0" rtlCol="0"/>
            <a:lstStyle/>
            <a:p>
              <a:endParaRPr/>
            </a:p>
          </p:txBody>
        </p:sp>
      </p:grpSp>
      <p:sp>
        <p:nvSpPr>
          <p:cNvPr id="30" name="object 30"/>
          <p:cNvSpPr txBox="1"/>
          <p:nvPr/>
        </p:nvSpPr>
        <p:spPr>
          <a:xfrm>
            <a:off x="4436109" y="5680659"/>
            <a:ext cx="650875" cy="574040"/>
          </a:xfrm>
          <a:prstGeom prst="rect">
            <a:avLst/>
          </a:prstGeom>
        </p:spPr>
        <p:txBody>
          <a:bodyPr vert="horz" wrap="square" lIns="0" tIns="12700" rIns="0" bIns="0" rtlCol="0">
            <a:spAutoFit/>
          </a:bodyPr>
          <a:lstStyle/>
          <a:p>
            <a:pPr marL="86995" marR="5080" indent="-74930">
              <a:lnSpc>
                <a:spcPct val="100000"/>
              </a:lnSpc>
              <a:spcBef>
                <a:spcPts val="100"/>
              </a:spcBef>
            </a:pPr>
            <a:r>
              <a:rPr sz="1800" spc="-5" dirty="0">
                <a:solidFill>
                  <a:srgbClr val="123B75"/>
                </a:solidFill>
                <a:latin typeface="Calibri"/>
                <a:cs typeface="Calibri"/>
              </a:rPr>
              <a:t>Secu</a:t>
            </a:r>
            <a:r>
              <a:rPr sz="1800" spc="-30" dirty="0">
                <a:solidFill>
                  <a:srgbClr val="123B75"/>
                </a:solidFill>
                <a:latin typeface="Calibri"/>
                <a:cs typeface="Calibri"/>
              </a:rPr>
              <a:t>r</a:t>
            </a:r>
            <a:r>
              <a:rPr sz="1800" dirty="0">
                <a:solidFill>
                  <a:srgbClr val="123B75"/>
                </a:solidFill>
                <a:latin typeface="Calibri"/>
                <a:cs typeface="Calibri"/>
              </a:rPr>
              <a:t>e  audit</a:t>
            </a:r>
            <a:endParaRPr sz="1800">
              <a:latin typeface="Calibri"/>
              <a:cs typeface="Calibri"/>
            </a:endParaRPr>
          </a:p>
        </p:txBody>
      </p:sp>
      <p:grpSp>
        <p:nvGrpSpPr>
          <p:cNvPr id="31" name="object 31"/>
          <p:cNvGrpSpPr/>
          <p:nvPr/>
        </p:nvGrpSpPr>
        <p:grpSpPr>
          <a:xfrm>
            <a:off x="5191252" y="5770702"/>
            <a:ext cx="1524000" cy="1038225"/>
            <a:chOff x="5191252" y="5770702"/>
            <a:chExt cx="1524000" cy="1038225"/>
          </a:xfrm>
        </p:grpSpPr>
        <p:sp>
          <p:nvSpPr>
            <p:cNvPr id="32" name="object 32"/>
            <p:cNvSpPr/>
            <p:nvPr/>
          </p:nvSpPr>
          <p:spPr>
            <a:xfrm>
              <a:off x="5200777" y="5780227"/>
              <a:ext cx="1504950" cy="1019175"/>
            </a:xfrm>
            <a:custGeom>
              <a:avLst/>
              <a:gdLst/>
              <a:ahLst/>
              <a:cxnLst/>
              <a:rect l="l" t="t" r="r" b="b"/>
              <a:pathLst>
                <a:path w="1504950" h="1019175">
                  <a:moveTo>
                    <a:pt x="752475" y="0"/>
                  </a:moveTo>
                  <a:lnTo>
                    <a:pt x="696321" y="1397"/>
                  </a:lnTo>
                  <a:lnTo>
                    <a:pt x="641287" y="5525"/>
                  </a:lnTo>
                  <a:lnTo>
                    <a:pt x="587520" y="12283"/>
                  </a:lnTo>
                  <a:lnTo>
                    <a:pt x="535163" y="21574"/>
                  </a:lnTo>
                  <a:lnTo>
                    <a:pt x="484363" y="33300"/>
                  </a:lnTo>
                  <a:lnTo>
                    <a:pt x="435266" y="47361"/>
                  </a:lnTo>
                  <a:lnTo>
                    <a:pt x="388016" y="63659"/>
                  </a:lnTo>
                  <a:lnTo>
                    <a:pt x="342760" y="82095"/>
                  </a:lnTo>
                  <a:lnTo>
                    <a:pt x="299643" y="102572"/>
                  </a:lnTo>
                  <a:lnTo>
                    <a:pt x="258810" y="124990"/>
                  </a:lnTo>
                  <a:lnTo>
                    <a:pt x="220408" y="149251"/>
                  </a:lnTo>
                  <a:lnTo>
                    <a:pt x="184581" y="175257"/>
                  </a:lnTo>
                  <a:lnTo>
                    <a:pt x="151476" y="202909"/>
                  </a:lnTo>
                  <a:lnTo>
                    <a:pt x="121237" y="232108"/>
                  </a:lnTo>
                  <a:lnTo>
                    <a:pt x="94011" y="262756"/>
                  </a:lnTo>
                  <a:lnTo>
                    <a:pt x="69942" y="294755"/>
                  </a:lnTo>
                  <a:lnTo>
                    <a:pt x="49177" y="328005"/>
                  </a:lnTo>
                  <a:lnTo>
                    <a:pt x="31862" y="362409"/>
                  </a:lnTo>
                  <a:lnTo>
                    <a:pt x="8159" y="434282"/>
                  </a:lnTo>
                  <a:lnTo>
                    <a:pt x="0" y="509587"/>
                  </a:lnTo>
                  <a:lnTo>
                    <a:pt x="2064" y="547617"/>
                  </a:lnTo>
                  <a:lnTo>
                    <a:pt x="18140" y="621303"/>
                  </a:lnTo>
                  <a:lnTo>
                    <a:pt x="49177" y="691164"/>
                  </a:lnTo>
                  <a:lnTo>
                    <a:pt x="69942" y="724413"/>
                  </a:lnTo>
                  <a:lnTo>
                    <a:pt x="94011" y="756412"/>
                  </a:lnTo>
                  <a:lnTo>
                    <a:pt x="121237" y="787060"/>
                  </a:lnTo>
                  <a:lnTo>
                    <a:pt x="151476" y="816259"/>
                  </a:lnTo>
                  <a:lnTo>
                    <a:pt x="184581" y="843911"/>
                  </a:lnTo>
                  <a:lnTo>
                    <a:pt x="220408" y="869916"/>
                  </a:lnTo>
                  <a:lnTo>
                    <a:pt x="258810" y="894178"/>
                  </a:lnTo>
                  <a:lnTo>
                    <a:pt x="299643" y="916597"/>
                  </a:lnTo>
                  <a:lnTo>
                    <a:pt x="342760" y="937074"/>
                  </a:lnTo>
                  <a:lnTo>
                    <a:pt x="388016" y="955511"/>
                  </a:lnTo>
                  <a:lnTo>
                    <a:pt x="435266" y="971809"/>
                  </a:lnTo>
                  <a:lnTo>
                    <a:pt x="484363" y="985871"/>
                  </a:lnTo>
                  <a:lnTo>
                    <a:pt x="535163" y="997596"/>
                  </a:lnTo>
                  <a:lnTo>
                    <a:pt x="587520" y="1006888"/>
                  </a:lnTo>
                  <a:lnTo>
                    <a:pt x="641287" y="1013647"/>
                  </a:lnTo>
                  <a:lnTo>
                    <a:pt x="696321" y="1017774"/>
                  </a:lnTo>
                  <a:lnTo>
                    <a:pt x="752475" y="1019172"/>
                  </a:lnTo>
                  <a:lnTo>
                    <a:pt x="808628" y="1017774"/>
                  </a:lnTo>
                  <a:lnTo>
                    <a:pt x="863662" y="1013647"/>
                  </a:lnTo>
                  <a:lnTo>
                    <a:pt x="917429" y="1006888"/>
                  </a:lnTo>
                  <a:lnTo>
                    <a:pt x="969786" y="997596"/>
                  </a:lnTo>
                  <a:lnTo>
                    <a:pt x="1020586" y="985871"/>
                  </a:lnTo>
                  <a:lnTo>
                    <a:pt x="1069683" y="971809"/>
                  </a:lnTo>
                  <a:lnTo>
                    <a:pt x="1116933" y="955511"/>
                  </a:lnTo>
                  <a:lnTo>
                    <a:pt x="1162189" y="937074"/>
                  </a:lnTo>
                  <a:lnTo>
                    <a:pt x="1205306" y="916597"/>
                  </a:lnTo>
                  <a:lnTo>
                    <a:pt x="1246139" y="894178"/>
                  </a:lnTo>
                  <a:lnTo>
                    <a:pt x="1284541" y="869916"/>
                  </a:lnTo>
                  <a:lnTo>
                    <a:pt x="1320368" y="843911"/>
                  </a:lnTo>
                  <a:lnTo>
                    <a:pt x="1353473" y="816259"/>
                  </a:lnTo>
                  <a:lnTo>
                    <a:pt x="1383712" y="787060"/>
                  </a:lnTo>
                  <a:lnTo>
                    <a:pt x="1410938" y="756412"/>
                  </a:lnTo>
                  <a:lnTo>
                    <a:pt x="1435007" y="724413"/>
                  </a:lnTo>
                  <a:lnTo>
                    <a:pt x="1455772" y="691164"/>
                  </a:lnTo>
                  <a:lnTo>
                    <a:pt x="1473087" y="656760"/>
                  </a:lnTo>
                  <a:lnTo>
                    <a:pt x="1496790" y="584889"/>
                  </a:lnTo>
                  <a:lnTo>
                    <a:pt x="1504950" y="509587"/>
                  </a:lnTo>
                  <a:lnTo>
                    <a:pt x="1502885" y="471555"/>
                  </a:lnTo>
                  <a:lnTo>
                    <a:pt x="1486809" y="397867"/>
                  </a:lnTo>
                  <a:lnTo>
                    <a:pt x="1455772" y="328005"/>
                  </a:lnTo>
                  <a:lnTo>
                    <a:pt x="1435007" y="294755"/>
                  </a:lnTo>
                  <a:lnTo>
                    <a:pt x="1410938" y="262756"/>
                  </a:lnTo>
                  <a:lnTo>
                    <a:pt x="1383712" y="232108"/>
                  </a:lnTo>
                  <a:lnTo>
                    <a:pt x="1353473" y="202909"/>
                  </a:lnTo>
                  <a:lnTo>
                    <a:pt x="1320368" y="175257"/>
                  </a:lnTo>
                  <a:lnTo>
                    <a:pt x="1284541" y="149251"/>
                  </a:lnTo>
                  <a:lnTo>
                    <a:pt x="1246139" y="124990"/>
                  </a:lnTo>
                  <a:lnTo>
                    <a:pt x="1205306" y="102572"/>
                  </a:lnTo>
                  <a:lnTo>
                    <a:pt x="1162189" y="82095"/>
                  </a:lnTo>
                  <a:lnTo>
                    <a:pt x="1116933" y="63659"/>
                  </a:lnTo>
                  <a:lnTo>
                    <a:pt x="1069683" y="47361"/>
                  </a:lnTo>
                  <a:lnTo>
                    <a:pt x="1020586" y="33300"/>
                  </a:lnTo>
                  <a:lnTo>
                    <a:pt x="969786" y="21574"/>
                  </a:lnTo>
                  <a:lnTo>
                    <a:pt x="917429" y="12283"/>
                  </a:lnTo>
                  <a:lnTo>
                    <a:pt x="863662" y="5525"/>
                  </a:lnTo>
                  <a:lnTo>
                    <a:pt x="808628" y="1397"/>
                  </a:lnTo>
                  <a:lnTo>
                    <a:pt x="752475" y="0"/>
                  </a:lnTo>
                  <a:close/>
                </a:path>
              </a:pathLst>
            </a:custGeom>
            <a:solidFill>
              <a:srgbClr val="FFFFFF"/>
            </a:solidFill>
          </p:spPr>
          <p:txBody>
            <a:bodyPr wrap="square" lIns="0" tIns="0" rIns="0" bIns="0" rtlCol="0"/>
            <a:lstStyle/>
            <a:p>
              <a:endParaRPr/>
            </a:p>
          </p:txBody>
        </p:sp>
        <p:sp>
          <p:nvSpPr>
            <p:cNvPr id="33" name="object 33"/>
            <p:cNvSpPr/>
            <p:nvPr/>
          </p:nvSpPr>
          <p:spPr>
            <a:xfrm>
              <a:off x="5200777" y="5780227"/>
              <a:ext cx="1504950" cy="1019175"/>
            </a:xfrm>
            <a:custGeom>
              <a:avLst/>
              <a:gdLst/>
              <a:ahLst/>
              <a:cxnLst/>
              <a:rect l="l" t="t" r="r" b="b"/>
              <a:pathLst>
                <a:path w="1504950" h="1019175">
                  <a:moveTo>
                    <a:pt x="0" y="509587"/>
                  </a:moveTo>
                  <a:lnTo>
                    <a:pt x="8159" y="434282"/>
                  </a:lnTo>
                  <a:lnTo>
                    <a:pt x="31862" y="362409"/>
                  </a:lnTo>
                  <a:lnTo>
                    <a:pt x="49177" y="328005"/>
                  </a:lnTo>
                  <a:lnTo>
                    <a:pt x="69942" y="294755"/>
                  </a:lnTo>
                  <a:lnTo>
                    <a:pt x="94011" y="262756"/>
                  </a:lnTo>
                  <a:lnTo>
                    <a:pt x="121237" y="232108"/>
                  </a:lnTo>
                  <a:lnTo>
                    <a:pt x="151476" y="202909"/>
                  </a:lnTo>
                  <a:lnTo>
                    <a:pt x="184581" y="175257"/>
                  </a:lnTo>
                  <a:lnTo>
                    <a:pt x="220408" y="149251"/>
                  </a:lnTo>
                  <a:lnTo>
                    <a:pt x="258810" y="124990"/>
                  </a:lnTo>
                  <a:lnTo>
                    <a:pt x="299643" y="102572"/>
                  </a:lnTo>
                  <a:lnTo>
                    <a:pt x="342760" y="82095"/>
                  </a:lnTo>
                  <a:lnTo>
                    <a:pt x="388016" y="63659"/>
                  </a:lnTo>
                  <a:lnTo>
                    <a:pt x="435266" y="47361"/>
                  </a:lnTo>
                  <a:lnTo>
                    <a:pt x="484363" y="33300"/>
                  </a:lnTo>
                  <a:lnTo>
                    <a:pt x="535163" y="21574"/>
                  </a:lnTo>
                  <a:lnTo>
                    <a:pt x="587520" y="12283"/>
                  </a:lnTo>
                  <a:lnTo>
                    <a:pt x="641287" y="5525"/>
                  </a:lnTo>
                  <a:lnTo>
                    <a:pt x="696321" y="1397"/>
                  </a:lnTo>
                  <a:lnTo>
                    <a:pt x="752475" y="0"/>
                  </a:lnTo>
                  <a:lnTo>
                    <a:pt x="808628" y="1397"/>
                  </a:lnTo>
                  <a:lnTo>
                    <a:pt x="863662" y="5525"/>
                  </a:lnTo>
                  <a:lnTo>
                    <a:pt x="917429" y="12283"/>
                  </a:lnTo>
                  <a:lnTo>
                    <a:pt x="969786" y="21574"/>
                  </a:lnTo>
                  <a:lnTo>
                    <a:pt x="1020586" y="33300"/>
                  </a:lnTo>
                  <a:lnTo>
                    <a:pt x="1069683" y="47361"/>
                  </a:lnTo>
                  <a:lnTo>
                    <a:pt x="1116933" y="63659"/>
                  </a:lnTo>
                  <a:lnTo>
                    <a:pt x="1162189" y="82095"/>
                  </a:lnTo>
                  <a:lnTo>
                    <a:pt x="1205306" y="102572"/>
                  </a:lnTo>
                  <a:lnTo>
                    <a:pt x="1246139" y="124990"/>
                  </a:lnTo>
                  <a:lnTo>
                    <a:pt x="1284541" y="149251"/>
                  </a:lnTo>
                  <a:lnTo>
                    <a:pt x="1320368" y="175257"/>
                  </a:lnTo>
                  <a:lnTo>
                    <a:pt x="1353473" y="202909"/>
                  </a:lnTo>
                  <a:lnTo>
                    <a:pt x="1383712" y="232108"/>
                  </a:lnTo>
                  <a:lnTo>
                    <a:pt x="1410938" y="262756"/>
                  </a:lnTo>
                  <a:lnTo>
                    <a:pt x="1435007" y="294755"/>
                  </a:lnTo>
                  <a:lnTo>
                    <a:pt x="1455772" y="328005"/>
                  </a:lnTo>
                  <a:lnTo>
                    <a:pt x="1473087" y="362409"/>
                  </a:lnTo>
                  <a:lnTo>
                    <a:pt x="1496790" y="434282"/>
                  </a:lnTo>
                  <a:lnTo>
                    <a:pt x="1504950" y="509587"/>
                  </a:lnTo>
                  <a:lnTo>
                    <a:pt x="1502885" y="547617"/>
                  </a:lnTo>
                  <a:lnTo>
                    <a:pt x="1486809" y="621303"/>
                  </a:lnTo>
                  <a:lnTo>
                    <a:pt x="1455772" y="691164"/>
                  </a:lnTo>
                  <a:lnTo>
                    <a:pt x="1435007" y="724413"/>
                  </a:lnTo>
                  <a:lnTo>
                    <a:pt x="1410938" y="756412"/>
                  </a:lnTo>
                  <a:lnTo>
                    <a:pt x="1383712" y="787060"/>
                  </a:lnTo>
                  <a:lnTo>
                    <a:pt x="1353473" y="816259"/>
                  </a:lnTo>
                  <a:lnTo>
                    <a:pt x="1320368" y="843911"/>
                  </a:lnTo>
                  <a:lnTo>
                    <a:pt x="1284541" y="869916"/>
                  </a:lnTo>
                  <a:lnTo>
                    <a:pt x="1246139" y="894178"/>
                  </a:lnTo>
                  <a:lnTo>
                    <a:pt x="1205306" y="916597"/>
                  </a:lnTo>
                  <a:lnTo>
                    <a:pt x="1162189" y="937074"/>
                  </a:lnTo>
                  <a:lnTo>
                    <a:pt x="1116933" y="955511"/>
                  </a:lnTo>
                  <a:lnTo>
                    <a:pt x="1069683" y="971809"/>
                  </a:lnTo>
                  <a:lnTo>
                    <a:pt x="1020586" y="985871"/>
                  </a:lnTo>
                  <a:lnTo>
                    <a:pt x="969786" y="997596"/>
                  </a:lnTo>
                  <a:lnTo>
                    <a:pt x="917429" y="1006888"/>
                  </a:lnTo>
                  <a:lnTo>
                    <a:pt x="863662" y="1013647"/>
                  </a:lnTo>
                  <a:lnTo>
                    <a:pt x="808628" y="1017774"/>
                  </a:lnTo>
                  <a:lnTo>
                    <a:pt x="752475" y="1019172"/>
                  </a:lnTo>
                  <a:lnTo>
                    <a:pt x="696321" y="1017774"/>
                  </a:lnTo>
                  <a:lnTo>
                    <a:pt x="641287" y="1013647"/>
                  </a:lnTo>
                  <a:lnTo>
                    <a:pt x="587520" y="1006888"/>
                  </a:lnTo>
                  <a:lnTo>
                    <a:pt x="535163" y="997596"/>
                  </a:lnTo>
                  <a:lnTo>
                    <a:pt x="484363" y="985871"/>
                  </a:lnTo>
                  <a:lnTo>
                    <a:pt x="435266" y="971809"/>
                  </a:lnTo>
                  <a:lnTo>
                    <a:pt x="388016" y="955511"/>
                  </a:lnTo>
                  <a:lnTo>
                    <a:pt x="342760" y="937074"/>
                  </a:lnTo>
                  <a:lnTo>
                    <a:pt x="299643" y="916597"/>
                  </a:lnTo>
                  <a:lnTo>
                    <a:pt x="258810" y="894178"/>
                  </a:lnTo>
                  <a:lnTo>
                    <a:pt x="220408" y="869916"/>
                  </a:lnTo>
                  <a:lnTo>
                    <a:pt x="184581" y="843911"/>
                  </a:lnTo>
                  <a:lnTo>
                    <a:pt x="151476" y="816259"/>
                  </a:lnTo>
                  <a:lnTo>
                    <a:pt x="121237" y="787060"/>
                  </a:lnTo>
                  <a:lnTo>
                    <a:pt x="94011" y="756412"/>
                  </a:lnTo>
                  <a:lnTo>
                    <a:pt x="69942" y="724413"/>
                  </a:lnTo>
                  <a:lnTo>
                    <a:pt x="49177" y="691164"/>
                  </a:lnTo>
                  <a:lnTo>
                    <a:pt x="31862" y="656760"/>
                  </a:lnTo>
                  <a:lnTo>
                    <a:pt x="8159" y="584889"/>
                  </a:lnTo>
                  <a:lnTo>
                    <a:pt x="0" y="509587"/>
                  </a:lnTo>
                  <a:close/>
                </a:path>
              </a:pathLst>
            </a:custGeom>
            <a:ln w="19050">
              <a:solidFill>
                <a:srgbClr val="123B75"/>
              </a:solidFill>
            </a:ln>
          </p:spPr>
          <p:txBody>
            <a:bodyPr wrap="square" lIns="0" tIns="0" rIns="0" bIns="0" rtlCol="0"/>
            <a:lstStyle/>
            <a:p>
              <a:endParaRPr/>
            </a:p>
          </p:txBody>
        </p:sp>
      </p:grpSp>
      <p:sp>
        <p:nvSpPr>
          <p:cNvPr id="34" name="object 34"/>
          <p:cNvSpPr txBox="1"/>
          <p:nvPr/>
        </p:nvSpPr>
        <p:spPr>
          <a:xfrm>
            <a:off x="5291709" y="5989116"/>
            <a:ext cx="132524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23B75"/>
                </a:solidFill>
                <a:latin typeface="Calibri"/>
                <a:cs typeface="Calibri"/>
              </a:rPr>
              <a:t>User</a:t>
            </a:r>
            <a:r>
              <a:rPr sz="1800" spc="-75" dirty="0">
                <a:solidFill>
                  <a:srgbClr val="123B75"/>
                </a:solidFill>
                <a:latin typeface="Calibri"/>
                <a:cs typeface="Calibri"/>
              </a:rPr>
              <a:t> </a:t>
            </a:r>
            <a:r>
              <a:rPr sz="1800" spc="-5" dirty="0">
                <a:solidFill>
                  <a:srgbClr val="123B75"/>
                </a:solidFill>
                <a:latin typeface="Calibri"/>
                <a:cs typeface="Calibri"/>
              </a:rPr>
              <a:t>behavior</a:t>
            </a:r>
            <a:endParaRPr sz="1800">
              <a:latin typeface="Calibri"/>
              <a:cs typeface="Calibri"/>
            </a:endParaRPr>
          </a:p>
        </p:txBody>
      </p:sp>
      <p:sp>
        <p:nvSpPr>
          <p:cNvPr id="35" name="object 35"/>
          <p:cNvSpPr txBox="1"/>
          <p:nvPr/>
        </p:nvSpPr>
        <p:spPr>
          <a:xfrm>
            <a:off x="5535548" y="6263436"/>
            <a:ext cx="83566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123B75"/>
                </a:solidFill>
                <a:latin typeface="Calibri"/>
                <a:cs typeface="Calibri"/>
              </a:rPr>
              <a:t>analytics</a:t>
            </a:r>
            <a:endParaRPr sz="1800">
              <a:latin typeface="Calibri"/>
              <a:cs typeface="Calibri"/>
            </a:endParaRPr>
          </a:p>
        </p:txBody>
      </p:sp>
      <p:sp>
        <p:nvSpPr>
          <p:cNvPr id="36" name="object 36"/>
          <p:cNvSpPr txBox="1"/>
          <p:nvPr/>
        </p:nvSpPr>
        <p:spPr>
          <a:xfrm>
            <a:off x="8813418" y="1327784"/>
            <a:ext cx="1439545" cy="1254760"/>
          </a:xfrm>
          <a:prstGeom prst="rect">
            <a:avLst/>
          </a:prstGeom>
        </p:spPr>
        <p:txBody>
          <a:bodyPr vert="horz" wrap="square" lIns="0" tIns="12700" rIns="0" bIns="0" rtlCol="0">
            <a:spAutoFit/>
          </a:bodyPr>
          <a:lstStyle/>
          <a:p>
            <a:pPr marL="421640" marR="5080" indent="-325120">
              <a:lnSpc>
                <a:spcPct val="100000"/>
              </a:lnSpc>
              <a:spcBef>
                <a:spcPts val="100"/>
              </a:spcBef>
            </a:pPr>
            <a:r>
              <a:rPr sz="1800" spc="-5" dirty="0">
                <a:solidFill>
                  <a:srgbClr val="123B75"/>
                </a:solidFill>
                <a:latin typeface="Calibri"/>
                <a:cs typeface="Calibri"/>
              </a:rPr>
              <a:t>Access</a:t>
            </a:r>
            <a:r>
              <a:rPr sz="1800" spc="-45" dirty="0">
                <a:solidFill>
                  <a:srgbClr val="123B75"/>
                </a:solidFill>
                <a:latin typeface="Calibri"/>
                <a:cs typeface="Calibri"/>
              </a:rPr>
              <a:t> </a:t>
            </a:r>
            <a:r>
              <a:rPr sz="1800" spc="-15" dirty="0">
                <a:solidFill>
                  <a:srgbClr val="123B75"/>
                </a:solidFill>
                <a:latin typeface="Calibri"/>
                <a:cs typeface="Calibri"/>
              </a:rPr>
              <a:t>control  </a:t>
            </a:r>
            <a:r>
              <a:rPr sz="1800" dirty="0">
                <a:solidFill>
                  <a:srgbClr val="123B75"/>
                </a:solidFill>
                <a:latin typeface="Calibri"/>
                <a:cs typeface="Calibri"/>
              </a:rPr>
              <a:t>models</a:t>
            </a:r>
            <a:endParaRPr sz="1800">
              <a:latin typeface="Calibri"/>
              <a:cs typeface="Calibri"/>
            </a:endParaRPr>
          </a:p>
          <a:p>
            <a:pPr marL="83820">
              <a:lnSpc>
                <a:spcPct val="100000"/>
              </a:lnSpc>
              <a:spcBef>
                <a:spcPts val="1040"/>
              </a:spcBef>
            </a:pPr>
            <a:r>
              <a:rPr sz="1800" spc="-10" dirty="0">
                <a:solidFill>
                  <a:srgbClr val="123B75"/>
                </a:solidFill>
                <a:latin typeface="Calibri"/>
                <a:cs typeface="Calibri"/>
              </a:rPr>
              <a:t>Policy-based</a:t>
            </a:r>
            <a:endParaRPr sz="1800">
              <a:latin typeface="Calibri"/>
              <a:cs typeface="Calibri"/>
            </a:endParaRPr>
          </a:p>
          <a:p>
            <a:pPr marL="12700">
              <a:lnSpc>
                <a:spcPct val="100000"/>
              </a:lnSpc>
            </a:pPr>
            <a:r>
              <a:rPr sz="1800" spc="-5" dirty="0">
                <a:solidFill>
                  <a:srgbClr val="123B75"/>
                </a:solidFill>
                <a:latin typeface="Calibri"/>
                <a:cs typeface="Calibri"/>
              </a:rPr>
              <a:t>access</a:t>
            </a:r>
            <a:r>
              <a:rPr sz="1800" spc="-15" dirty="0">
                <a:solidFill>
                  <a:srgbClr val="123B75"/>
                </a:solidFill>
                <a:latin typeface="Calibri"/>
                <a:cs typeface="Calibri"/>
              </a:rPr>
              <a:t> control</a:t>
            </a:r>
            <a:endParaRPr sz="1800">
              <a:latin typeface="Calibri"/>
              <a:cs typeface="Calibri"/>
            </a:endParaRPr>
          </a:p>
        </p:txBody>
      </p:sp>
      <p:sp>
        <p:nvSpPr>
          <p:cNvPr id="37" name="object 37"/>
          <p:cNvSpPr txBox="1"/>
          <p:nvPr/>
        </p:nvSpPr>
        <p:spPr>
          <a:xfrm>
            <a:off x="8389111" y="2733294"/>
            <a:ext cx="1219835" cy="574675"/>
          </a:xfrm>
          <a:prstGeom prst="rect">
            <a:avLst/>
          </a:prstGeom>
        </p:spPr>
        <p:txBody>
          <a:bodyPr vert="horz" wrap="square" lIns="0" tIns="12700" rIns="0" bIns="0" rtlCol="0">
            <a:spAutoFit/>
          </a:bodyPr>
          <a:lstStyle/>
          <a:p>
            <a:pPr algn="ctr">
              <a:lnSpc>
                <a:spcPct val="100000"/>
              </a:lnSpc>
              <a:spcBef>
                <a:spcPts val="100"/>
              </a:spcBef>
            </a:pPr>
            <a:r>
              <a:rPr sz="1800" spc="-15" dirty="0">
                <a:solidFill>
                  <a:srgbClr val="123B75"/>
                </a:solidFill>
                <a:latin typeface="Calibri"/>
                <a:cs typeface="Calibri"/>
              </a:rPr>
              <a:t>Performance</a:t>
            </a:r>
            <a:endParaRPr sz="1800">
              <a:latin typeface="Calibri"/>
              <a:cs typeface="Calibri"/>
            </a:endParaRPr>
          </a:p>
          <a:p>
            <a:pPr algn="ctr">
              <a:lnSpc>
                <a:spcPct val="100000"/>
              </a:lnSpc>
            </a:pPr>
            <a:r>
              <a:rPr sz="1800" spc="-10" dirty="0">
                <a:solidFill>
                  <a:srgbClr val="123B75"/>
                </a:solidFill>
                <a:latin typeface="Calibri"/>
                <a:cs typeface="Calibri"/>
              </a:rPr>
              <a:t>tactics</a:t>
            </a:r>
            <a:endParaRPr sz="1800">
              <a:latin typeface="Calibri"/>
              <a:cs typeface="Calibri"/>
            </a:endParaRPr>
          </a:p>
        </p:txBody>
      </p:sp>
      <p:sp>
        <p:nvSpPr>
          <p:cNvPr id="38" name="object 38"/>
          <p:cNvSpPr txBox="1"/>
          <p:nvPr/>
        </p:nvSpPr>
        <p:spPr>
          <a:xfrm>
            <a:off x="7941944" y="3176396"/>
            <a:ext cx="1835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23B75"/>
                </a:solidFill>
                <a:latin typeface="Calibri"/>
                <a:cs typeface="Calibri"/>
              </a:rPr>
              <a:t>…</a:t>
            </a:r>
            <a:endParaRPr sz="1800">
              <a:latin typeface="Calibri"/>
              <a:cs typeface="Calibri"/>
            </a:endParaRPr>
          </a:p>
        </p:txBody>
      </p:sp>
      <p:sp>
        <p:nvSpPr>
          <p:cNvPr id="39" name="object 39"/>
          <p:cNvSpPr txBox="1"/>
          <p:nvPr/>
        </p:nvSpPr>
        <p:spPr>
          <a:xfrm>
            <a:off x="2006854" y="1998090"/>
            <a:ext cx="1430655" cy="1248410"/>
          </a:xfrm>
          <a:prstGeom prst="rect">
            <a:avLst/>
          </a:prstGeom>
        </p:spPr>
        <p:txBody>
          <a:bodyPr vert="horz" wrap="square" lIns="0" tIns="12700" rIns="0" bIns="0" rtlCol="0">
            <a:spAutoFit/>
          </a:bodyPr>
          <a:lstStyle/>
          <a:p>
            <a:pPr marL="194945" marR="468630" indent="-182880">
              <a:lnSpc>
                <a:spcPct val="100000"/>
              </a:lnSpc>
              <a:spcBef>
                <a:spcPts val="100"/>
              </a:spcBef>
            </a:pPr>
            <a:r>
              <a:rPr sz="1800" spc="-25" dirty="0">
                <a:solidFill>
                  <a:srgbClr val="123B75"/>
                </a:solidFill>
                <a:latin typeface="Calibri"/>
                <a:cs typeface="Calibri"/>
              </a:rPr>
              <a:t>F</a:t>
            </a:r>
            <a:r>
              <a:rPr sz="1800" dirty="0">
                <a:solidFill>
                  <a:srgbClr val="123B75"/>
                </a:solidFill>
                <a:latin typeface="Calibri"/>
                <a:cs typeface="Calibri"/>
              </a:rPr>
              <a:t>e</a:t>
            </a:r>
            <a:r>
              <a:rPr sz="1800" spc="5" dirty="0">
                <a:solidFill>
                  <a:srgbClr val="123B75"/>
                </a:solidFill>
                <a:latin typeface="Calibri"/>
                <a:cs typeface="Calibri"/>
              </a:rPr>
              <a:t>d</a:t>
            </a:r>
            <a:r>
              <a:rPr sz="1800" dirty="0">
                <a:solidFill>
                  <a:srgbClr val="123B75"/>
                </a:solidFill>
                <a:latin typeface="Calibri"/>
                <a:cs typeface="Calibri"/>
              </a:rPr>
              <a:t>e</a:t>
            </a:r>
            <a:r>
              <a:rPr sz="1800" spc="-40" dirty="0">
                <a:solidFill>
                  <a:srgbClr val="123B75"/>
                </a:solidFill>
                <a:latin typeface="Calibri"/>
                <a:cs typeface="Calibri"/>
              </a:rPr>
              <a:t>r</a:t>
            </a:r>
            <a:r>
              <a:rPr sz="1800" spc="-15" dirty="0">
                <a:solidFill>
                  <a:srgbClr val="123B75"/>
                </a:solidFill>
                <a:latin typeface="Calibri"/>
                <a:cs typeface="Calibri"/>
              </a:rPr>
              <a:t>a</a:t>
            </a:r>
            <a:r>
              <a:rPr sz="1800" spc="-30" dirty="0">
                <a:solidFill>
                  <a:srgbClr val="123B75"/>
                </a:solidFill>
                <a:latin typeface="Calibri"/>
                <a:cs typeface="Calibri"/>
              </a:rPr>
              <a:t>t</a:t>
            </a:r>
            <a:r>
              <a:rPr sz="1800" dirty="0">
                <a:solidFill>
                  <a:srgbClr val="123B75"/>
                </a:solidFill>
                <a:latin typeface="Calibri"/>
                <a:cs typeface="Calibri"/>
              </a:rPr>
              <a:t>ed  authN</a:t>
            </a:r>
            <a:endParaRPr sz="1800">
              <a:latin typeface="Calibri"/>
              <a:cs typeface="Calibri"/>
            </a:endParaRPr>
          </a:p>
          <a:p>
            <a:pPr marL="572770" marR="5080" indent="-266700">
              <a:lnSpc>
                <a:spcPct val="100000"/>
              </a:lnSpc>
              <a:spcBef>
                <a:spcPts val="985"/>
              </a:spcBef>
            </a:pPr>
            <a:r>
              <a:rPr sz="1800" dirty="0">
                <a:solidFill>
                  <a:srgbClr val="123B75"/>
                </a:solidFill>
                <a:latin typeface="Calibri"/>
                <a:cs typeface="Calibri"/>
              </a:rPr>
              <a:t>Mu</a:t>
            </a:r>
            <a:r>
              <a:rPr sz="1800" spc="-10" dirty="0">
                <a:solidFill>
                  <a:srgbClr val="123B75"/>
                </a:solidFill>
                <a:latin typeface="Calibri"/>
                <a:cs typeface="Calibri"/>
              </a:rPr>
              <a:t>l</a:t>
            </a:r>
            <a:r>
              <a:rPr sz="1800" dirty="0">
                <a:solidFill>
                  <a:srgbClr val="123B75"/>
                </a:solidFill>
                <a:latin typeface="Calibri"/>
                <a:cs typeface="Calibri"/>
              </a:rPr>
              <a:t>t</a:t>
            </a:r>
            <a:r>
              <a:rPr sz="1800" spc="-10" dirty="0">
                <a:solidFill>
                  <a:srgbClr val="123B75"/>
                </a:solidFill>
                <a:latin typeface="Calibri"/>
                <a:cs typeface="Calibri"/>
              </a:rPr>
              <a:t>i</a:t>
            </a:r>
            <a:r>
              <a:rPr sz="1800" dirty="0">
                <a:solidFill>
                  <a:srgbClr val="123B75"/>
                </a:solidFill>
                <a:latin typeface="Calibri"/>
                <a:cs typeface="Calibri"/>
              </a:rPr>
              <a:t>-</a:t>
            </a:r>
            <a:r>
              <a:rPr sz="1800" spc="-35" dirty="0">
                <a:solidFill>
                  <a:srgbClr val="123B75"/>
                </a:solidFill>
                <a:latin typeface="Calibri"/>
                <a:cs typeface="Calibri"/>
              </a:rPr>
              <a:t>f</a:t>
            </a:r>
            <a:r>
              <a:rPr sz="1800" dirty="0">
                <a:solidFill>
                  <a:srgbClr val="123B75"/>
                </a:solidFill>
                <a:latin typeface="Calibri"/>
                <a:cs typeface="Calibri"/>
              </a:rPr>
              <a:t>ac</a:t>
            </a:r>
            <a:r>
              <a:rPr sz="1800" spc="-20" dirty="0">
                <a:solidFill>
                  <a:srgbClr val="123B75"/>
                </a:solidFill>
                <a:latin typeface="Calibri"/>
                <a:cs typeface="Calibri"/>
              </a:rPr>
              <a:t>t</a:t>
            </a:r>
            <a:r>
              <a:rPr sz="1800" spc="-5" dirty="0">
                <a:solidFill>
                  <a:srgbClr val="123B75"/>
                </a:solidFill>
                <a:latin typeface="Calibri"/>
                <a:cs typeface="Calibri"/>
              </a:rPr>
              <a:t>or  </a:t>
            </a:r>
            <a:r>
              <a:rPr sz="1800" dirty="0">
                <a:solidFill>
                  <a:srgbClr val="123B75"/>
                </a:solidFill>
                <a:latin typeface="Calibri"/>
                <a:cs typeface="Calibri"/>
              </a:rPr>
              <a:t>authN</a:t>
            </a:r>
            <a:endParaRPr sz="1800">
              <a:latin typeface="Calibri"/>
              <a:cs typeface="Calibri"/>
            </a:endParaRPr>
          </a:p>
        </p:txBody>
      </p:sp>
      <p:sp>
        <p:nvSpPr>
          <p:cNvPr id="40" name="object 40"/>
          <p:cNvSpPr txBox="1"/>
          <p:nvPr/>
        </p:nvSpPr>
        <p:spPr>
          <a:xfrm>
            <a:off x="3424554" y="3175761"/>
            <a:ext cx="993775"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123B75"/>
                </a:solidFill>
                <a:latin typeface="Calibri"/>
                <a:cs typeface="Calibri"/>
              </a:rPr>
              <a:t>Passwords</a:t>
            </a:r>
            <a:endParaRPr sz="1800">
              <a:latin typeface="Calibri"/>
              <a:cs typeface="Calibri"/>
            </a:endParaRPr>
          </a:p>
        </p:txBody>
      </p:sp>
    </p:spTree>
    <p:extLst>
      <p:ext uri="{BB962C8B-B14F-4D97-AF65-F5344CB8AC3E}">
        <p14:creationId xmlns:p14="http://schemas.microsoft.com/office/powerpoint/2010/main" val="2269629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18103" y="4263390"/>
            <a:ext cx="2393315" cy="1464310"/>
          </a:xfrm>
          <a:custGeom>
            <a:avLst/>
            <a:gdLst/>
            <a:ahLst/>
            <a:cxnLst/>
            <a:rect l="l" t="t" r="r" b="b"/>
            <a:pathLst>
              <a:path w="2393315" h="1464310">
                <a:moveTo>
                  <a:pt x="50293" y="30615"/>
                </a:moveTo>
                <a:lnTo>
                  <a:pt x="64881" y="56297"/>
                </a:lnTo>
                <a:lnTo>
                  <a:pt x="2378456" y="1464106"/>
                </a:lnTo>
                <a:lnTo>
                  <a:pt x="2393315" y="1439697"/>
                </a:lnTo>
                <a:lnTo>
                  <a:pt x="79734" y="31784"/>
                </a:lnTo>
                <a:lnTo>
                  <a:pt x="50293" y="30615"/>
                </a:lnTo>
                <a:close/>
              </a:path>
              <a:path w="2393315" h="1464310">
                <a:moveTo>
                  <a:pt x="0" y="0"/>
                </a:moveTo>
                <a:lnTo>
                  <a:pt x="85471" y="150241"/>
                </a:lnTo>
                <a:lnTo>
                  <a:pt x="89281" y="157099"/>
                </a:lnTo>
                <a:lnTo>
                  <a:pt x="98044" y="159512"/>
                </a:lnTo>
                <a:lnTo>
                  <a:pt x="111760" y="151637"/>
                </a:lnTo>
                <a:lnTo>
                  <a:pt x="114173" y="143002"/>
                </a:lnTo>
                <a:lnTo>
                  <a:pt x="110236" y="136144"/>
                </a:lnTo>
                <a:lnTo>
                  <a:pt x="64881" y="56297"/>
                </a:lnTo>
                <a:lnTo>
                  <a:pt x="17652" y="27559"/>
                </a:lnTo>
                <a:lnTo>
                  <a:pt x="32512" y="3048"/>
                </a:lnTo>
                <a:lnTo>
                  <a:pt x="76764" y="3048"/>
                </a:lnTo>
                <a:lnTo>
                  <a:pt x="0" y="0"/>
                </a:lnTo>
                <a:close/>
              </a:path>
              <a:path w="2393315" h="1464310">
                <a:moveTo>
                  <a:pt x="32512" y="3048"/>
                </a:moveTo>
                <a:lnTo>
                  <a:pt x="17652" y="27559"/>
                </a:lnTo>
                <a:lnTo>
                  <a:pt x="64881" y="56297"/>
                </a:lnTo>
                <a:lnTo>
                  <a:pt x="50293" y="30615"/>
                </a:lnTo>
                <a:lnTo>
                  <a:pt x="24511" y="29591"/>
                </a:lnTo>
                <a:lnTo>
                  <a:pt x="37592" y="8255"/>
                </a:lnTo>
                <a:lnTo>
                  <a:pt x="41068" y="8255"/>
                </a:lnTo>
                <a:lnTo>
                  <a:pt x="32512" y="3048"/>
                </a:lnTo>
                <a:close/>
              </a:path>
              <a:path w="2393315" h="1464310">
                <a:moveTo>
                  <a:pt x="76764" y="3048"/>
                </a:moveTo>
                <a:lnTo>
                  <a:pt x="32512" y="3048"/>
                </a:lnTo>
                <a:lnTo>
                  <a:pt x="79734" y="31784"/>
                </a:lnTo>
                <a:lnTo>
                  <a:pt x="179450" y="35687"/>
                </a:lnTo>
                <a:lnTo>
                  <a:pt x="186055" y="29591"/>
                </a:lnTo>
                <a:lnTo>
                  <a:pt x="186436" y="21717"/>
                </a:lnTo>
                <a:lnTo>
                  <a:pt x="186689" y="13843"/>
                </a:lnTo>
                <a:lnTo>
                  <a:pt x="180594" y="7112"/>
                </a:lnTo>
                <a:lnTo>
                  <a:pt x="76764" y="3048"/>
                </a:lnTo>
                <a:close/>
              </a:path>
              <a:path w="2393315" h="1464310">
                <a:moveTo>
                  <a:pt x="41068" y="8255"/>
                </a:moveTo>
                <a:lnTo>
                  <a:pt x="37592" y="8255"/>
                </a:lnTo>
                <a:lnTo>
                  <a:pt x="50293" y="30615"/>
                </a:lnTo>
                <a:lnTo>
                  <a:pt x="79734" y="31784"/>
                </a:lnTo>
                <a:lnTo>
                  <a:pt x="41068" y="8255"/>
                </a:lnTo>
                <a:close/>
              </a:path>
              <a:path w="2393315" h="1464310">
                <a:moveTo>
                  <a:pt x="37592" y="8255"/>
                </a:moveTo>
                <a:lnTo>
                  <a:pt x="24511" y="29591"/>
                </a:lnTo>
                <a:lnTo>
                  <a:pt x="50293" y="30615"/>
                </a:lnTo>
                <a:lnTo>
                  <a:pt x="37592" y="8255"/>
                </a:lnTo>
                <a:close/>
              </a:path>
            </a:pathLst>
          </a:custGeom>
          <a:solidFill>
            <a:srgbClr val="000000"/>
          </a:solidFill>
        </p:spPr>
        <p:txBody>
          <a:bodyPr wrap="square" lIns="0" tIns="0" rIns="0" bIns="0" rtlCol="0"/>
          <a:lstStyle/>
          <a:p>
            <a:endParaRPr/>
          </a:p>
        </p:txBody>
      </p:sp>
      <p:grpSp>
        <p:nvGrpSpPr>
          <p:cNvPr id="3" name="object 3"/>
          <p:cNvGrpSpPr/>
          <p:nvPr/>
        </p:nvGrpSpPr>
        <p:grpSpPr>
          <a:xfrm>
            <a:off x="5941695" y="5969673"/>
            <a:ext cx="1194435" cy="810260"/>
            <a:chOff x="5941695" y="5969673"/>
            <a:chExt cx="1194435" cy="810260"/>
          </a:xfrm>
        </p:grpSpPr>
        <p:sp>
          <p:nvSpPr>
            <p:cNvPr id="4" name="object 4"/>
            <p:cNvSpPr/>
            <p:nvPr/>
          </p:nvSpPr>
          <p:spPr>
            <a:xfrm>
              <a:off x="6436360" y="6080729"/>
              <a:ext cx="699185" cy="69918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941695" y="5969673"/>
              <a:ext cx="811530" cy="740410"/>
            </a:xfrm>
            <a:custGeom>
              <a:avLst/>
              <a:gdLst/>
              <a:ahLst/>
              <a:cxnLst/>
              <a:rect l="l" t="t" r="r" b="b"/>
              <a:pathLst>
                <a:path w="811529" h="740409">
                  <a:moveTo>
                    <a:pt x="86035" y="419984"/>
                  </a:moveTo>
                  <a:lnTo>
                    <a:pt x="76672" y="437507"/>
                  </a:lnTo>
                  <a:lnTo>
                    <a:pt x="78104" y="445770"/>
                  </a:lnTo>
                  <a:lnTo>
                    <a:pt x="82168" y="463550"/>
                  </a:lnTo>
                  <a:lnTo>
                    <a:pt x="99694" y="514350"/>
                  </a:lnTo>
                  <a:lnTo>
                    <a:pt x="124205" y="562610"/>
                  </a:lnTo>
                  <a:lnTo>
                    <a:pt x="155066" y="605790"/>
                  </a:lnTo>
                  <a:lnTo>
                    <a:pt x="191769" y="645160"/>
                  </a:lnTo>
                  <a:lnTo>
                    <a:pt x="233806" y="678180"/>
                  </a:lnTo>
                  <a:lnTo>
                    <a:pt x="280288" y="704850"/>
                  </a:lnTo>
                  <a:lnTo>
                    <a:pt x="330707" y="723900"/>
                  </a:lnTo>
                  <a:lnTo>
                    <a:pt x="403097" y="739140"/>
                  </a:lnTo>
                  <a:lnTo>
                    <a:pt x="421893" y="740410"/>
                  </a:lnTo>
                  <a:lnTo>
                    <a:pt x="459993" y="740410"/>
                  </a:lnTo>
                  <a:lnTo>
                    <a:pt x="515492" y="734060"/>
                  </a:lnTo>
                  <a:lnTo>
                    <a:pt x="568198" y="718820"/>
                  </a:lnTo>
                  <a:lnTo>
                    <a:pt x="585088" y="712470"/>
                  </a:lnTo>
                  <a:lnTo>
                    <a:pt x="423671" y="712470"/>
                  </a:lnTo>
                  <a:lnTo>
                    <a:pt x="405638" y="711200"/>
                  </a:lnTo>
                  <a:lnTo>
                    <a:pt x="406400" y="711200"/>
                  </a:lnTo>
                  <a:lnTo>
                    <a:pt x="388492" y="708660"/>
                  </a:lnTo>
                  <a:lnTo>
                    <a:pt x="389254" y="708660"/>
                  </a:lnTo>
                  <a:lnTo>
                    <a:pt x="377570" y="706120"/>
                  </a:lnTo>
                  <a:lnTo>
                    <a:pt x="372363" y="706120"/>
                  </a:lnTo>
                  <a:lnTo>
                    <a:pt x="359505" y="702310"/>
                  </a:lnTo>
                  <a:lnTo>
                    <a:pt x="355853" y="702310"/>
                  </a:lnTo>
                  <a:lnTo>
                    <a:pt x="338835" y="697230"/>
                  </a:lnTo>
                  <a:lnTo>
                    <a:pt x="339597" y="697230"/>
                  </a:lnTo>
                  <a:lnTo>
                    <a:pt x="323088" y="692150"/>
                  </a:lnTo>
                  <a:lnTo>
                    <a:pt x="323722" y="692150"/>
                  </a:lnTo>
                  <a:lnTo>
                    <a:pt x="307593" y="685800"/>
                  </a:lnTo>
                  <a:lnTo>
                    <a:pt x="308228" y="685800"/>
                  </a:lnTo>
                  <a:lnTo>
                    <a:pt x="294999" y="679450"/>
                  </a:lnTo>
                  <a:lnTo>
                    <a:pt x="292988" y="679450"/>
                  </a:lnTo>
                  <a:lnTo>
                    <a:pt x="279817" y="671830"/>
                  </a:lnTo>
                  <a:lnTo>
                    <a:pt x="278256" y="671830"/>
                  </a:lnTo>
                  <a:lnTo>
                    <a:pt x="263270" y="662940"/>
                  </a:lnTo>
                  <a:lnTo>
                    <a:pt x="263905" y="662940"/>
                  </a:lnTo>
                  <a:lnTo>
                    <a:pt x="249554" y="654050"/>
                  </a:lnTo>
                  <a:lnTo>
                    <a:pt x="250062" y="654050"/>
                  </a:lnTo>
                  <a:lnTo>
                    <a:pt x="237839" y="645160"/>
                  </a:lnTo>
                  <a:lnTo>
                    <a:pt x="236727" y="645160"/>
                  </a:lnTo>
                  <a:lnTo>
                    <a:pt x="224761" y="635000"/>
                  </a:lnTo>
                  <a:lnTo>
                    <a:pt x="223774" y="635000"/>
                  </a:lnTo>
                  <a:lnTo>
                    <a:pt x="210819" y="623570"/>
                  </a:lnTo>
                  <a:lnTo>
                    <a:pt x="211327" y="623570"/>
                  </a:lnTo>
                  <a:lnTo>
                    <a:pt x="199008" y="612140"/>
                  </a:lnTo>
                  <a:lnTo>
                    <a:pt x="199516" y="612140"/>
                  </a:lnTo>
                  <a:lnTo>
                    <a:pt x="187705" y="600710"/>
                  </a:lnTo>
                  <a:lnTo>
                    <a:pt x="188087" y="600710"/>
                  </a:lnTo>
                  <a:lnTo>
                    <a:pt x="176910" y="588010"/>
                  </a:lnTo>
                  <a:lnTo>
                    <a:pt x="177291" y="588010"/>
                  </a:lnTo>
                  <a:lnTo>
                    <a:pt x="166750" y="575310"/>
                  </a:lnTo>
                  <a:lnTo>
                    <a:pt x="167258" y="575310"/>
                  </a:lnTo>
                  <a:lnTo>
                    <a:pt x="158253" y="562610"/>
                  </a:lnTo>
                  <a:lnTo>
                    <a:pt x="157733" y="562610"/>
                  </a:lnTo>
                  <a:lnTo>
                    <a:pt x="149235" y="548640"/>
                  </a:lnTo>
                  <a:lnTo>
                    <a:pt x="148716" y="548640"/>
                  </a:lnTo>
                  <a:lnTo>
                    <a:pt x="140207" y="533400"/>
                  </a:lnTo>
                  <a:lnTo>
                    <a:pt x="140462" y="533400"/>
                  </a:lnTo>
                  <a:lnTo>
                    <a:pt x="133244" y="519430"/>
                  </a:lnTo>
                  <a:lnTo>
                    <a:pt x="132968" y="519430"/>
                  </a:lnTo>
                  <a:lnTo>
                    <a:pt x="126404" y="504190"/>
                  </a:lnTo>
                  <a:lnTo>
                    <a:pt x="126110" y="504190"/>
                  </a:lnTo>
                  <a:lnTo>
                    <a:pt x="120249" y="488950"/>
                  </a:lnTo>
                  <a:lnTo>
                    <a:pt x="120014" y="488950"/>
                  </a:lnTo>
                  <a:lnTo>
                    <a:pt x="114426" y="472440"/>
                  </a:lnTo>
                  <a:lnTo>
                    <a:pt x="112938" y="466912"/>
                  </a:lnTo>
                  <a:lnTo>
                    <a:pt x="86035" y="419984"/>
                  </a:lnTo>
                  <a:close/>
                </a:path>
                <a:path w="811529" h="740409">
                  <a:moveTo>
                    <a:pt x="510158" y="704850"/>
                  </a:moveTo>
                  <a:lnTo>
                    <a:pt x="492632" y="708660"/>
                  </a:lnTo>
                  <a:lnTo>
                    <a:pt x="493394" y="708660"/>
                  </a:lnTo>
                  <a:lnTo>
                    <a:pt x="475614" y="711200"/>
                  </a:lnTo>
                  <a:lnTo>
                    <a:pt x="476122" y="711200"/>
                  </a:lnTo>
                  <a:lnTo>
                    <a:pt x="458088" y="712470"/>
                  </a:lnTo>
                  <a:lnTo>
                    <a:pt x="585088" y="712470"/>
                  </a:lnTo>
                  <a:lnTo>
                    <a:pt x="598741" y="706120"/>
                  </a:lnTo>
                  <a:lnTo>
                    <a:pt x="509396" y="706120"/>
                  </a:lnTo>
                  <a:lnTo>
                    <a:pt x="510158" y="704850"/>
                  </a:lnTo>
                  <a:close/>
                </a:path>
                <a:path w="811529" h="740409">
                  <a:moveTo>
                    <a:pt x="371728" y="704850"/>
                  </a:moveTo>
                  <a:lnTo>
                    <a:pt x="372363" y="706120"/>
                  </a:lnTo>
                  <a:lnTo>
                    <a:pt x="377570" y="706120"/>
                  </a:lnTo>
                  <a:lnTo>
                    <a:pt x="371728" y="704850"/>
                  </a:lnTo>
                  <a:close/>
                </a:path>
                <a:path w="811529" h="740409">
                  <a:moveTo>
                    <a:pt x="526668" y="701040"/>
                  </a:moveTo>
                  <a:lnTo>
                    <a:pt x="509396" y="706120"/>
                  </a:lnTo>
                  <a:lnTo>
                    <a:pt x="598741" y="706120"/>
                  </a:lnTo>
                  <a:lnTo>
                    <a:pt x="601472" y="704850"/>
                  </a:lnTo>
                  <a:lnTo>
                    <a:pt x="606044" y="702310"/>
                  </a:lnTo>
                  <a:lnTo>
                    <a:pt x="526033" y="702310"/>
                  </a:lnTo>
                  <a:lnTo>
                    <a:pt x="526668" y="701040"/>
                  </a:lnTo>
                  <a:close/>
                </a:path>
                <a:path w="811529" h="740409">
                  <a:moveTo>
                    <a:pt x="355218" y="701040"/>
                  </a:moveTo>
                  <a:lnTo>
                    <a:pt x="355853" y="702310"/>
                  </a:lnTo>
                  <a:lnTo>
                    <a:pt x="359505" y="702310"/>
                  </a:lnTo>
                  <a:lnTo>
                    <a:pt x="355218" y="701040"/>
                  </a:lnTo>
                  <a:close/>
                </a:path>
                <a:path w="811529" h="740409">
                  <a:moveTo>
                    <a:pt x="589406" y="678180"/>
                  </a:moveTo>
                  <a:lnTo>
                    <a:pt x="573658" y="685800"/>
                  </a:lnTo>
                  <a:lnTo>
                    <a:pt x="574294" y="685800"/>
                  </a:lnTo>
                  <a:lnTo>
                    <a:pt x="558038" y="692150"/>
                  </a:lnTo>
                  <a:lnTo>
                    <a:pt x="558672" y="692150"/>
                  </a:lnTo>
                  <a:lnTo>
                    <a:pt x="542163" y="697230"/>
                  </a:lnTo>
                  <a:lnTo>
                    <a:pt x="542925" y="697230"/>
                  </a:lnTo>
                  <a:lnTo>
                    <a:pt x="526033" y="702310"/>
                  </a:lnTo>
                  <a:lnTo>
                    <a:pt x="606044" y="702310"/>
                  </a:lnTo>
                  <a:lnTo>
                    <a:pt x="617474" y="695960"/>
                  </a:lnTo>
                  <a:lnTo>
                    <a:pt x="632968" y="687070"/>
                  </a:lnTo>
                  <a:lnTo>
                    <a:pt x="645813" y="679450"/>
                  </a:lnTo>
                  <a:lnTo>
                    <a:pt x="588772" y="679450"/>
                  </a:lnTo>
                  <a:lnTo>
                    <a:pt x="589406" y="678180"/>
                  </a:lnTo>
                  <a:close/>
                </a:path>
                <a:path w="811529" h="740409">
                  <a:moveTo>
                    <a:pt x="292353" y="678180"/>
                  </a:moveTo>
                  <a:lnTo>
                    <a:pt x="292988" y="679450"/>
                  </a:lnTo>
                  <a:lnTo>
                    <a:pt x="294999" y="679450"/>
                  </a:lnTo>
                  <a:lnTo>
                    <a:pt x="292353" y="678180"/>
                  </a:lnTo>
                  <a:close/>
                </a:path>
                <a:path w="811529" h="740409">
                  <a:moveTo>
                    <a:pt x="604138" y="670560"/>
                  </a:moveTo>
                  <a:lnTo>
                    <a:pt x="588772" y="679450"/>
                  </a:lnTo>
                  <a:lnTo>
                    <a:pt x="645813" y="679450"/>
                  </a:lnTo>
                  <a:lnTo>
                    <a:pt x="647953" y="678180"/>
                  </a:lnTo>
                  <a:lnTo>
                    <a:pt x="657082" y="671830"/>
                  </a:lnTo>
                  <a:lnTo>
                    <a:pt x="603503" y="671830"/>
                  </a:lnTo>
                  <a:lnTo>
                    <a:pt x="604138" y="670560"/>
                  </a:lnTo>
                  <a:close/>
                </a:path>
                <a:path w="811529" h="740409">
                  <a:moveTo>
                    <a:pt x="277621" y="670560"/>
                  </a:moveTo>
                  <a:lnTo>
                    <a:pt x="278256" y="671830"/>
                  </a:lnTo>
                  <a:lnTo>
                    <a:pt x="279817" y="671830"/>
                  </a:lnTo>
                  <a:lnTo>
                    <a:pt x="277621" y="670560"/>
                  </a:lnTo>
                  <a:close/>
                </a:path>
                <a:path w="811529" h="740409">
                  <a:moveTo>
                    <a:pt x="645668" y="643890"/>
                  </a:moveTo>
                  <a:lnTo>
                    <a:pt x="631698" y="654050"/>
                  </a:lnTo>
                  <a:lnTo>
                    <a:pt x="632332" y="654050"/>
                  </a:lnTo>
                  <a:lnTo>
                    <a:pt x="617854" y="662940"/>
                  </a:lnTo>
                  <a:lnTo>
                    <a:pt x="618362" y="662940"/>
                  </a:lnTo>
                  <a:lnTo>
                    <a:pt x="603503" y="671830"/>
                  </a:lnTo>
                  <a:lnTo>
                    <a:pt x="657082" y="671830"/>
                  </a:lnTo>
                  <a:lnTo>
                    <a:pt x="662558" y="668020"/>
                  </a:lnTo>
                  <a:lnTo>
                    <a:pt x="676528" y="656590"/>
                  </a:lnTo>
                  <a:lnTo>
                    <a:pt x="689990" y="645160"/>
                  </a:lnTo>
                  <a:lnTo>
                    <a:pt x="645159" y="645160"/>
                  </a:lnTo>
                  <a:lnTo>
                    <a:pt x="645668" y="643890"/>
                  </a:lnTo>
                  <a:close/>
                </a:path>
                <a:path w="811529" h="740409">
                  <a:moveTo>
                    <a:pt x="236092" y="643890"/>
                  </a:moveTo>
                  <a:lnTo>
                    <a:pt x="236727" y="645160"/>
                  </a:lnTo>
                  <a:lnTo>
                    <a:pt x="237839" y="645160"/>
                  </a:lnTo>
                  <a:lnTo>
                    <a:pt x="236092" y="643890"/>
                  </a:lnTo>
                  <a:close/>
                </a:path>
                <a:path w="811529" h="740409">
                  <a:moveTo>
                    <a:pt x="658622" y="633730"/>
                  </a:moveTo>
                  <a:lnTo>
                    <a:pt x="645159" y="645160"/>
                  </a:lnTo>
                  <a:lnTo>
                    <a:pt x="689990" y="645160"/>
                  </a:lnTo>
                  <a:lnTo>
                    <a:pt x="700252" y="635000"/>
                  </a:lnTo>
                  <a:lnTo>
                    <a:pt x="658113" y="635000"/>
                  </a:lnTo>
                  <a:lnTo>
                    <a:pt x="658622" y="633730"/>
                  </a:lnTo>
                  <a:close/>
                </a:path>
                <a:path w="811529" h="740409">
                  <a:moveTo>
                    <a:pt x="223265" y="633730"/>
                  </a:moveTo>
                  <a:lnTo>
                    <a:pt x="223774" y="635000"/>
                  </a:lnTo>
                  <a:lnTo>
                    <a:pt x="224761" y="635000"/>
                  </a:lnTo>
                  <a:lnTo>
                    <a:pt x="223265" y="633730"/>
                  </a:lnTo>
                  <a:close/>
                </a:path>
                <a:path w="811529" h="740409">
                  <a:moveTo>
                    <a:pt x="724534" y="561340"/>
                  </a:moveTo>
                  <a:lnTo>
                    <a:pt x="714628" y="575310"/>
                  </a:lnTo>
                  <a:lnTo>
                    <a:pt x="715009" y="575310"/>
                  </a:lnTo>
                  <a:lnTo>
                    <a:pt x="704469" y="588010"/>
                  </a:lnTo>
                  <a:lnTo>
                    <a:pt x="704976" y="588010"/>
                  </a:lnTo>
                  <a:lnTo>
                    <a:pt x="693674" y="600710"/>
                  </a:lnTo>
                  <a:lnTo>
                    <a:pt x="694181" y="600710"/>
                  </a:lnTo>
                  <a:lnTo>
                    <a:pt x="682371" y="612140"/>
                  </a:lnTo>
                  <a:lnTo>
                    <a:pt x="682751" y="612140"/>
                  </a:lnTo>
                  <a:lnTo>
                    <a:pt x="670432" y="623570"/>
                  </a:lnTo>
                  <a:lnTo>
                    <a:pt x="671068" y="623570"/>
                  </a:lnTo>
                  <a:lnTo>
                    <a:pt x="658113" y="635000"/>
                  </a:lnTo>
                  <a:lnTo>
                    <a:pt x="700252" y="635000"/>
                  </a:lnTo>
                  <a:lnTo>
                    <a:pt x="726694" y="605790"/>
                  </a:lnTo>
                  <a:lnTo>
                    <a:pt x="757681" y="562610"/>
                  </a:lnTo>
                  <a:lnTo>
                    <a:pt x="724153" y="562610"/>
                  </a:lnTo>
                  <a:lnTo>
                    <a:pt x="724534" y="561340"/>
                  </a:lnTo>
                  <a:close/>
                </a:path>
                <a:path w="811529" h="740409">
                  <a:moveTo>
                    <a:pt x="157352" y="561340"/>
                  </a:moveTo>
                  <a:lnTo>
                    <a:pt x="157733" y="562610"/>
                  </a:lnTo>
                  <a:lnTo>
                    <a:pt x="158253" y="562610"/>
                  </a:lnTo>
                  <a:lnTo>
                    <a:pt x="157352" y="561340"/>
                  </a:lnTo>
                  <a:close/>
                </a:path>
                <a:path w="811529" h="740409">
                  <a:moveTo>
                    <a:pt x="733425" y="547370"/>
                  </a:moveTo>
                  <a:lnTo>
                    <a:pt x="724153" y="562610"/>
                  </a:lnTo>
                  <a:lnTo>
                    <a:pt x="757681" y="562610"/>
                  </a:lnTo>
                  <a:lnTo>
                    <a:pt x="765831" y="548640"/>
                  </a:lnTo>
                  <a:lnTo>
                    <a:pt x="733044" y="548640"/>
                  </a:lnTo>
                  <a:lnTo>
                    <a:pt x="733425" y="547370"/>
                  </a:lnTo>
                  <a:close/>
                </a:path>
                <a:path w="811529" h="740409">
                  <a:moveTo>
                    <a:pt x="148462" y="547370"/>
                  </a:moveTo>
                  <a:lnTo>
                    <a:pt x="148716" y="548640"/>
                  </a:lnTo>
                  <a:lnTo>
                    <a:pt x="149235" y="548640"/>
                  </a:lnTo>
                  <a:lnTo>
                    <a:pt x="148462" y="547370"/>
                  </a:lnTo>
                  <a:close/>
                </a:path>
                <a:path w="811529" h="740409">
                  <a:moveTo>
                    <a:pt x="749046" y="518160"/>
                  </a:moveTo>
                  <a:lnTo>
                    <a:pt x="741299" y="533400"/>
                  </a:lnTo>
                  <a:lnTo>
                    <a:pt x="741552" y="533400"/>
                  </a:lnTo>
                  <a:lnTo>
                    <a:pt x="733044" y="548640"/>
                  </a:lnTo>
                  <a:lnTo>
                    <a:pt x="765831" y="548640"/>
                  </a:lnTo>
                  <a:lnTo>
                    <a:pt x="766572" y="547370"/>
                  </a:lnTo>
                  <a:lnTo>
                    <a:pt x="774700" y="530860"/>
                  </a:lnTo>
                  <a:lnTo>
                    <a:pt x="779799" y="519430"/>
                  </a:lnTo>
                  <a:lnTo>
                    <a:pt x="748791" y="519430"/>
                  </a:lnTo>
                  <a:lnTo>
                    <a:pt x="749046" y="518160"/>
                  </a:lnTo>
                  <a:close/>
                </a:path>
                <a:path w="811529" h="740409">
                  <a:moveTo>
                    <a:pt x="84962" y="360680"/>
                  </a:moveTo>
                  <a:lnTo>
                    <a:pt x="3682" y="514350"/>
                  </a:lnTo>
                  <a:lnTo>
                    <a:pt x="0" y="520700"/>
                  </a:lnTo>
                  <a:lnTo>
                    <a:pt x="2539" y="529590"/>
                  </a:lnTo>
                  <a:lnTo>
                    <a:pt x="16509" y="537210"/>
                  </a:lnTo>
                  <a:lnTo>
                    <a:pt x="25145" y="534670"/>
                  </a:lnTo>
                  <a:lnTo>
                    <a:pt x="28828" y="527050"/>
                  </a:lnTo>
                  <a:lnTo>
                    <a:pt x="76672" y="437507"/>
                  </a:lnTo>
                  <a:lnTo>
                    <a:pt x="74802" y="426720"/>
                  </a:lnTo>
                  <a:lnTo>
                    <a:pt x="72516" y="408940"/>
                  </a:lnTo>
                  <a:lnTo>
                    <a:pt x="71246" y="391160"/>
                  </a:lnTo>
                  <a:lnTo>
                    <a:pt x="99694" y="389890"/>
                  </a:lnTo>
                  <a:lnTo>
                    <a:pt x="101735" y="389890"/>
                  </a:lnTo>
                  <a:lnTo>
                    <a:pt x="84962" y="360680"/>
                  </a:lnTo>
                  <a:close/>
                </a:path>
                <a:path w="811529" h="740409">
                  <a:moveTo>
                    <a:pt x="101735" y="389890"/>
                  </a:moveTo>
                  <a:lnTo>
                    <a:pt x="99694" y="389890"/>
                  </a:lnTo>
                  <a:lnTo>
                    <a:pt x="100910" y="405697"/>
                  </a:lnTo>
                  <a:lnTo>
                    <a:pt x="103124" y="422910"/>
                  </a:lnTo>
                  <a:lnTo>
                    <a:pt x="102996" y="422910"/>
                  </a:lnTo>
                  <a:lnTo>
                    <a:pt x="106171" y="439420"/>
                  </a:lnTo>
                  <a:lnTo>
                    <a:pt x="109981" y="455930"/>
                  </a:lnTo>
                  <a:lnTo>
                    <a:pt x="109727" y="455930"/>
                  </a:lnTo>
                  <a:lnTo>
                    <a:pt x="112938" y="466912"/>
                  </a:lnTo>
                  <a:lnTo>
                    <a:pt x="146684" y="525780"/>
                  </a:lnTo>
                  <a:lnTo>
                    <a:pt x="150749" y="532130"/>
                  </a:lnTo>
                  <a:lnTo>
                    <a:pt x="159384" y="534670"/>
                  </a:lnTo>
                  <a:lnTo>
                    <a:pt x="173100" y="527050"/>
                  </a:lnTo>
                  <a:lnTo>
                    <a:pt x="175387" y="518160"/>
                  </a:lnTo>
                  <a:lnTo>
                    <a:pt x="101735" y="389890"/>
                  </a:lnTo>
                  <a:close/>
                </a:path>
                <a:path w="811529" h="740409">
                  <a:moveTo>
                    <a:pt x="132587" y="518160"/>
                  </a:moveTo>
                  <a:lnTo>
                    <a:pt x="132968" y="519430"/>
                  </a:lnTo>
                  <a:lnTo>
                    <a:pt x="133244" y="519430"/>
                  </a:lnTo>
                  <a:lnTo>
                    <a:pt x="132587" y="518160"/>
                  </a:lnTo>
                  <a:close/>
                </a:path>
                <a:path w="811529" h="740409">
                  <a:moveTo>
                    <a:pt x="755903" y="502920"/>
                  </a:moveTo>
                  <a:lnTo>
                    <a:pt x="748791" y="519430"/>
                  </a:lnTo>
                  <a:lnTo>
                    <a:pt x="779799" y="519430"/>
                  </a:lnTo>
                  <a:lnTo>
                    <a:pt x="782065" y="514350"/>
                  </a:lnTo>
                  <a:lnTo>
                    <a:pt x="786208" y="504190"/>
                  </a:lnTo>
                  <a:lnTo>
                    <a:pt x="755650" y="504190"/>
                  </a:lnTo>
                  <a:lnTo>
                    <a:pt x="755903" y="502920"/>
                  </a:lnTo>
                  <a:close/>
                </a:path>
                <a:path w="811529" h="740409">
                  <a:moveTo>
                    <a:pt x="125856" y="502920"/>
                  </a:moveTo>
                  <a:lnTo>
                    <a:pt x="126110" y="504190"/>
                  </a:lnTo>
                  <a:lnTo>
                    <a:pt x="126404" y="504190"/>
                  </a:lnTo>
                  <a:lnTo>
                    <a:pt x="125856" y="502920"/>
                  </a:lnTo>
                  <a:close/>
                </a:path>
                <a:path w="811529" h="740409">
                  <a:moveTo>
                    <a:pt x="762000" y="487680"/>
                  </a:moveTo>
                  <a:lnTo>
                    <a:pt x="755650" y="504190"/>
                  </a:lnTo>
                  <a:lnTo>
                    <a:pt x="786208" y="504190"/>
                  </a:lnTo>
                  <a:lnTo>
                    <a:pt x="788797" y="497840"/>
                  </a:lnTo>
                  <a:lnTo>
                    <a:pt x="791942" y="488950"/>
                  </a:lnTo>
                  <a:lnTo>
                    <a:pt x="761873" y="488950"/>
                  </a:lnTo>
                  <a:lnTo>
                    <a:pt x="762000" y="487680"/>
                  </a:lnTo>
                  <a:close/>
                </a:path>
                <a:path w="811529" h="740409">
                  <a:moveTo>
                    <a:pt x="119760" y="487680"/>
                  </a:moveTo>
                  <a:lnTo>
                    <a:pt x="120014" y="488950"/>
                  </a:lnTo>
                  <a:lnTo>
                    <a:pt x="120249" y="488950"/>
                  </a:lnTo>
                  <a:lnTo>
                    <a:pt x="119760" y="487680"/>
                  </a:lnTo>
                  <a:close/>
                </a:path>
                <a:path w="811529" h="740409">
                  <a:moveTo>
                    <a:pt x="780923" y="405130"/>
                  </a:moveTo>
                  <a:lnTo>
                    <a:pt x="778636" y="422910"/>
                  </a:lnTo>
                  <a:lnTo>
                    <a:pt x="775715" y="439420"/>
                  </a:lnTo>
                  <a:lnTo>
                    <a:pt x="775843" y="439420"/>
                  </a:lnTo>
                  <a:lnTo>
                    <a:pt x="771778" y="455930"/>
                  </a:lnTo>
                  <a:lnTo>
                    <a:pt x="767206" y="472440"/>
                  </a:lnTo>
                  <a:lnTo>
                    <a:pt x="767460" y="472440"/>
                  </a:lnTo>
                  <a:lnTo>
                    <a:pt x="761873" y="488950"/>
                  </a:lnTo>
                  <a:lnTo>
                    <a:pt x="791942" y="488950"/>
                  </a:lnTo>
                  <a:lnTo>
                    <a:pt x="794638" y="481330"/>
                  </a:lnTo>
                  <a:lnTo>
                    <a:pt x="806957" y="426720"/>
                  </a:lnTo>
                  <a:lnTo>
                    <a:pt x="809557" y="406400"/>
                  </a:lnTo>
                  <a:lnTo>
                    <a:pt x="780923" y="406400"/>
                  </a:lnTo>
                  <a:lnTo>
                    <a:pt x="780923" y="405130"/>
                  </a:lnTo>
                  <a:close/>
                </a:path>
                <a:path w="811529" h="740409">
                  <a:moveTo>
                    <a:pt x="100281" y="397510"/>
                  </a:moveTo>
                  <a:lnTo>
                    <a:pt x="98043" y="397510"/>
                  </a:lnTo>
                  <a:lnTo>
                    <a:pt x="86035" y="419984"/>
                  </a:lnTo>
                  <a:lnTo>
                    <a:pt x="112938" y="466912"/>
                  </a:lnTo>
                  <a:lnTo>
                    <a:pt x="109727" y="455930"/>
                  </a:lnTo>
                  <a:lnTo>
                    <a:pt x="109981" y="455930"/>
                  </a:lnTo>
                  <a:lnTo>
                    <a:pt x="106044" y="439420"/>
                  </a:lnTo>
                  <a:lnTo>
                    <a:pt x="102996" y="422910"/>
                  </a:lnTo>
                  <a:lnTo>
                    <a:pt x="103124" y="422910"/>
                  </a:lnTo>
                  <a:lnTo>
                    <a:pt x="101001" y="406400"/>
                  </a:lnTo>
                  <a:lnTo>
                    <a:pt x="100281" y="397510"/>
                  </a:lnTo>
                  <a:close/>
                </a:path>
                <a:path w="811529" h="740409">
                  <a:moveTo>
                    <a:pt x="99694" y="389890"/>
                  </a:moveTo>
                  <a:lnTo>
                    <a:pt x="71246" y="391160"/>
                  </a:lnTo>
                  <a:lnTo>
                    <a:pt x="72516" y="408940"/>
                  </a:lnTo>
                  <a:lnTo>
                    <a:pt x="74802" y="426720"/>
                  </a:lnTo>
                  <a:lnTo>
                    <a:pt x="76672" y="437507"/>
                  </a:lnTo>
                  <a:lnTo>
                    <a:pt x="86035" y="419984"/>
                  </a:lnTo>
                  <a:lnTo>
                    <a:pt x="73151" y="397510"/>
                  </a:lnTo>
                  <a:lnTo>
                    <a:pt x="100281" y="397510"/>
                  </a:lnTo>
                  <a:lnTo>
                    <a:pt x="99694" y="389890"/>
                  </a:lnTo>
                  <a:close/>
                </a:path>
                <a:path w="811529" h="740409">
                  <a:moveTo>
                    <a:pt x="98043" y="397510"/>
                  </a:moveTo>
                  <a:lnTo>
                    <a:pt x="73151" y="397510"/>
                  </a:lnTo>
                  <a:lnTo>
                    <a:pt x="86035" y="419984"/>
                  </a:lnTo>
                  <a:lnTo>
                    <a:pt x="98043" y="397510"/>
                  </a:lnTo>
                  <a:close/>
                </a:path>
                <a:path w="811529" h="740409">
                  <a:moveTo>
                    <a:pt x="100910" y="405697"/>
                  </a:moveTo>
                  <a:lnTo>
                    <a:pt x="100964" y="406400"/>
                  </a:lnTo>
                  <a:lnTo>
                    <a:pt x="100910" y="405697"/>
                  </a:lnTo>
                  <a:close/>
                </a:path>
                <a:path w="811529" h="740409">
                  <a:moveTo>
                    <a:pt x="809447" y="335280"/>
                  </a:moveTo>
                  <a:lnTo>
                    <a:pt x="780796" y="335280"/>
                  </a:lnTo>
                  <a:lnTo>
                    <a:pt x="780923" y="336550"/>
                  </a:lnTo>
                  <a:lnTo>
                    <a:pt x="782193" y="353060"/>
                  </a:lnTo>
                  <a:lnTo>
                    <a:pt x="782701" y="370840"/>
                  </a:lnTo>
                  <a:lnTo>
                    <a:pt x="782193" y="388620"/>
                  </a:lnTo>
                  <a:lnTo>
                    <a:pt x="780923" y="406400"/>
                  </a:lnTo>
                  <a:lnTo>
                    <a:pt x="809557" y="406400"/>
                  </a:lnTo>
                  <a:lnTo>
                    <a:pt x="810674" y="391160"/>
                  </a:lnTo>
                  <a:lnTo>
                    <a:pt x="810801" y="388620"/>
                  </a:lnTo>
                  <a:lnTo>
                    <a:pt x="811276" y="370840"/>
                  </a:lnTo>
                  <a:lnTo>
                    <a:pt x="810768" y="351790"/>
                  </a:lnTo>
                  <a:lnTo>
                    <a:pt x="809447" y="335280"/>
                  </a:lnTo>
                  <a:close/>
                </a:path>
                <a:path w="811529" h="740409">
                  <a:moveTo>
                    <a:pt x="100867" y="405130"/>
                  </a:moveTo>
                  <a:lnTo>
                    <a:pt x="100910" y="405697"/>
                  </a:lnTo>
                  <a:lnTo>
                    <a:pt x="100867" y="405130"/>
                  </a:lnTo>
                  <a:close/>
                </a:path>
                <a:path w="811529" h="740409">
                  <a:moveTo>
                    <a:pt x="782193" y="387350"/>
                  </a:moveTo>
                  <a:lnTo>
                    <a:pt x="782108" y="388620"/>
                  </a:lnTo>
                  <a:lnTo>
                    <a:pt x="782193" y="387350"/>
                  </a:lnTo>
                  <a:close/>
                </a:path>
                <a:path w="811529" h="740409">
                  <a:moveTo>
                    <a:pt x="780853" y="336005"/>
                  </a:moveTo>
                  <a:lnTo>
                    <a:pt x="780895" y="336550"/>
                  </a:lnTo>
                  <a:lnTo>
                    <a:pt x="780853" y="336005"/>
                  </a:lnTo>
                  <a:close/>
                </a:path>
                <a:path w="811529" h="740409">
                  <a:moveTo>
                    <a:pt x="804536" y="300990"/>
                  </a:moveTo>
                  <a:lnTo>
                    <a:pt x="775715" y="300990"/>
                  </a:lnTo>
                  <a:lnTo>
                    <a:pt x="778763" y="318770"/>
                  </a:lnTo>
                  <a:lnTo>
                    <a:pt x="780853" y="336005"/>
                  </a:lnTo>
                  <a:lnTo>
                    <a:pt x="780796" y="335280"/>
                  </a:lnTo>
                  <a:lnTo>
                    <a:pt x="809447" y="335280"/>
                  </a:lnTo>
                  <a:lnTo>
                    <a:pt x="809244" y="332740"/>
                  </a:lnTo>
                  <a:lnTo>
                    <a:pt x="806957" y="314960"/>
                  </a:lnTo>
                  <a:lnTo>
                    <a:pt x="804536" y="300990"/>
                  </a:lnTo>
                  <a:close/>
                </a:path>
                <a:path w="811529" h="740409">
                  <a:moveTo>
                    <a:pt x="801043" y="284480"/>
                  </a:moveTo>
                  <a:lnTo>
                    <a:pt x="771778" y="284480"/>
                  </a:lnTo>
                  <a:lnTo>
                    <a:pt x="775843" y="302260"/>
                  </a:lnTo>
                  <a:lnTo>
                    <a:pt x="775715" y="300990"/>
                  </a:lnTo>
                  <a:lnTo>
                    <a:pt x="804536" y="300990"/>
                  </a:lnTo>
                  <a:lnTo>
                    <a:pt x="803655" y="295910"/>
                  </a:lnTo>
                  <a:lnTo>
                    <a:pt x="801043" y="284480"/>
                  </a:lnTo>
                  <a:close/>
                </a:path>
                <a:path w="811529" h="740409">
                  <a:moveTo>
                    <a:pt x="791942" y="252730"/>
                  </a:moveTo>
                  <a:lnTo>
                    <a:pt x="761746" y="252730"/>
                  </a:lnTo>
                  <a:lnTo>
                    <a:pt x="767460" y="269240"/>
                  </a:lnTo>
                  <a:lnTo>
                    <a:pt x="767206" y="269240"/>
                  </a:lnTo>
                  <a:lnTo>
                    <a:pt x="771905" y="285750"/>
                  </a:lnTo>
                  <a:lnTo>
                    <a:pt x="771778" y="284480"/>
                  </a:lnTo>
                  <a:lnTo>
                    <a:pt x="801043" y="284480"/>
                  </a:lnTo>
                  <a:lnTo>
                    <a:pt x="799591" y="278130"/>
                  </a:lnTo>
                  <a:lnTo>
                    <a:pt x="794638" y="260350"/>
                  </a:lnTo>
                  <a:lnTo>
                    <a:pt x="791942" y="252730"/>
                  </a:lnTo>
                  <a:close/>
                </a:path>
                <a:path w="811529" h="740409">
                  <a:moveTo>
                    <a:pt x="772824" y="207010"/>
                  </a:moveTo>
                  <a:lnTo>
                    <a:pt x="741299" y="207010"/>
                  </a:lnTo>
                  <a:lnTo>
                    <a:pt x="749046" y="222250"/>
                  </a:lnTo>
                  <a:lnTo>
                    <a:pt x="748791" y="222250"/>
                  </a:lnTo>
                  <a:lnTo>
                    <a:pt x="755903" y="237490"/>
                  </a:lnTo>
                  <a:lnTo>
                    <a:pt x="755650" y="237490"/>
                  </a:lnTo>
                  <a:lnTo>
                    <a:pt x="762000" y="254000"/>
                  </a:lnTo>
                  <a:lnTo>
                    <a:pt x="761746" y="252730"/>
                  </a:lnTo>
                  <a:lnTo>
                    <a:pt x="791942" y="252730"/>
                  </a:lnTo>
                  <a:lnTo>
                    <a:pt x="788797" y="243840"/>
                  </a:lnTo>
                  <a:lnTo>
                    <a:pt x="782065" y="226060"/>
                  </a:lnTo>
                  <a:lnTo>
                    <a:pt x="774700" y="210820"/>
                  </a:lnTo>
                  <a:lnTo>
                    <a:pt x="772824" y="207010"/>
                  </a:lnTo>
                  <a:close/>
                </a:path>
                <a:path w="811529" h="740409">
                  <a:moveTo>
                    <a:pt x="765831" y="193040"/>
                  </a:moveTo>
                  <a:lnTo>
                    <a:pt x="733044" y="193040"/>
                  </a:lnTo>
                  <a:lnTo>
                    <a:pt x="741679" y="208280"/>
                  </a:lnTo>
                  <a:lnTo>
                    <a:pt x="741299" y="207010"/>
                  </a:lnTo>
                  <a:lnTo>
                    <a:pt x="772824" y="207010"/>
                  </a:lnTo>
                  <a:lnTo>
                    <a:pt x="766572" y="194310"/>
                  </a:lnTo>
                  <a:lnTo>
                    <a:pt x="765831" y="193040"/>
                  </a:lnTo>
                  <a:close/>
                </a:path>
                <a:path w="811529" h="740409">
                  <a:moveTo>
                    <a:pt x="757681" y="179070"/>
                  </a:moveTo>
                  <a:lnTo>
                    <a:pt x="724153" y="179070"/>
                  </a:lnTo>
                  <a:lnTo>
                    <a:pt x="733425" y="194310"/>
                  </a:lnTo>
                  <a:lnTo>
                    <a:pt x="733044" y="193040"/>
                  </a:lnTo>
                  <a:lnTo>
                    <a:pt x="765831" y="193040"/>
                  </a:lnTo>
                  <a:lnTo>
                    <a:pt x="757681" y="179070"/>
                  </a:lnTo>
                  <a:close/>
                </a:path>
                <a:path w="811529" h="740409">
                  <a:moveTo>
                    <a:pt x="740219" y="152400"/>
                  </a:moveTo>
                  <a:lnTo>
                    <a:pt x="704469" y="152400"/>
                  </a:lnTo>
                  <a:lnTo>
                    <a:pt x="714882" y="166370"/>
                  </a:lnTo>
                  <a:lnTo>
                    <a:pt x="714628" y="166370"/>
                  </a:lnTo>
                  <a:lnTo>
                    <a:pt x="724534" y="180340"/>
                  </a:lnTo>
                  <a:lnTo>
                    <a:pt x="724153" y="179070"/>
                  </a:lnTo>
                  <a:lnTo>
                    <a:pt x="757681" y="179070"/>
                  </a:lnTo>
                  <a:lnTo>
                    <a:pt x="748029" y="163830"/>
                  </a:lnTo>
                  <a:lnTo>
                    <a:pt x="740219" y="152400"/>
                  </a:lnTo>
                  <a:close/>
                </a:path>
                <a:path w="811529" h="740409">
                  <a:moveTo>
                    <a:pt x="720851" y="128270"/>
                  </a:moveTo>
                  <a:lnTo>
                    <a:pt x="682371" y="128270"/>
                  </a:lnTo>
                  <a:lnTo>
                    <a:pt x="694181" y="140970"/>
                  </a:lnTo>
                  <a:lnTo>
                    <a:pt x="693674" y="140970"/>
                  </a:lnTo>
                  <a:lnTo>
                    <a:pt x="704976" y="153670"/>
                  </a:lnTo>
                  <a:lnTo>
                    <a:pt x="704469" y="152400"/>
                  </a:lnTo>
                  <a:lnTo>
                    <a:pt x="740219" y="152400"/>
                  </a:lnTo>
                  <a:lnTo>
                    <a:pt x="737615" y="148590"/>
                  </a:lnTo>
                  <a:lnTo>
                    <a:pt x="726694" y="134620"/>
                  </a:lnTo>
                  <a:lnTo>
                    <a:pt x="720851" y="128270"/>
                  </a:lnTo>
                  <a:close/>
                </a:path>
                <a:path w="811529" h="740409">
                  <a:moveTo>
                    <a:pt x="710133" y="116840"/>
                  </a:moveTo>
                  <a:lnTo>
                    <a:pt x="670432" y="116840"/>
                  </a:lnTo>
                  <a:lnTo>
                    <a:pt x="682751" y="129540"/>
                  </a:lnTo>
                  <a:lnTo>
                    <a:pt x="682371" y="128270"/>
                  </a:lnTo>
                  <a:lnTo>
                    <a:pt x="720851" y="128270"/>
                  </a:lnTo>
                  <a:lnTo>
                    <a:pt x="715009" y="121920"/>
                  </a:lnTo>
                  <a:lnTo>
                    <a:pt x="710133" y="116840"/>
                  </a:lnTo>
                  <a:close/>
                </a:path>
                <a:path w="811529" h="740409">
                  <a:moveTo>
                    <a:pt x="441325" y="0"/>
                  </a:moveTo>
                  <a:lnTo>
                    <a:pt x="440563" y="29209"/>
                  </a:lnTo>
                  <a:lnTo>
                    <a:pt x="458088" y="29209"/>
                  </a:lnTo>
                  <a:lnTo>
                    <a:pt x="476250" y="30480"/>
                  </a:lnTo>
                  <a:lnTo>
                    <a:pt x="475488" y="30480"/>
                  </a:lnTo>
                  <a:lnTo>
                    <a:pt x="493267" y="33019"/>
                  </a:lnTo>
                  <a:lnTo>
                    <a:pt x="492632" y="33019"/>
                  </a:lnTo>
                  <a:lnTo>
                    <a:pt x="510158" y="35559"/>
                  </a:lnTo>
                  <a:lnTo>
                    <a:pt x="509396" y="35559"/>
                  </a:lnTo>
                  <a:lnTo>
                    <a:pt x="526668" y="39369"/>
                  </a:lnTo>
                  <a:lnTo>
                    <a:pt x="526033" y="39369"/>
                  </a:lnTo>
                  <a:lnTo>
                    <a:pt x="542925" y="44450"/>
                  </a:lnTo>
                  <a:lnTo>
                    <a:pt x="542163" y="44450"/>
                  </a:lnTo>
                  <a:lnTo>
                    <a:pt x="558672" y="49530"/>
                  </a:lnTo>
                  <a:lnTo>
                    <a:pt x="558038" y="49530"/>
                  </a:lnTo>
                  <a:lnTo>
                    <a:pt x="574294" y="55880"/>
                  </a:lnTo>
                  <a:lnTo>
                    <a:pt x="573658" y="55880"/>
                  </a:lnTo>
                  <a:lnTo>
                    <a:pt x="589406" y="62230"/>
                  </a:lnTo>
                  <a:lnTo>
                    <a:pt x="588772" y="62230"/>
                  </a:lnTo>
                  <a:lnTo>
                    <a:pt x="604138" y="69850"/>
                  </a:lnTo>
                  <a:lnTo>
                    <a:pt x="603503" y="69850"/>
                  </a:lnTo>
                  <a:lnTo>
                    <a:pt x="618489" y="78740"/>
                  </a:lnTo>
                  <a:lnTo>
                    <a:pt x="617854" y="78740"/>
                  </a:lnTo>
                  <a:lnTo>
                    <a:pt x="632205" y="87630"/>
                  </a:lnTo>
                  <a:lnTo>
                    <a:pt x="631698" y="87630"/>
                  </a:lnTo>
                  <a:lnTo>
                    <a:pt x="645795" y="96520"/>
                  </a:lnTo>
                  <a:lnTo>
                    <a:pt x="645159" y="96520"/>
                  </a:lnTo>
                  <a:lnTo>
                    <a:pt x="658622" y="106680"/>
                  </a:lnTo>
                  <a:lnTo>
                    <a:pt x="658113" y="106680"/>
                  </a:lnTo>
                  <a:lnTo>
                    <a:pt x="671068" y="118110"/>
                  </a:lnTo>
                  <a:lnTo>
                    <a:pt x="670432" y="116840"/>
                  </a:lnTo>
                  <a:lnTo>
                    <a:pt x="710133" y="116840"/>
                  </a:lnTo>
                  <a:lnTo>
                    <a:pt x="676528" y="85090"/>
                  </a:lnTo>
                  <a:lnTo>
                    <a:pt x="633095" y="54609"/>
                  </a:lnTo>
                  <a:lnTo>
                    <a:pt x="617474" y="44450"/>
                  </a:lnTo>
                  <a:lnTo>
                    <a:pt x="551052" y="16509"/>
                  </a:lnTo>
                  <a:lnTo>
                    <a:pt x="478789" y="2540"/>
                  </a:lnTo>
                  <a:lnTo>
                    <a:pt x="441325" y="0"/>
                  </a:lnTo>
                  <a:close/>
                </a:path>
              </a:pathLst>
            </a:custGeom>
            <a:solidFill>
              <a:srgbClr val="000000"/>
            </a:solidFill>
          </p:spPr>
          <p:txBody>
            <a:bodyPr wrap="square" lIns="0" tIns="0" rIns="0" bIns="0" rtlCol="0"/>
            <a:lstStyle/>
            <a:p>
              <a:endParaRPr/>
            </a:p>
          </p:txBody>
        </p:sp>
      </p:grpSp>
      <p:sp>
        <p:nvSpPr>
          <p:cNvPr id="6" name="object 6"/>
          <p:cNvSpPr/>
          <p:nvPr/>
        </p:nvSpPr>
        <p:spPr>
          <a:xfrm>
            <a:off x="5916167" y="3826128"/>
            <a:ext cx="175895" cy="1435100"/>
          </a:xfrm>
          <a:custGeom>
            <a:avLst/>
            <a:gdLst/>
            <a:ahLst/>
            <a:cxnLst/>
            <a:rect l="l" t="t" r="r" b="b"/>
            <a:pathLst>
              <a:path w="175895" h="1435100">
                <a:moveTo>
                  <a:pt x="16256" y="1260602"/>
                </a:moveTo>
                <a:lnTo>
                  <a:pt x="9398" y="1264539"/>
                </a:lnTo>
                <a:lnTo>
                  <a:pt x="2540" y="1268349"/>
                </a:lnTo>
                <a:lnTo>
                  <a:pt x="0" y="1276985"/>
                </a:lnTo>
                <a:lnTo>
                  <a:pt x="3810" y="1283970"/>
                </a:lnTo>
                <a:lnTo>
                  <a:pt x="87757" y="1434973"/>
                </a:lnTo>
                <a:lnTo>
                  <a:pt x="104136" y="1405509"/>
                </a:lnTo>
                <a:lnTo>
                  <a:pt x="73533" y="1405509"/>
                </a:lnTo>
                <a:lnTo>
                  <a:pt x="73485" y="1350349"/>
                </a:lnTo>
                <a:lnTo>
                  <a:pt x="25019" y="1263142"/>
                </a:lnTo>
                <a:lnTo>
                  <a:pt x="16256" y="1260602"/>
                </a:lnTo>
                <a:close/>
              </a:path>
              <a:path w="175895" h="1435100">
                <a:moveTo>
                  <a:pt x="73533" y="1350434"/>
                </a:moveTo>
                <a:lnTo>
                  <a:pt x="73533" y="1405509"/>
                </a:lnTo>
                <a:lnTo>
                  <a:pt x="102108" y="1405509"/>
                </a:lnTo>
                <a:lnTo>
                  <a:pt x="102108" y="1398651"/>
                </a:lnTo>
                <a:lnTo>
                  <a:pt x="75311" y="1398651"/>
                </a:lnTo>
                <a:lnTo>
                  <a:pt x="87809" y="1376122"/>
                </a:lnTo>
                <a:lnTo>
                  <a:pt x="73533" y="1350434"/>
                </a:lnTo>
                <a:close/>
              </a:path>
              <a:path w="175895" h="1435100">
                <a:moveTo>
                  <a:pt x="159258" y="1260602"/>
                </a:moveTo>
                <a:lnTo>
                  <a:pt x="150622" y="1263142"/>
                </a:lnTo>
                <a:lnTo>
                  <a:pt x="146685" y="1270000"/>
                </a:lnTo>
                <a:lnTo>
                  <a:pt x="102108" y="1350349"/>
                </a:lnTo>
                <a:lnTo>
                  <a:pt x="102108" y="1405509"/>
                </a:lnTo>
                <a:lnTo>
                  <a:pt x="104136" y="1405509"/>
                </a:lnTo>
                <a:lnTo>
                  <a:pt x="171704" y="1283970"/>
                </a:lnTo>
                <a:lnTo>
                  <a:pt x="175514" y="1276985"/>
                </a:lnTo>
                <a:lnTo>
                  <a:pt x="173101" y="1268349"/>
                </a:lnTo>
                <a:lnTo>
                  <a:pt x="166116" y="1264539"/>
                </a:lnTo>
                <a:lnTo>
                  <a:pt x="159258" y="1260602"/>
                </a:lnTo>
                <a:close/>
              </a:path>
              <a:path w="175895" h="1435100">
                <a:moveTo>
                  <a:pt x="87809" y="1376122"/>
                </a:moveTo>
                <a:lnTo>
                  <a:pt x="75311" y="1398651"/>
                </a:lnTo>
                <a:lnTo>
                  <a:pt x="100330" y="1398651"/>
                </a:lnTo>
                <a:lnTo>
                  <a:pt x="87809" y="1376122"/>
                </a:lnTo>
                <a:close/>
              </a:path>
              <a:path w="175895" h="1435100">
                <a:moveTo>
                  <a:pt x="102108" y="1350349"/>
                </a:moveTo>
                <a:lnTo>
                  <a:pt x="87809" y="1376122"/>
                </a:lnTo>
                <a:lnTo>
                  <a:pt x="100330" y="1398651"/>
                </a:lnTo>
                <a:lnTo>
                  <a:pt x="102108" y="1398651"/>
                </a:lnTo>
                <a:lnTo>
                  <a:pt x="102108" y="1350349"/>
                </a:lnTo>
                <a:close/>
              </a:path>
              <a:path w="175895" h="1435100">
                <a:moveTo>
                  <a:pt x="102108" y="0"/>
                </a:moveTo>
                <a:lnTo>
                  <a:pt x="73533" y="0"/>
                </a:lnTo>
                <a:lnTo>
                  <a:pt x="73533" y="1350434"/>
                </a:lnTo>
                <a:lnTo>
                  <a:pt x="87809" y="1376122"/>
                </a:lnTo>
                <a:lnTo>
                  <a:pt x="102060" y="1350434"/>
                </a:lnTo>
                <a:lnTo>
                  <a:pt x="102108" y="0"/>
                </a:lnTo>
                <a:close/>
              </a:path>
            </a:pathLst>
          </a:custGeom>
          <a:solidFill>
            <a:srgbClr val="000000"/>
          </a:solidFill>
        </p:spPr>
        <p:txBody>
          <a:bodyPr wrap="square" lIns="0" tIns="0" rIns="0" bIns="0" rtlCol="0"/>
          <a:lstStyle/>
          <a:p>
            <a:endParaRPr/>
          </a:p>
        </p:txBody>
      </p:sp>
      <p:sp>
        <p:nvSpPr>
          <p:cNvPr id="8" name="object 8"/>
          <p:cNvSpPr txBox="1">
            <a:spLocks noGrp="1"/>
          </p:cNvSpPr>
          <p:nvPr>
            <p:ph type="title"/>
          </p:nvPr>
        </p:nvSpPr>
        <p:spPr>
          <a:xfrm>
            <a:off x="816483" y="131327"/>
            <a:ext cx="5693410" cy="689932"/>
          </a:xfrm>
          <a:prstGeom prst="rect">
            <a:avLst/>
          </a:prstGeom>
        </p:spPr>
        <p:txBody>
          <a:bodyPr vert="horz" wrap="square" lIns="0" tIns="12700" rIns="0" bIns="0" rtlCol="0">
            <a:spAutoFit/>
          </a:bodyPr>
          <a:lstStyle/>
          <a:p>
            <a:pPr marL="12700">
              <a:lnSpc>
                <a:spcPct val="100000"/>
              </a:lnSpc>
              <a:spcBef>
                <a:spcPts val="100"/>
              </a:spcBef>
            </a:pPr>
            <a:r>
              <a:rPr lang="en-US" sz="4400" b="0" u="none" spc="-125" dirty="0">
                <a:solidFill>
                  <a:schemeClr val="tx1"/>
                </a:solidFill>
                <a:latin typeface="+mj-lt"/>
              </a:rPr>
              <a:t>Complete</a:t>
            </a:r>
            <a:r>
              <a:rPr sz="4400" b="0" u="none" spc="-125" dirty="0">
                <a:solidFill>
                  <a:schemeClr val="tx1"/>
                </a:solidFill>
                <a:latin typeface="+mj-lt"/>
              </a:rPr>
              <a:t> </a:t>
            </a:r>
            <a:r>
              <a:rPr sz="4400" b="0" u="none" spc="-140" dirty="0">
                <a:solidFill>
                  <a:schemeClr val="tx1"/>
                </a:solidFill>
                <a:latin typeface="+mj-lt"/>
              </a:rPr>
              <a:t>point </a:t>
            </a:r>
            <a:r>
              <a:rPr sz="4400" b="0" u="none" spc="-80" dirty="0">
                <a:solidFill>
                  <a:schemeClr val="tx1"/>
                </a:solidFill>
                <a:latin typeface="+mj-lt"/>
              </a:rPr>
              <a:t>of</a:t>
            </a:r>
            <a:r>
              <a:rPr sz="4400" b="0" u="none" spc="-620" dirty="0">
                <a:solidFill>
                  <a:schemeClr val="tx1"/>
                </a:solidFill>
                <a:latin typeface="+mj-lt"/>
              </a:rPr>
              <a:t> </a:t>
            </a:r>
            <a:r>
              <a:rPr sz="4400" b="0" u="none" spc="-125" dirty="0">
                <a:solidFill>
                  <a:schemeClr val="tx1"/>
                </a:solidFill>
                <a:latin typeface="+mj-lt"/>
              </a:rPr>
              <a:t>view</a:t>
            </a:r>
          </a:p>
        </p:txBody>
      </p:sp>
      <p:sp>
        <p:nvSpPr>
          <p:cNvPr id="10" name="object 10"/>
          <p:cNvSpPr/>
          <p:nvPr/>
        </p:nvSpPr>
        <p:spPr>
          <a:xfrm>
            <a:off x="2930017" y="1718817"/>
            <a:ext cx="2843530" cy="405765"/>
          </a:xfrm>
          <a:custGeom>
            <a:avLst/>
            <a:gdLst/>
            <a:ahLst/>
            <a:cxnLst/>
            <a:rect l="l" t="t" r="r" b="b"/>
            <a:pathLst>
              <a:path w="2843529" h="405764">
                <a:moveTo>
                  <a:pt x="0" y="405638"/>
                </a:moveTo>
                <a:lnTo>
                  <a:pt x="17539" y="351720"/>
                </a:lnTo>
                <a:lnTo>
                  <a:pt x="67037" y="303271"/>
                </a:lnTo>
                <a:lnTo>
                  <a:pt x="102307" y="281701"/>
                </a:lnTo>
                <a:lnTo>
                  <a:pt x="143811" y="262223"/>
                </a:lnTo>
                <a:lnTo>
                  <a:pt x="190964" y="245078"/>
                </a:lnTo>
                <a:lnTo>
                  <a:pt x="243181" y="230509"/>
                </a:lnTo>
                <a:lnTo>
                  <a:pt x="299876" y="218757"/>
                </a:lnTo>
                <a:lnTo>
                  <a:pt x="360465" y="210063"/>
                </a:lnTo>
                <a:lnTo>
                  <a:pt x="424362" y="204670"/>
                </a:lnTo>
                <a:lnTo>
                  <a:pt x="490981" y="202819"/>
                </a:lnTo>
                <a:lnTo>
                  <a:pt x="879220" y="202819"/>
                </a:lnTo>
                <a:lnTo>
                  <a:pt x="945840" y="200967"/>
                </a:lnTo>
                <a:lnTo>
                  <a:pt x="1009737" y="195574"/>
                </a:lnTo>
                <a:lnTo>
                  <a:pt x="1070326" y="186880"/>
                </a:lnTo>
                <a:lnTo>
                  <a:pt x="1127021" y="175128"/>
                </a:lnTo>
                <a:lnTo>
                  <a:pt x="1179238" y="160559"/>
                </a:lnTo>
                <a:lnTo>
                  <a:pt x="1226391" y="143414"/>
                </a:lnTo>
                <a:lnTo>
                  <a:pt x="1267895" y="123936"/>
                </a:lnTo>
                <a:lnTo>
                  <a:pt x="1303165" y="102366"/>
                </a:lnTo>
                <a:lnTo>
                  <a:pt x="1352663" y="53917"/>
                </a:lnTo>
                <a:lnTo>
                  <a:pt x="1370203" y="0"/>
                </a:lnTo>
                <a:lnTo>
                  <a:pt x="1374685" y="27521"/>
                </a:lnTo>
                <a:lnTo>
                  <a:pt x="1408789" y="78946"/>
                </a:lnTo>
                <a:lnTo>
                  <a:pt x="1472510" y="123936"/>
                </a:lnTo>
                <a:lnTo>
                  <a:pt x="1514014" y="143414"/>
                </a:lnTo>
                <a:lnTo>
                  <a:pt x="1561167" y="160559"/>
                </a:lnTo>
                <a:lnTo>
                  <a:pt x="1613384" y="175128"/>
                </a:lnTo>
                <a:lnTo>
                  <a:pt x="1670079" y="186880"/>
                </a:lnTo>
                <a:lnTo>
                  <a:pt x="1730668" y="195574"/>
                </a:lnTo>
                <a:lnTo>
                  <a:pt x="1794565" y="200967"/>
                </a:lnTo>
                <a:lnTo>
                  <a:pt x="1861184" y="202819"/>
                </a:lnTo>
                <a:lnTo>
                  <a:pt x="2352294" y="202819"/>
                </a:lnTo>
                <a:lnTo>
                  <a:pt x="2418942" y="204670"/>
                </a:lnTo>
                <a:lnTo>
                  <a:pt x="2482864" y="210063"/>
                </a:lnTo>
                <a:lnTo>
                  <a:pt x="2543472" y="218757"/>
                </a:lnTo>
                <a:lnTo>
                  <a:pt x="2600183" y="230509"/>
                </a:lnTo>
                <a:lnTo>
                  <a:pt x="2652413" y="245078"/>
                </a:lnTo>
                <a:lnTo>
                  <a:pt x="2699575" y="262223"/>
                </a:lnTo>
                <a:lnTo>
                  <a:pt x="2741086" y="281701"/>
                </a:lnTo>
                <a:lnTo>
                  <a:pt x="2776361" y="303271"/>
                </a:lnTo>
                <a:lnTo>
                  <a:pt x="2825862" y="351720"/>
                </a:lnTo>
                <a:lnTo>
                  <a:pt x="2838920" y="378116"/>
                </a:lnTo>
                <a:lnTo>
                  <a:pt x="2843403" y="405638"/>
                </a:lnTo>
              </a:path>
            </a:pathLst>
          </a:custGeom>
          <a:ln w="38100">
            <a:solidFill>
              <a:srgbClr val="7089AC"/>
            </a:solidFill>
          </a:ln>
        </p:spPr>
        <p:txBody>
          <a:bodyPr wrap="square" lIns="0" tIns="0" rIns="0" bIns="0" rtlCol="0"/>
          <a:lstStyle/>
          <a:p>
            <a:endParaRPr/>
          </a:p>
        </p:txBody>
      </p:sp>
      <p:sp>
        <p:nvSpPr>
          <p:cNvPr id="11" name="object 11"/>
          <p:cNvSpPr txBox="1"/>
          <p:nvPr/>
        </p:nvSpPr>
        <p:spPr>
          <a:xfrm>
            <a:off x="3352927" y="1161110"/>
            <a:ext cx="1917064" cy="391795"/>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Calibri"/>
                <a:cs typeface="Calibri"/>
              </a:rPr>
              <a:t>Authentication</a:t>
            </a:r>
            <a:endParaRPr sz="2400">
              <a:latin typeface="Calibri"/>
              <a:cs typeface="Calibri"/>
            </a:endParaRPr>
          </a:p>
        </p:txBody>
      </p:sp>
      <p:sp>
        <p:nvSpPr>
          <p:cNvPr id="12" name="object 12"/>
          <p:cNvSpPr txBox="1"/>
          <p:nvPr/>
        </p:nvSpPr>
        <p:spPr>
          <a:xfrm>
            <a:off x="2438780" y="4380103"/>
            <a:ext cx="1095375" cy="1123315"/>
          </a:xfrm>
          <a:prstGeom prst="rect">
            <a:avLst/>
          </a:prstGeom>
        </p:spPr>
        <p:txBody>
          <a:bodyPr vert="horz" wrap="square" lIns="0" tIns="12700" rIns="0" bIns="0" rtlCol="0">
            <a:spAutoFit/>
          </a:bodyPr>
          <a:lstStyle/>
          <a:p>
            <a:pPr marL="12700" marR="5080" indent="213360">
              <a:lnSpc>
                <a:spcPct val="100000"/>
              </a:lnSpc>
              <a:spcBef>
                <a:spcPts val="100"/>
              </a:spcBef>
            </a:pPr>
            <a:r>
              <a:rPr sz="2400" spc="-5" dirty="0">
                <a:solidFill>
                  <a:srgbClr val="252525"/>
                </a:solidFill>
                <a:latin typeface="Calibri"/>
                <a:cs typeface="Calibri"/>
              </a:rPr>
              <a:t>User  Subject  </a:t>
            </a:r>
            <a:r>
              <a:rPr sz="2400" dirty="0">
                <a:solidFill>
                  <a:srgbClr val="252525"/>
                </a:solidFill>
                <a:latin typeface="Calibri"/>
                <a:cs typeface="Calibri"/>
              </a:rPr>
              <a:t>Principal</a:t>
            </a:r>
            <a:endParaRPr sz="2400">
              <a:latin typeface="Calibri"/>
              <a:cs typeface="Calibri"/>
            </a:endParaRPr>
          </a:p>
        </p:txBody>
      </p:sp>
      <p:sp>
        <p:nvSpPr>
          <p:cNvPr id="13" name="object 13"/>
          <p:cNvSpPr txBox="1"/>
          <p:nvPr/>
        </p:nvSpPr>
        <p:spPr>
          <a:xfrm>
            <a:off x="5599938" y="2100834"/>
            <a:ext cx="78613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252525"/>
                </a:solidFill>
                <a:latin typeface="Calibri"/>
                <a:cs typeface="Calibri"/>
              </a:rPr>
              <a:t>Gua</a:t>
            </a:r>
            <a:r>
              <a:rPr sz="2400" spc="-35" dirty="0">
                <a:solidFill>
                  <a:srgbClr val="252525"/>
                </a:solidFill>
                <a:latin typeface="Calibri"/>
                <a:cs typeface="Calibri"/>
              </a:rPr>
              <a:t>r</a:t>
            </a:r>
            <a:r>
              <a:rPr sz="2400" dirty="0">
                <a:solidFill>
                  <a:srgbClr val="252525"/>
                </a:solidFill>
                <a:latin typeface="Calibri"/>
                <a:cs typeface="Calibri"/>
              </a:rPr>
              <a:t>d</a:t>
            </a:r>
            <a:endParaRPr sz="2400">
              <a:latin typeface="Calibri"/>
              <a:cs typeface="Calibri"/>
            </a:endParaRPr>
          </a:p>
        </p:txBody>
      </p:sp>
      <p:sp>
        <p:nvSpPr>
          <p:cNvPr id="14" name="object 14"/>
          <p:cNvSpPr/>
          <p:nvPr/>
        </p:nvSpPr>
        <p:spPr>
          <a:xfrm>
            <a:off x="8455200" y="2802525"/>
            <a:ext cx="1040939" cy="1383976"/>
          </a:xfrm>
          <a:prstGeom prst="rect">
            <a:avLst/>
          </a:prstGeom>
          <a:blipFill>
            <a:blip r:embed="rId4" cstate="print"/>
            <a:stretch>
              <a:fillRect/>
            </a:stretch>
          </a:blipFill>
        </p:spPr>
        <p:txBody>
          <a:bodyPr wrap="square" lIns="0" tIns="0" rIns="0" bIns="0" rtlCol="0"/>
          <a:lstStyle/>
          <a:p>
            <a:endParaRPr/>
          </a:p>
        </p:txBody>
      </p:sp>
      <p:grpSp>
        <p:nvGrpSpPr>
          <p:cNvPr id="15" name="object 15"/>
          <p:cNvGrpSpPr/>
          <p:nvPr/>
        </p:nvGrpSpPr>
        <p:grpSpPr>
          <a:xfrm>
            <a:off x="2173604" y="2693670"/>
            <a:ext cx="6039485" cy="1625600"/>
            <a:chOff x="2173604" y="2693670"/>
            <a:chExt cx="6039485" cy="1625600"/>
          </a:xfrm>
        </p:grpSpPr>
        <p:sp>
          <p:nvSpPr>
            <p:cNvPr id="16" name="object 16"/>
            <p:cNvSpPr/>
            <p:nvPr/>
          </p:nvSpPr>
          <p:spPr>
            <a:xfrm>
              <a:off x="2173604" y="2693670"/>
              <a:ext cx="1625599" cy="1625599"/>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5972936" y="3418586"/>
              <a:ext cx="2240280" cy="175895"/>
            </a:xfrm>
            <a:custGeom>
              <a:avLst/>
              <a:gdLst/>
              <a:ahLst/>
              <a:cxnLst/>
              <a:rect l="l" t="t" r="r" b="b"/>
              <a:pathLst>
                <a:path w="2240279" h="175895">
                  <a:moveTo>
                    <a:pt x="2180944" y="87809"/>
                  </a:moveTo>
                  <a:lnTo>
                    <a:pt x="2067940" y="150622"/>
                  </a:lnTo>
                  <a:lnTo>
                    <a:pt x="2065528" y="159258"/>
                  </a:lnTo>
                  <a:lnTo>
                    <a:pt x="2069338" y="166115"/>
                  </a:lnTo>
                  <a:lnTo>
                    <a:pt x="2073147" y="173100"/>
                  </a:lnTo>
                  <a:lnTo>
                    <a:pt x="2081784" y="175513"/>
                  </a:lnTo>
                  <a:lnTo>
                    <a:pt x="2088768" y="171703"/>
                  </a:lnTo>
                  <a:lnTo>
                    <a:pt x="2213957" y="102108"/>
                  </a:lnTo>
                  <a:lnTo>
                    <a:pt x="2210435" y="102108"/>
                  </a:lnTo>
                  <a:lnTo>
                    <a:pt x="2210435" y="100329"/>
                  </a:lnTo>
                  <a:lnTo>
                    <a:pt x="2203449" y="100329"/>
                  </a:lnTo>
                  <a:lnTo>
                    <a:pt x="2180944" y="87809"/>
                  </a:lnTo>
                  <a:close/>
                </a:path>
                <a:path w="2240279" h="175895">
                  <a:moveTo>
                    <a:pt x="2155282" y="73533"/>
                  </a:moveTo>
                  <a:lnTo>
                    <a:pt x="0" y="73533"/>
                  </a:lnTo>
                  <a:lnTo>
                    <a:pt x="0" y="102108"/>
                  </a:lnTo>
                  <a:lnTo>
                    <a:pt x="2155196" y="102108"/>
                  </a:lnTo>
                  <a:lnTo>
                    <a:pt x="2180944" y="87809"/>
                  </a:lnTo>
                  <a:lnTo>
                    <a:pt x="2155282" y="73533"/>
                  </a:lnTo>
                  <a:close/>
                </a:path>
                <a:path w="2240279" h="175895">
                  <a:moveTo>
                    <a:pt x="2214186" y="73533"/>
                  </a:moveTo>
                  <a:lnTo>
                    <a:pt x="2210435" y="73533"/>
                  </a:lnTo>
                  <a:lnTo>
                    <a:pt x="2210435" y="102108"/>
                  </a:lnTo>
                  <a:lnTo>
                    <a:pt x="2213957" y="102108"/>
                  </a:lnTo>
                  <a:lnTo>
                    <a:pt x="2239771" y="87756"/>
                  </a:lnTo>
                  <a:lnTo>
                    <a:pt x="2214186" y="73533"/>
                  </a:lnTo>
                  <a:close/>
                </a:path>
                <a:path w="2240279" h="175895">
                  <a:moveTo>
                    <a:pt x="2203449" y="75311"/>
                  </a:moveTo>
                  <a:lnTo>
                    <a:pt x="2180944" y="87809"/>
                  </a:lnTo>
                  <a:lnTo>
                    <a:pt x="2203449" y="100329"/>
                  </a:lnTo>
                  <a:lnTo>
                    <a:pt x="2203449" y="75311"/>
                  </a:lnTo>
                  <a:close/>
                </a:path>
                <a:path w="2240279" h="175895">
                  <a:moveTo>
                    <a:pt x="2210435" y="75311"/>
                  </a:moveTo>
                  <a:lnTo>
                    <a:pt x="2203449" y="75311"/>
                  </a:lnTo>
                  <a:lnTo>
                    <a:pt x="2203449" y="100329"/>
                  </a:lnTo>
                  <a:lnTo>
                    <a:pt x="2210435" y="100329"/>
                  </a:lnTo>
                  <a:lnTo>
                    <a:pt x="2210435" y="75311"/>
                  </a:lnTo>
                  <a:close/>
                </a:path>
                <a:path w="2240279" h="175895">
                  <a:moveTo>
                    <a:pt x="2081784" y="0"/>
                  </a:moveTo>
                  <a:lnTo>
                    <a:pt x="2073147" y="2539"/>
                  </a:lnTo>
                  <a:lnTo>
                    <a:pt x="2065528" y="16255"/>
                  </a:lnTo>
                  <a:lnTo>
                    <a:pt x="2067940" y="25018"/>
                  </a:lnTo>
                  <a:lnTo>
                    <a:pt x="2074926" y="28828"/>
                  </a:lnTo>
                  <a:lnTo>
                    <a:pt x="2180944" y="87809"/>
                  </a:lnTo>
                  <a:lnTo>
                    <a:pt x="2203449" y="75311"/>
                  </a:lnTo>
                  <a:lnTo>
                    <a:pt x="2210435" y="75311"/>
                  </a:lnTo>
                  <a:lnTo>
                    <a:pt x="2210435" y="73533"/>
                  </a:lnTo>
                  <a:lnTo>
                    <a:pt x="2214186" y="73533"/>
                  </a:lnTo>
                  <a:lnTo>
                    <a:pt x="2088768" y="3810"/>
                  </a:lnTo>
                  <a:lnTo>
                    <a:pt x="2081784" y="0"/>
                  </a:lnTo>
                  <a:close/>
                </a:path>
              </a:pathLst>
            </a:custGeom>
            <a:solidFill>
              <a:srgbClr val="000000"/>
            </a:solidFill>
          </p:spPr>
          <p:txBody>
            <a:bodyPr wrap="square" lIns="0" tIns="0" rIns="0" bIns="0" rtlCol="0"/>
            <a:lstStyle/>
            <a:p>
              <a:endParaRPr/>
            </a:p>
          </p:txBody>
        </p:sp>
      </p:grpSp>
      <p:sp>
        <p:nvSpPr>
          <p:cNvPr id="18" name="object 18"/>
          <p:cNvSpPr txBox="1"/>
          <p:nvPr/>
        </p:nvSpPr>
        <p:spPr>
          <a:xfrm>
            <a:off x="4206621" y="3091434"/>
            <a:ext cx="82486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252525"/>
                </a:solidFill>
                <a:latin typeface="Calibri"/>
                <a:cs typeface="Calibri"/>
              </a:rPr>
              <a:t>A</a:t>
            </a:r>
            <a:r>
              <a:rPr sz="2400" spc="5" dirty="0">
                <a:solidFill>
                  <a:srgbClr val="252525"/>
                </a:solidFill>
                <a:latin typeface="Calibri"/>
                <a:cs typeface="Calibri"/>
              </a:rPr>
              <a:t>c</a:t>
            </a:r>
            <a:r>
              <a:rPr sz="2400" dirty="0">
                <a:solidFill>
                  <a:srgbClr val="252525"/>
                </a:solidFill>
                <a:latin typeface="Calibri"/>
                <a:cs typeface="Calibri"/>
              </a:rPr>
              <a:t>tion</a:t>
            </a:r>
            <a:endParaRPr sz="2400">
              <a:latin typeface="Calibri"/>
              <a:cs typeface="Calibri"/>
            </a:endParaRPr>
          </a:p>
        </p:txBody>
      </p:sp>
      <p:grpSp>
        <p:nvGrpSpPr>
          <p:cNvPr id="19" name="object 19"/>
          <p:cNvGrpSpPr/>
          <p:nvPr/>
        </p:nvGrpSpPr>
        <p:grpSpPr>
          <a:xfrm>
            <a:off x="3799078" y="2511679"/>
            <a:ext cx="4973447" cy="3203956"/>
            <a:chOff x="3799078" y="2511679"/>
            <a:chExt cx="4973447" cy="3203956"/>
          </a:xfrm>
        </p:grpSpPr>
        <p:sp>
          <p:nvSpPr>
            <p:cNvPr id="20" name="object 20"/>
            <p:cNvSpPr/>
            <p:nvPr/>
          </p:nvSpPr>
          <p:spPr>
            <a:xfrm>
              <a:off x="5515483" y="2511679"/>
              <a:ext cx="994410" cy="2008505"/>
            </a:xfrm>
            <a:custGeom>
              <a:avLst/>
              <a:gdLst/>
              <a:ahLst/>
              <a:cxnLst/>
              <a:rect l="l" t="t" r="r" b="b"/>
              <a:pathLst>
                <a:path w="994409" h="2008504">
                  <a:moveTo>
                    <a:pt x="0" y="0"/>
                  </a:moveTo>
                  <a:lnTo>
                    <a:pt x="0" y="1759458"/>
                  </a:lnTo>
                  <a:lnTo>
                    <a:pt x="994410" y="2007997"/>
                  </a:lnTo>
                  <a:lnTo>
                    <a:pt x="994410" y="248538"/>
                  </a:lnTo>
                  <a:lnTo>
                    <a:pt x="0" y="0"/>
                  </a:lnTo>
                  <a:close/>
                </a:path>
              </a:pathLst>
            </a:custGeom>
            <a:solidFill>
              <a:srgbClr val="6AC2ED"/>
            </a:solidFill>
          </p:spPr>
          <p:txBody>
            <a:bodyPr wrap="square" lIns="0" tIns="0" rIns="0" bIns="0" rtlCol="0"/>
            <a:lstStyle/>
            <a:p>
              <a:endParaRPr/>
            </a:p>
          </p:txBody>
        </p:sp>
        <p:sp>
          <p:nvSpPr>
            <p:cNvPr id="21" name="object 21"/>
            <p:cNvSpPr/>
            <p:nvPr/>
          </p:nvSpPr>
          <p:spPr>
            <a:xfrm>
              <a:off x="5515483" y="2511679"/>
              <a:ext cx="994410" cy="2008505"/>
            </a:xfrm>
            <a:custGeom>
              <a:avLst/>
              <a:gdLst/>
              <a:ahLst/>
              <a:cxnLst/>
              <a:rect l="l" t="t" r="r" b="b"/>
              <a:pathLst>
                <a:path w="994409" h="2008504">
                  <a:moveTo>
                    <a:pt x="0" y="0"/>
                  </a:moveTo>
                  <a:lnTo>
                    <a:pt x="994410" y="248538"/>
                  </a:lnTo>
                  <a:lnTo>
                    <a:pt x="994410" y="2007997"/>
                  </a:lnTo>
                  <a:lnTo>
                    <a:pt x="0" y="1759458"/>
                  </a:lnTo>
                  <a:lnTo>
                    <a:pt x="0" y="0"/>
                  </a:lnTo>
                  <a:close/>
                </a:path>
              </a:pathLst>
            </a:custGeom>
            <a:ln w="28575">
              <a:solidFill>
                <a:srgbClr val="252525"/>
              </a:solidFill>
            </a:ln>
          </p:spPr>
          <p:txBody>
            <a:bodyPr wrap="square" lIns="0" tIns="0" rIns="0" bIns="0" rtlCol="0"/>
            <a:lstStyle/>
            <a:p>
              <a:endParaRPr/>
            </a:p>
          </p:txBody>
        </p:sp>
        <p:sp>
          <p:nvSpPr>
            <p:cNvPr id="22" name="object 22"/>
            <p:cNvSpPr/>
            <p:nvPr/>
          </p:nvSpPr>
          <p:spPr>
            <a:xfrm>
              <a:off x="3799078" y="3506343"/>
              <a:ext cx="2174240" cy="1270"/>
            </a:xfrm>
            <a:custGeom>
              <a:avLst/>
              <a:gdLst/>
              <a:ahLst/>
              <a:cxnLst/>
              <a:rect l="l" t="t" r="r" b="b"/>
              <a:pathLst>
                <a:path w="2174240" h="1270">
                  <a:moveTo>
                    <a:pt x="0" y="0"/>
                  </a:moveTo>
                  <a:lnTo>
                    <a:pt x="2173859" y="1016"/>
                  </a:lnTo>
                </a:path>
              </a:pathLst>
            </a:custGeom>
            <a:ln w="28575">
              <a:solidFill>
                <a:srgbClr val="000000"/>
              </a:solidFill>
            </a:ln>
          </p:spPr>
          <p:txBody>
            <a:bodyPr wrap="square" lIns="0" tIns="0" rIns="0" bIns="0" rtlCol="0"/>
            <a:lstStyle/>
            <a:p>
              <a:endParaRPr/>
            </a:p>
          </p:txBody>
        </p:sp>
        <p:sp>
          <p:nvSpPr>
            <p:cNvPr id="23" name="object 23"/>
            <p:cNvSpPr/>
            <p:nvPr/>
          </p:nvSpPr>
          <p:spPr>
            <a:xfrm>
              <a:off x="5844921" y="3825913"/>
              <a:ext cx="1034122" cy="1034122"/>
            </a:xfrm>
            <a:prstGeom prst="rect">
              <a:avLst/>
            </a:prstGeom>
            <a:blipFill>
              <a:blip r:embed="rId6" cstate="print"/>
              <a:stretch>
                <a:fillRect/>
              </a:stretch>
            </a:blipFill>
          </p:spPr>
          <p:txBody>
            <a:bodyPr wrap="square" lIns="0" tIns="0" rIns="0" bIns="0" rtlCol="0"/>
            <a:lstStyle/>
            <a:p>
              <a:endParaRPr/>
            </a:p>
          </p:txBody>
        </p:sp>
        <p:sp>
          <p:nvSpPr>
            <p:cNvPr id="24" name="object 24"/>
            <p:cNvSpPr/>
            <p:nvPr/>
          </p:nvSpPr>
          <p:spPr>
            <a:xfrm>
              <a:off x="6137910" y="4881245"/>
              <a:ext cx="2634615" cy="834390"/>
            </a:xfrm>
            <a:custGeom>
              <a:avLst/>
              <a:gdLst/>
              <a:ahLst/>
              <a:cxnLst/>
              <a:rect l="l" t="t" r="r" b="b"/>
              <a:pathLst>
                <a:path w="2634615" h="834389">
                  <a:moveTo>
                    <a:pt x="0" y="33146"/>
                  </a:moveTo>
                  <a:lnTo>
                    <a:pt x="468121" y="347471"/>
                  </a:lnTo>
                  <a:lnTo>
                    <a:pt x="468121" y="695070"/>
                  </a:lnTo>
                  <a:lnTo>
                    <a:pt x="475208" y="738990"/>
                  </a:lnTo>
                  <a:lnTo>
                    <a:pt x="494944" y="777139"/>
                  </a:lnTo>
                  <a:lnTo>
                    <a:pt x="525043" y="807226"/>
                  </a:lnTo>
                  <a:lnTo>
                    <a:pt x="563219" y="826959"/>
                  </a:lnTo>
                  <a:lnTo>
                    <a:pt x="607187" y="834047"/>
                  </a:lnTo>
                  <a:lnTo>
                    <a:pt x="2495041" y="834047"/>
                  </a:lnTo>
                  <a:lnTo>
                    <a:pt x="2539009" y="826959"/>
                  </a:lnTo>
                  <a:lnTo>
                    <a:pt x="2577185" y="807226"/>
                  </a:lnTo>
                  <a:lnTo>
                    <a:pt x="2607284" y="777139"/>
                  </a:lnTo>
                  <a:lnTo>
                    <a:pt x="2627020" y="738990"/>
                  </a:lnTo>
                  <a:lnTo>
                    <a:pt x="2634107" y="695070"/>
                  </a:lnTo>
                  <a:lnTo>
                    <a:pt x="2634107" y="138937"/>
                  </a:lnTo>
                  <a:lnTo>
                    <a:pt x="468121" y="138937"/>
                  </a:lnTo>
                  <a:lnTo>
                    <a:pt x="0" y="33146"/>
                  </a:lnTo>
                  <a:close/>
                </a:path>
                <a:path w="2634615" h="834389">
                  <a:moveTo>
                    <a:pt x="2495041" y="0"/>
                  </a:moveTo>
                  <a:lnTo>
                    <a:pt x="607187" y="0"/>
                  </a:lnTo>
                  <a:lnTo>
                    <a:pt x="563219" y="7085"/>
                  </a:lnTo>
                  <a:lnTo>
                    <a:pt x="525043" y="26814"/>
                  </a:lnTo>
                  <a:lnTo>
                    <a:pt x="494944" y="56893"/>
                  </a:lnTo>
                  <a:lnTo>
                    <a:pt x="475208" y="95032"/>
                  </a:lnTo>
                  <a:lnTo>
                    <a:pt x="468121" y="138937"/>
                  </a:lnTo>
                  <a:lnTo>
                    <a:pt x="2634107" y="138937"/>
                  </a:lnTo>
                  <a:lnTo>
                    <a:pt x="2627020" y="95032"/>
                  </a:lnTo>
                  <a:lnTo>
                    <a:pt x="2607284" y="56893"/>
                  </a:lnTo>
                  <a:lnTo>
                    <a:pt x="2577185" y="26814"/>
                  </a:lnTo>
                  <a:lnTo>
                    <a:pt x="2539009" y="7085"/>
                  </a:lnTo>
                  <a:lnTo>
                    <a:pt x="2495041" y="0"/>
                  </a:lnTo>
                  <a:close/>
                </a:path>
              </a:pathLst>
            </a:custGeom>
            <a:solidFill>
              <a:srgbClr val="FFFFFF"/>
            </a:solidFill>
          </p:spPr>
          <p:txBody>
            <a:bodyPr wrap="square" lIns="0" tIns="0" rIns="0" bIns="0" rtlCol="0"/>
            <a:lstStyle/>
            <a:p>
              <a:endParaRPr/>
            </a:p>
          </p:txBody>
        </p:sp>
        <p:sp>
          <p:nvSpPr>
            <p:cNvPr id="25" name="object 25"/>
            <p:cNvSpPr/>
            <p:nvPr/>
          </p:nvSpPr>
          <p:spPr>
            <a:xfrm>
              <a:off x="6137911" y="4881245"/>
              <a:ext cx="2409378" cy="834390"/>
            </a:xfrm>
            <a:custGeom>
              <a:avLst/>
              <a:gdLst/>
              <a:ahLst/>
              <a:cxnLst/>
              <a:rect l="l" t="t" r="r" b="b"/>
              <a:pathLst>
                <a:path w="2634615" h="834389">
                  <a:moveTo>
                    <a:pt x="468121" y="138937"/>
                  </a:moveTo>
                  <a:lnTo>
                    <a:pt x="475208" y="95032"/>
                  </a:lnTo>
                  <a:lnTo>
                    <a:pt x="494944" y="56893"/>
                  </a:lnTo>
                  <a:lnTo>
                    <a:pt x="525043" y="26814"/>
                  </a:lnTo>
                  <a:lnTo>
                    <a:pt x="563219" y="7085"/>
                  </a:lnTo>
                  <a:lnTo>
                    <a:pt x="607187" y="0"/>
                  </a:lnTo>
                  <a:lnTo>
                    <a:pt x="829056" y="0"/>
                  </a:lnTo>
                  <a:lnTo>
                    <a:pt x="1370584" y="0"/>
                  </a:lnTo>
                  <a:lnTo>
                    <a:pt x="2495041" y="0"/>
                  </a:lnTo>
                  <a:lnTo>
                    <a:pt x="2539009" y="7085"/>
                  </a:lnTo>
                  <a:lnTo>
                    <a:pt x="2577185" y="26814"/>
                  </a:lnTo>
                  <a:lnTo>
                    <a:pt x="2607284" y="56893"/>
                  </a:lnTo>
                  <a:lnTo>
                    <a:pt x="2627020" y="95032"/>
                  </a:lnTo>
                  <a:lnTo>
                    <a:pt x="2634107" y="138937"/>
                  </a:lnTo>
                  <a:lnTo>
                    <a:pt x="2634107" y="347471"/>
                  </a:lnTo>
                  <a:lnTo>
                    <a:pt x="2634107" y="695070"/>
                  </a:lnTo>
                  <a:lnTo>
                    <a:pt x="2627020" y="738990"/>
                  </a:lnTo>
                  <a:lnTo>
                    <a:pt x="2607284" y="777139"/>
                  </a:lnTo>
                  <a:lnTo>
                    <a:pt x="2577185" y="807226"/>
                  </a:lnTo>
                  <a:lnTo>
                    <a:pt x="2539009" y="826959"/>
                  </a:lnTo>
                  <a:lnTo>
                    <a:pt x="2495041" y="834047"/>
                  </a:lnTo>
                  <a:lnTo>
                    <a:pt x="1370584" y="834047"/>
                  </a:lnTo>
                  <a:lnTo>
                    <a:pt x="829056" y="834047"/>
                  </a:lnTo>
                  <a:lnTo>
                    <a:pt x="607187" y="834047"/>
                  </a:lnTo>
                  <a:lnTo>
                    <a:pt x="563219" y="826959"/>
                  </a:lnTo>
                  <a:lnTo>
                    <a:pt x="525043" y="807226"/>
                  </a:lnTo>
                  <a:lnTo>
                    <a:pt x="494944" y="777139"/>
                  </a:lnTo>
                  <a:lnTo>
                    <a:pt x="475208" y="738990"/>
                  </a:lnTo>
                  <a:lnTo>
                    <a:pt x="468121" y="695070"/>
                  </a:lnTo>
                  <a:lnTo>
                    <a:pt x="468121" y="347471"/>
                  </a:lnTo>
                  <a:lnTo>
                    <a:pt x="0" y="33146"/>
                  </a:lnTo>
                  <a:lnTo>
                    <a:pt x="468121" y="138937"/>
                  </a:lnTo>
                  <a:close/>
                </a:path>
              </a:pathLst>
            </a:custGeom>
            <a:ln w="38100">
              <a:solidFill>
                <a:srgbClr val="7089AC"/>
              </a:solidFill>
            </a:ln>
          </p:spPr>
          <p:txBody>
            <a:bodyPr wrap="square" lIns="0" tIns="0" rIns="0" bIns="0" rtlCol="0"/>
            <a:lstStyle/>
            <a:p>
              <a:endParaRPr/>
            </a:p>
          </p:txBody>
        </p:sp>
      </p:grpSp>
      <p:sp>
        <p:nvSpPr>
          <p:cNvPr id="26" name="object 26"/>
          <p:cNvSpPr txBox="1"/>
          <p:nvPr/>
        </p:nvSpPr>
        <p:spPr>
          <a:xfrm>
            <a:off x="6864731" y="4194683"/>
            <a:ext cx="2736215" cy="1463675"/>
          </a:xfrm>
          <a:prstGeom prst="rect">
            <a:avLst/>
          </a:prstGeom>
        </p:spPr>
        <p:txBody>
          <a:bodyPr vert="horz" wrap="square" lIns="0" tIns="12700" rIns="0" bIns="0" rtlCol="0">
            <a:spAutoFit/>
          </a:bodyPr>
          <a:lstStyle/>
          <a:p>
            <a:pPr marL="175260" marR="30480" indent="1311275">
              <a:lnSpc>
                <a:spcPct val="146600"/>
              </a:lnSpc>
              <a:spcBef>
                <a:spcPts val="100"/>
              </a:spcBef>
            </a:pPr>
            <a:r>
              <a:rPr sz="2400" dirty="0">
                <a:solidFill>
                  <a:srgbClr val="252525"/>
                </a:solidFill>
                <a:latin typeface="Calibri"/>
                <a:cs typeface="Calibri"/>
              </a:rPr>
              <a:t>P</a:t>
            </a:r>
            <a:r>
              <a:rPr sz="2400" spc="-40" dirty="0">
                <a:solidFill>
                  <a:srgbClr val="252525"/>
                </a:solidFill>
                <a:latin typeface="Calibri"/>
                <a:cs typeface="Calibri"/>
              </a:rPr>
              <a:t>r</a:t>
            </a:r>
            <a:r>
              <a:rPr sz="2400" spc="-5" dirty="0">
                <a:solidFill>
                  <a:srgbClr val="252525"/>
                </a:solidFill>
                <a:latin typeface="Calibri"/>
                <a:cs typeface="Calibri"/>
              </a:rPr>
              <a:t>o</a:t>
            </a:r>
            <a:r>
              <a:rPr sz="2400" spc="-30" dirty="0">
                <a:solidFill>
                  <a:srgbClr val="252525"/>
                </a:solidFill>
                <a:latin typeface="Calibri"/>
                <a:cs typeface="Calibri"/>
              </a:rPr>
              <a:t>t</a:t>
            </a:r>
            <a:r>
              <a:rPr sz="2400" dirty="0">
                <a:solidFill>
                  <a:srgbClr val="252525"/>
                </a:solidFill>
                <a:latin typeface="Calibri"/>
                <a:cs typeface="Calibri"/>
              </a:rPr>
              <a:t>e</a:t>
            </a:r>
            <a:r>
              <a:rPr sz="2400" spc="5" dirty="0">
                <a:solidFill>
                  <a:srgbClr val="252525"/>
                </a:solidFill>
                <a:latin typeface="Calibri"/>
                <a:cs typeface="Calibri"/>
              </a:rPr>
              <a:t>c</a:t>
            </a:r>
            <a:r>
              <a:rPr sz="2400" spc="-25" dirty="0">
                <a:solidFill>
                  <a:srgbClr val="252525"/>
                </a:solidFill>
                <a:latin typeface="Calibri"/>
                <a:cs typeface="Calibri"/>
              </a:rPr>
              <a:t>t</a:t>
            </a:r>
            <a:r>
              <a:rPr sz="2400" dirty="0">
                <a:solidFill>
                  <a:srgbClr val="252525"/>
                </a:solidFill>
                <a:latin typeface="Calibri"/>
                <a:cs typeface="Calibri"/>
              </a:rPr>
              <a:t>ed  </a:t>
            </a:r>
            <a:r>
              <a:rPr sz="2400" spc="-20" dirty="0">
                <a:latin typeface="Calibri"/>
                <a:cs typeface="Calibri"/>
              </a:rPr>
              <a:t>Writes </a:t>
            </a:r>
            <a:r>
              <a:rPr sz="2400" spc="-5" dirty="0">
                <a:latin typeface="Calibri"/>
                <a:cs typeface="Calibri"/>
              </a:rPr>
              <a:t>out</a:t>
            </a:r>
            <a:r>
              <a:rPr lang="en-US" sz="2400" spc="290" dirty="0">
                <a:latin typeface="Calibri"/>
                <a:cs typeface="Calibri"/>
              </a:rPr>
              <a:t> </a:t>
            </a:r>
            <a:r>
              <a:rPr sz="3600" spc="-15" baseline="31250" dirty="0">
                <a:solidFill>
                  <a:srgbClr val="252525"/>
                </a:solidFill>
                <a:latin typeface="Calibri"/>
                <a:cs typeface="Calibri"/>
              </a:rPr>
              <a:t>resource</a:t>
            </a:r>
            <a:endParaRPr sz="3600" baseline="31250" dirty="0">
              <a:latin typeface="Calibri"/>
              <a:cs typeface="Calibri"/>
            </a:endParaRPr>
          </a:p>
          <a:p>
            <a:pPr marL="38100">
              <a:lnSpc>
                <a:spcPct val="100000"/>
              </a:lnSpc>
            </a:pPr>
            <a:r>
              <a:rPr sz="2400" b="1" spc="-5" dirty="0">
                <a:latin typeface="Calibri"/>
                <a:cs typeface="Calibri"/>
              </a:rPr>
              <a:t>security logs</a:t>
            </a:r>
            <a:endParaRPr sz="2400" dirty="0">
              <a:latin typeface="Calibri"/>
              <a:cs typeface="Calibri"/>
            </a:endParaRPr>
          </a:p>
        </p:txBody>
      </p:sp>
      <p:grpSp>
        <p:nvGrpSpPr>
          <p:cNvPr id="27" name="object 27"/>
          <p:cNvGrpSpPr/>
          <p:nvPr/>
        </p:nvGrpSpPr>
        <p:grpSpPr>
          <a:xfrm>
            <a:off x="5570854" y="1344167"/>
            <a:ext cx="3592829" cy="4929505"/>
            <a:chOff x="5570854" y="1344167"/>
            <a:chExt cx="3592829" cy="4929505"/>
          </a:xfrm>
        </p:grpSpPr>
        <p:sp>
          <p:nvSpPr>
            <p:cNvPr id="28" name="object 28"/>
            <p:cNvSpPr/>
            <p:nvPr/>
          </p:nvSpPr>
          <p:spPr>
            <a:xfrm>
              <a:off x="5570854" y="5249506"/>
              <a:ext cx="1023683" cy="1023683"/>
            </a:xfrm>
            <a:prstGeom prst="rect">
              <a:avLst/>
            </a:prstGeom>
            <a:blipFill>
              <a:blip r:embed="rId7" cstate="print"/>
              <a:stretch>
                <a:fillRect/>
              </a:stretch>
            </a:blipFill>
          </p:spPr>
          <p:txBody>
            <a:bodyPr wrap="square" lIns="0" tIns="0" rIns="0" bIns="0" rtlCol="0"/>
            <a:lstStyle/>
            <a:p>
              <a:endParaRPr/>
            </a:p>
          </p:txBody>
        </p:sp>
        <p:sp>
          <p:nvSpPr>
            <p:cNvPr id="29" name="object 29"/>
            <p:cNvSpPr/>
            <p:nvPr/>
          </p:nvSpPr>
          <p:spPr>
            <a:xfrm>
              <a:off x="6603110" y="1363217"/>
              <a:ext cx="2541270" cy="1221740"/>
            </a:xfrm>
            <a:custGeom>
              <a:avLst/>
              <a:gdLst/>
              <a:ahLst/>
              <a:cxnLst/>
              <a:rect l="l" t="t" r="r" b="b"/>
              <a:pathLst>
                <a:path w="2541270" h="1221739">
                  <a:moveTo>
                    <a:pt x="375285" y="203581"/>
                  </a:moveTo>
                  <a:lnTo>
                    <a:pt x="380663" y="156914"/>
                  </a:lnTo>
                  <a:lnTo>
                    <a:pt x="395984" y="114068"/>
                  </a:lnTo>
                  <a:lnTo>
                    <a:pt x="420021" y="76268"/>
                  </a:lnTo>
                  <a:lnTo>
                    <a:pt x="451553" y="44736"/>
                  </a:lnTo>
                  <a:lnTo>
                    <a:pt x="489353" y="20699"/>
                  </a:lnTo>
                  <a:lnTo>
                    <a:pt x="532199" y="5378"/>
                  </a:lnTo>
                  <a:lnTo>
                    <a:pt x="578866" y="0"/>
                  </a:lnTo>
                  <a:lnTo>
                    <a:pt x="736346" y="0"/>
                  </a:lnTo>
                  <a:lnTo>
                    <a:pt x="1277874" y="0"/>
                  </a:lnTo>
                  <a:lnTo>
                    <a:pt x="2337816" y="0"/>
                  </a:lnTo>
                  <a:lnTo>
                    <a:pt x="2384475" y="5378"/>
                  </a:lnTo>
                  <a:lnTo>
                    <a:pt x="2427303" y="20699"/>
                  </a:lnTo>
                  <a:lnTo>
                    <a:pt x="2465078" y="44736"/>
                  </a:lnTo>
                  <a:lnTo>
                    <a:pt x="2496583" y="76268"/>
                  </a:lnTo>
                  <a:lnTo>
                    <a:pt x="2520596" y="114068"/>
                  </a:lnTo>
                  <a:lnTo>
                    <a:pt x="2535898" y="156914"/>
                  </a:lnTo>
                  <a:lnTo>
                    <a:pt x="2541270" y="203581"/>
                  </a:lnTo>
                  <a:lnTo>
                    <a:pt x="2541270" y="712343"/>
                  </a:lnTo>
                  <a:lnTo>
                    <a:pt x="2541270" y="1017651"/>
                  </a:lnTo>
                  <a:lnTo>
                    <a:pt x="2535898" y="1064317"/>
                  </a:lnTo>
                  <a:lnTo>
                    <a:pt x="2520596" y="1107163"/>
                  </a:lnTo>
                  <a:lnTo>
                    <a:pt x="2496583" y="1144963"/>
                  </a:lnTo>
                  <a:lnTo>
                    <a:pt x="2465078" y="1176495"/>
                  </a:lnTo>
                  <a:lnTo>
                    <a:pt x="2427303" y="1200532"/>
                  </a:lnTo>
                  <a:lnTo>
                    <a:pt x="2384475" y="1215853"/>
                  </a:lnTo>
                  <a:lnTo>
                    <a:pt x="2337816" y="1221232"/>
                  </a:lnTo>
                  <a:lnTo>
                    <a:pt x="1277874" y="1221232"/>
                  </a:lnTo>
                  <a:lnTo>
                    <a:pt x="736346" y="1221232"/>
                  </a:lnTo>
                  <a:lnTo>
                    <a:pt x="578866" y="1221232"/>
                  </a:lnTo>
                  <a:lnTo>
                    <a:pt x="532199" y="1215853"/>
                  </a:lnTo>
                  <a:lnTo>
                    <a:pt x="489353" y="1200532"/>
                  </a:lnTo>
                  <a:lnTo>
                    <a:pt x="451553" y="1176495"/>
                  </a:lnTo>
                  <a:lnTo>
                    <a:pt x="420021" y="1144963"/>
                  </a:lnTo>
                  <a:lnTo>
                    <a:pt x="395984" y="1107163"/>
                  </a:lnTo>
                  <a:lnTo>
                    <a:pt x="380663" y="1064317"/>
                  </a:lnTo>
                  <a:lnTo>
                    <a:pt x="375285" y="1017651"/>
                  </a:lnTo>
                  <a:lnTo>
                    <a:pt x="0" y="1055751"/>
                  </a:lnTo>
                  <a:lnTo>
                    <a:pt x="375285" y="712343"/>
                  </a:lnTo>
                  <a:lnTo>
                    <a:pt x="375285" y="203581"/>
                  </a:lnTo>
                  <a:close/>
                </a:path>
              </a:pathLst>
            </a:custGeom>
            <a:ln w="38100">
              <a:solidFill>
                <a:srgbClr val="7089AC"/>
              </a:solidFill>
            </a:ln>
          </p:spPr>
          <p:txBody>
            <a:bodyPr wrap="square" lIns="0" tIns="0" rIns="0" bIns="0" rtlCol="0"/>
            <a:lstStyle/>
            <a:p>
              <a:endParaRPr/>
            </a:p>
          </p:txBody>
        </p:sp>
      </p:grpSp>
      <p:sp>
        <p:nvSpPr>
          <p:cNvPr id="30" name="object 30"/>
          <p:cNvSpPr txBox="1"/>
          <p:nvPr/>
        </p:nvSpPr>
        <p:spPr>
          <a:xfrm>
            <a:off x="7198614" y="1575942"/>
            <a:ext cx="1729105" cy="757555"/>
          </a:xfrm>
          <a:prstGeom prst="rect">
            <a:avLst/>
          </a:prstGeom>
        </p:spPr>
        <p:txBody>
          <a:bodyPr vert="horz" wrap="square" lIns="0" tIns="12700" rIns="0" bIns="0" rtlCol="0">
            <a:spAutoFit/>
          </a:bodyPr>
          <a:lstStyle/>
          <a:p>
            <a:pPr algn="ctr">
              <a:lnSpc>
                <a:spcPct val="100000"/>
              </a:lnSpc>
              <a:spcBef>
                <a:spcPts val="100"/>
              </a:spcBef>
            </a:pPr>
            <a:r>
              <a:rPr sz="2400" spc="-15" dirty="0">
                <a:latin typeface="Calibri"/>
                <a:cs typeface="Calibri"/>
              </a:rPr>
              <a:t>Performs</a:t>
            </a:r>
            <a:endParaRPr sz="2400">
              <a:latin typeface="Calibri"/>
              <a:cs typeface="Calibri"/>
            </a:endParaRPr>
          </a:p>
          <a:p>
            <a:pPr algn="ctr">
              <a:lnSpc>
                <a:spcPct val="100000"/>
              </a:lnSpc>
            </a:pPr>
            <a:r>
              <a:rPr sz="2400" b="1" spc="-10" dirty="0">
                <a:latin typeface="Calibri"/>
                <a:cs typeface="Calibri"/>
              </a:rPr>
              <a:t>authorization</a:t>
            </a:r>
            <a:endParaRPr sz="2400">
              <a:latin typeface="Calibri"/>
              <a:cs typeface="Calibri"/>
            </a:endParaRPr>
          </a:p>
        </p:txBody>
      </p:sp>
      <p:grpSp>
        <p:nvGrpSpPr>
          <p:cNvPr id="31" name="object 31"/>
          <p:cNvGrpSpPr/>
          <p:nvPr/>
        </p:nvGrpSpPr>
        <p:grpSpPr>
          <a:xfrm>
            <a:off x="1718817" y="5247513"/>
            <a:ext cx="4031615" cy="1435735"/>
            <a:chOff x="1718817" y="5247513"/>
            <a:chExt cx="4031615" cy="1435735"/>
          </a:xfrm>
        </p:grpSpPr>
        <p:sp>
          <p:nvSpPr>
            <p:cNvPr id="32" name="object 32"/>
            <p:cNvSpPr/>
            <p:nvPr/>
          </p:nvSpPr>
          <p:spPr>
            <a:xfrm>
              <a:off x="1737867" y="5266563"/>
              <a:ext cx="3622040" cy="1397635"/>
            </a:xfrm>
            <a:custGeom>
              <a:avLst/>
              <a:gdLst/>
              <a:ahLst/>
              <a:cxnLst/>
              <a:rect l="l" t="t" r="r" b="b"/>
              <a:pathLst>
                <a:path w="3622040" h="1397634">
                  <a:moveTo>
                    <a:pt x="3482721" y="563079"/>
                  </a:moveTo>
                  <a:lnTo>
                    <a:pt x="139064" y="563079"/>
                  </a:lnTo>
                  <a:lnTo>
                    <a:pt x="95097" y="570167"/>
                  </a:lnTo>
                  <a:lnTo>
                    <a:pt x="56921" y="589902"/>
                  </a:lnTo>
                  <a:lnTo>
                    <a:pt x="26822" y="619995"/>
                  </a:lnTo>
                  <a:lnTo>
                    <a:pt x="7086" y="658156"/>
                  </a:lnTo>
                  <a:lnTo>
                    <a:pt x="0" y="702094"/>
                  </a:lnTo>
                  <a:lnTo>
                    <a:pt x="0" y="1258150"/>
                  </a:lnTo>
                  <a:lnTo>
                    <a:pt x="7086" y="1302094"/>
                  </a:lnTo>
                  <a:lnTo>
                    <a:pt x="26822" y="1340259"/>
                  </a:lnTo>
                  <a:lnTo>
                    <a:pt x="56921" y="1370354"/>
                  </a:lnTo>
                  <a:lnTo>
                    <a:pt x="95097" y="1390090"/>
                  </a:lnTo>
                  <a:lnTo>
                    <a:pt x="139064" y="1397177"/>
                  </a:lnTo>
                  <a:lnTo>
                    <a:pt x="3482721" y="1397177"/>
                  </a:lnTo>
                  <a:lnTo>
                    <a:pt x="3526626" y="1390090"/>
                  </a:lnTo>
                  <a:lnTo>
                    <a:pt x="3564765" y="1370354"/>
                  </a:lnTo>
                  <a:lnTo>
                    <a:pt x="3594844" y="1340259"/>
                  </a:lnTo>
                  <a:lnTo>
                    <a:pt x="3614573" y="1302094"/>
                  </a:lnTo>
                  <a:lnTo>
                    <a:pt x="3621658" y="1258150"/>
                  </a:lnTo>
                  <a:lnTo>
                    <a:pt x="3621658" y="702094"/>
                  </a:lnTo>
                  <a:lnTo>
                    <a:pt x="3614573" y="658156"/>
                  </a:lnTo>
                  <a:lnTo>
                    <a:pt x="3594844" y="619995"/>
                  </a:lnTo>
                  <a:lnTo>
                    <a:pt x="3564765" y="589902"/>
                  </a:lnTo>
                  <a:lnTo>
                    <a:pt x="3526626" y="570167"/>
                  </a:lnTo>
                  <a:lnTo>
                    <a:pt x="3482721" y="563079"/>
                  </a:lnTo>
                  <a:close/>
                </a:path>
                <a:path w="3622040" h="1397634">
                  <a:moveTo>
                    <a:pt x="3118739" y="0"/>
                  </a:moveTo>
                  <a:lnTo>
                    <a:pt x="2112645" y="563079"/>
                  </a:lnTo>
                  <a:lnTo>
                    <a:pt x="3018155" y="563079"/>
                  </a:lnTo>
                  <a:lnTo>
                    <a:pt x="3118739" y="0"/>
                  </a:lnTo>
                  <a:close/>
                </a:path>
              </a:pathLst>
            </a:custGeom>
            <a:solidFill>
              <a:srgbClr val="FFFFFF"/>
            </a:solidFill>
          </p:spPr>
          <p:txBody>
            <a:bodyPr wrap="square" lIns="0" tIns="0" rIns="0" bIns="0" rtlCol="0"/>
            <a:lstStyle/>
            <a:p>
              <a:endParaRPr/>
            </a:p>
          </p:txBody>
        </p:sp>
        <p:sp>
          <p:nvSpPr>
            <p:cNvPr id="33" name="object 33"/>
            <p:cNvSpPr/>
            <p:nvPr/>
          </p:nvSpPr>
          <p:spPr>
            <a:xfrm>
              <a:off x="1737867" y="5266563"/>
              <a:ext cx="3622040" cy="1397635"/>
            </a:xfrm>
            <a:custGeom>
              <a:avLst/>
              <a:gdLst/>
              <a:ahLst/>
              <a:cxnLst/>
              <a:rect l="l" t="t" r="r" b="b"/>
              <a:pathLst>
                <a:path w="3622040" h="1397634">
                  <a:moveTo>
                    <a:pt x="0" y="702094"/>
                  </a:moveTo>
                  <a:lnTo>
                    <a:pt x="7086" y="658156"/>
                  </a:lnTo>
                  <a:lnTo>
                    <a:pt x="26822" y="619995"/>
                  </a:lnTo>
                  <a:lnTo>
                    <a:pt x="56921" y="589902"/>
                  </a:lnTo>
                  <a:lnTo>
                    <a:pt x="95097" y="570167"/>
                  </a:lnTo>
                  <a:lnTo>
                    <a:pt x="139064" y="563079"/>
                  </a:lnTo>
                  <a:lnTo>
                    <a:pt x="2112645" y="563079"/>
                  </a:lnTo>
                  <a:lnTo>
                    <a:pt x="3118739" y="0"/>
                  </a:lnTo>
                  <a:lnTo>
                    <a:pt x="3018155" y="563079"/>
                  </a:lnTo>
                  <a:lnTo>
                    <a:pt x="3482721" y="563079"/>
                  </a:lnTo>
                  <a:lnTo>
                    <a:pt x="3526626" y="570167"/>
                  </a:lnTo>
                  <a:lnTo>
                    <a:pt x="3564765" y="589902"/>
                  </a:lnTo>
                  <a:lnTo>
                    <a:pt x="3594844" y="619995"/>
                  </a:lnTo>
                  <a:lnTo>
                    <a:pt x="3614573" y="658156"/>
                  </a:lnTo>
                  <a:lnTo>
                    <a:pt x="3621658" y="702094"/>
                  </a:lnTo>
                  <a:lnTo>
                    <a:pt x="3621658" y="910615"/>
                  </a:lnTo>
                  <a:lnTo>
                    <a:pt x="3621658" y="1258150"/>
                  </a:lnTo>
                  <a:lnTo>
                    <a:pt x="3614573" y="1302094"/>
                  </a:lnTo>
                  <a:lnTo>
                    <a:pt x="3594844" y="1340259"/>
                  </a:lnTo>
                  <a:lnTo>
                    <a:pt x="3564765" y="1370354"/>
                  </a:lnTo>
                  <a:lnTo>
                    <a:pt x="3526626" y="1390090"/>
                  </a:lnTo>
                  <a:lnTo>
                    <a:pt x="3482721" y="1397177"/>
                  </a:lnTo>
                  <a:lnTo>
                    <a:pt x="3018155" y="1397177"/>
                  </a:lnTo>
                  <a:lnTo>
                    <a:pt x="2112645" y="1397177"/>
                  </a:lnTo>
                  <a:lnTo>
                    <a:pt x="139064" y="1397177"/>
                  </a:lnTo>
                  <a:lnTo>
                    <a:pt x="95097" y="1390090"/>
                  </a:lnTo>
                  <a:lnTo>
                    <a:pt x="56921" y="1370354"/>
                  </a:lnTo>
                  <a:lnTo>
                    <a:pt x="26822" y="1340259"/>
                  </a:lnTo>
                  <a:lnTo>
                    <a:pt x="7086" y="1302094"/>
                  </a:lnTo>
                  <a:lnTo>
                    <a:pt x="0" y="1258150"/>
                  </a:lnTo>
                  <a:lnTo>
                    <a:pt x="0" y="910615"/>
                  </a:lnTo>
                  <a:lnTo>
                    <a:pt x="0" y="702094"/>
                  </a:lnTo>
                  <a:close/>
                </a:path>
              </a:pathLst>
            </a:custGeom>
            <a:ln w="38100">
              <a:solidFill>
                <a:srgbClr val="7089AC"/>
              </a:solidFill>
            </a:ln>
          </p:spPr>
          <p:txBody>
            <a:bodyPr wrap="square" lIns="0" tIns="0" rIns="0" bIns="0" rtlCol="0"/>
            <a:lstStyle/>
            <a:p>
              <a:endParaRPr/>
            </a:p>
          </p:txBody>
        </p:sp>
        <p:sp>
          <p:nvSpPr>
            <p:cNvPr id="34" name="object 34"/>
            <p:cNvSpPr/>
            <p:nvPr/>
          </p:nvSpPr>
          <p:spPr>
            <a:xfrm>
              <a:off x="1737867" y="5829985"/>
              <a:ext cx="3993515" cy="834390"/>
            </a:xfrm>
            <a:custGeom>
              <a:avLst/>
              <a:gdLst/>
              <a:ahLst/>
              <a:cxnLst/>
              <a:rect l="l" t="t" r="r" b="b"/>
              <a:pathLst>
                <a:path w="3993515" h="834390">
                  <a:moveTo>
                    <a:pt x="3482721" y="0"/>
                  </a:moveTo>
                  <a:lnTo>
                    <a:pt x="139064" y="0"/>
                  </a:lnTo>
                  <a:lnTo>
                    <a:pt x="95097" y="7087"/>
                  </a:lnTo>
                  <a:lnTo>
                    <a:pt x="56921" y="26823"/>
                  </a:lnTo>
                  <a:lnTo>
                    <a:pt x="26822" y="56918"/>
                  </a:lnTo>
                  <a:lnTo>
                    <a:pt x="7086" y="95082"/>
                  </a:lnTo>
                  <a:lnTo>
                    <a:pt x="0" y="139026"/>
                  </a:lnTo>
                  <a:lnTo>
                    <a:pt x="118" y="695820"/>
                  </a:lnTo>
                  <a:lnTo>
                    <a:pt x="7086" y="739021"/>
                  </a:lnTo>
                  <a:lnTo>
                    <a:pt x="26822" y="777181"/>
                  </a:lnTo>
                  <a:lnTo>
                    <a:pt x="56921" y="807275"/>
                  </a:lnTo>
                  <a:lnTo>
                    <a:pt x="95097" y="827010"/>
                  </a:lnTo>
                  <a:lnTo>
                    <a:pt x="139064" y="834097"/>
                  </a:lnTo>
                  <a:lnTo>
                    <a:pt x="3482721" y="834097"/>
                  </a:lnTo>
                  <a:lnTo>
                    <a:pt x="3526626" y="827010"/>
                  </a:lnTo>
                  <a:lnTo>
                    <a:pt x="3564765" y="807275"/>
                  </a:lnTo>
                  <a:lnTo>
                    <a:pt x="3594844" y="777181"/>
                  </a:lnTo>
                  <a:lnTo>
                    <a:pt x="3614573" y="739021"/>
                  </a:lnTo>
                  <a:lnTo>
                    <a:pt x="3621658" y="695083"/>
                  </a:lnTo>
                  <a:lnTo>
                    <a:pt x="3992079" y="695083"/>
                  </a:lnTo>
                  <a:lnTo>
                    <a:pt x="3621658" y="486562"/>
                  </a:lnTo>
                  <a:lnTo>
                    <a:pt x="3621658" y="139026"/>
                  </a:lnTo>
                  <a:lnTo>
                    <a:pt x="3614573" y="95082"/>
                  </a:lnTo>
                  <a:lnTo>
                    <a:pt x="3594844" y="56918"/>
                  </a:lnTo>
                  <a:lnTo>
                    <a:pt x="3564765" y="26823"/>
                  </a:lnTo>
                  <a:lnTo>
                    <a:pt x="3526626" y="7087"/>
                  </a:lnTo>
                  <a:lnTo>
                    <a:pt x="3482721" y="0"/>
                  </a:lnTo>
                  <a:close/>
                </a:path>
                <a:path w="3993515" h="834390">
                  <a:moveTo>
                    <a:pt x="3992079" y="695083"/>
                  </a:moveTo>
                  <a:lnTo>
                    <a:pt x="3621658" y="695083"/>
                  </a:lnTo>
                  <a:lnTo>
                    <a:pt x="3993387" y="695820"/>
                  </a:lnTo>
                  <a:lnTo>
                    <a:pt x="3992079" y="695083"/>
                  </a:lnTo>
                  <a:close/>
                </a:path>
              </a:pathLst>
            </a:custGeom>
            <a:solidFill>
              <a:srgbClr val="FFFFFF"/>
            </a:solidFill>
          </p:spPr>
          <p:txBody>
            <a:bodyPr wrap="square" lIns="0" tIns="0" rIns="0" bIns="0" rtlCol="0"/>
            <a:lstStyle/>
            <a:p>
              <a:endParaRPr/>
            </a:p>
          </p:txBody>
        </p:sp>
        <p:sp>
          <p:nvSpPr>
            <p:cNvPr id="35" name="object 35"/>
            <p:cNvSpPr/>
            <p:nvPr/>
          </p:nvSpPr>
          <p:spPr>
            <a:xfrm>
              <a:off x="1737867" y="5829985"/>
              <a:ext cx="3993515" cy="834390"/>
            </a:xfrm>
            <a:custGeom>
              <a:avLst/>
              <a:gdLst/>
              <a:ahLst/>
              <a:cxnLst/>
              <a:rect l="l" t="t" r="r" b="b"/>
              <a:pathLst>
                <a:path w="3993515" h="834390">
                  <a:moveTo>
                    <a:pt x="0" y="139026"/>
                  </a:moveTo>
                  <a:lnTo>
                    <a:pt x="7086" y="95082"/>
                  </a:lnTo>
                  <a:lnTo>
                    <a:pt x="26822" y="56918"/>
                  </a:lnTo>
                  <a:lnTo>
                    <a:pt x="56921" y="26823"/>
                  </a:lnTo>
                  <a:lnTo>
                    <a:pt x="95097" y="7087"/>
                  </a:lnTo>
                  <a:lnTo>
                    <a:pt x="139064" y="0"/>
                  </a:lnTo>
                  <a:lnTo>
                    <a:pt x="2112645" y="0"/>
                  </a:lnTo>
                  <a:lnTo>
                    <a:pt x="3018155" y="0"/>
                  </a:lnTo>
                  <a:lnTo>
                    <a:pt x="3482721" y="0"/>
                  </a:lnTo>
                  <a:lnTo>
                    <a:pt x="3526626" y="7087"/>
                  </a:lnTo>
                  <a:lnTo>
                    <a:pt x="3564765" y="26823"/>
                  </a:lnTo>
                  <a:lnTo>
                    <a:pt x="3594844" y="56918"/>
                  </a:lnTo>
                  <a:lnTo>
                    <a:pt x="3614573" y="95082"/>
                  </a:lnTo>
                  <a:lnTo>
                    <a:pt x="3621658" y="139026"/>
                  </a:lnTo>
                  <a:lnTo>
                    <a:pt x="3621658" y="486562"/>
                  </a:lnTo>
                  <a:lnTo>
                    <a:pt x="3993387" y="695820"/>
                  </a:lnTo>
                  <a:lnTo>
                    <a:pt x="3621658" y="695083"/>
                  </a:lnTo>
                  <a:lnTo>
                    <a:pt x="3614573" y="739021"/>
                  </a:lnTo>
                  <a:lnTo>
                    <a:pt x="3594844" y="777181"/>
                  </a:lnTo>
                  <a:lnTo>
                    <a:pt x="3564765" y="807275"/>
                  </a:lnTo>
                  <a:lnTo>
                    <a:pt x="3526626" y="827010"/>
                  </a:lnTo>
                  <a:lnTo>
                    <a:pt x="3482721" y="834097"/>
                  </a:lnTo>
                  <a:lnTo>
                    <a:pt x="3018155" y="834097"/>
                  </a:lnTo>
                  <a:lnTo>
                    <a:pt x="2112645" y="834097"/>
                  </a:lnTo>
                  <a:lnTo>
                    <a:pt x="139064" y="834097"/>
                  </a:lnTo>
                  <a:lnTo>
                    <a:pt x="95097" y="827010"/>
                  </a:lnTo>
                  <a:lnTo>
                    <a:pt x="56921" y="807275"/>
                  </a:lnTo>
                  <a:lnTo>
                    <a:pt x="26822" y="777181"/>
                  </a:lnTo>
                  <a:lnTo>
                    <a:pt x="7086" y="739021"/>
                  </a:lnTo>
                  <a:lnTo>
                    <a:pt x="0" y="695083"/>
                  </a:lnTo>
                  <a:lnTo>
                    <a:pt x="0" y="486562"/>
                  </a:lnTo>
                  <a:lnTo>
                    <a:pt x="0" y="139026"/>
                  </a:lnTo>
                  <a:close/>
                </a:path>
              </a:pathLst>
            </a:custGeom>
            <a:ln w="38100">
              <a:solidFill>
                <a:srgbClr val="7089AC"/>
              </a:solidFill>
            </a:ln>
          </p:spPr>
          <p:txBody>
            <a:bodyPr wrap="square" lIns="0" tIns="0" rIns="0" bIns="0" rtlCol="0"/>
            <a:lstStyle/>
            <a:p>
              <a:endParaRPr/>
            </a:p>
          </p:txBody>
        </p:sp>
      </p:grpSp>
      <p:sp>
        <p:nvSpPr>
          <p:cNvPr id="36" name="object 36"/>
          <p:cNvSpPr txBox="1"/>
          <p:nvPr/>
        </p:nvSpPr>
        <p:spPr>
          <a:xfrm>
            <a:off x="1940432" y="5850128"/>
            <a:ext cx="3215640" cy="764312"/>
          </a:xfrm>
          <a:prstGeom prst="rect">
            <a:avLst/>
          </a:prstGeom>
        </p:spPr>
        <p:txBody>
          <a:bodyPr vert="horz" wrap="square" lIns="0" tIns="12700" rIns="0" bIns="0" rtlCol="0">
            <a:spAutoFit/>
          </a:bodyPr>
          <a:lstStyle/>
          <a:p>
            <a:pPr marL="306705" marR="5080" indent="-294640" algn="ctr">
              <a:lnSpc>
                <a:spcPct val="100000"/>
              </a:lnSpc>
              <a:spcBef>
                <a:spcPts val="100"/>
              </a:spcBef>
            </a:pPr>
            <a:r>
              <a:rPr sz="2400" b="1" spc="-5" dirty="0">
                <a:latin typeface="Calibri"/>
                <a:cs typeface="Calibri"/>
              </a:rPr>
              <a:t>Audit </a:t>
            </a:r>
            <a:r>
              <a:rPr sz="2400" spc="-5" dirty="0">
                <a:latin typeface="Calibri"/>
                <a:cs typeface="Calibri"/>
              </a:rPr>
              <a:t>security logs, </a:t>
            </a:r>
            <a:r>
              <a:rPr sz="2400" spc="-15" dirty="0">
                <a:latin typeface="Calibri"/>
                <a:cs typeface="Calibri"/>
              </a:rPr>
              <a:t>revert</a:t>
            </a:r>
            <a:r>
              <a:rPr lang="en-US" sz="2400" spc="-15" dirty="0">
                <a:latin typeface="Calibri"/>
                <a:cs typeface="Calibri"/>
              </a:rPr>
              <a:t> </a:t>
            </a:r>
          </a:p>
          <a:p>
            <a:pPr marL="306705" marR="5080" indent="-294640" algn="ctr">
              <a:lnSpc>
                <a:spcPct val="100000"/>
              </a:lnSpc>
              <a:spcBef>
                <a:spcPts val="100"/>
              </a:spcBef>
            </a:pPr>
            <a:r>
              <a:rPr lang="en-US" sz="2400" spc="-15" dirty="0">
                <a:latin typeface="Calibri"/>
                <a:cs typeface="Calibri"/>
              </a:rPr>
              <a:t>and punish if needed</a:t>
            </a:r>
            <a:endParaRPr sz="2400" dirty="0">
              <a:latin typeface="Calibri"/>
              <a:cs typeface="Calibri"/>
            </a:endParaRPr>
          </a:p>
        </p:txBody>
      </p:sp>
    </p:spTree>
    <p:extLst>
      <p:ext uri="{BB962C8B-B14F-4D97-AF65-F5344CB8AC3E}">
        <p14:creationId xmlns:p14="http://schemas.microsoft.com/office/powerpoint/2010/main" val="3902577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119" y="133121"/>
            <a:ext cx="7244715" cy="757555"/>
          </a:xfrm>
          <a:prstGeom prst="rect">
            <a:avLst/>
          </a:prstGeom>
        </p:spPr>
        <p:txBody>
          <a:bodyPr vert="horz" wrap="square" lIns="0" tIns="12700" rIns="0" bIns="0" rtlCol="0">
            <a:spAutoFit/>
          </a:bodyPr>
          <a:lstStyle/>
          <a:p>
            <a:pPr marL="12700">
              <a:lnSpc>
                <a:spcPct val="100000"/>
              </a:lnSpc>
              <a:spcBef>
                <a:spcPts val="100"/>
              </a:spcBef>
            </a:pPr>
            <a:r>
              <a:rPr spc="-125" dirty="0"/>
              <a:t>For</a:t>
            </a:r>
            <a:r>
              <a:rPr spc="-295" dirty="0"/>
              <a:t> </a:t>
            </a:r>
            <a:r>
              <a:rPr spc="-110" dirty="0"/>
              <a:t>the</a:t>
            </a:r>
            <a:r>
              <a:rPr spc="-285" dirty="0"/>
              <a:t> </a:t>
            </a:r>
            <a:r>
              <a:rPr spc="-150" dirty="0"/>
              <a:t>rest</a:t>
            </a:r>
            <a:r>
              <a:rPr spc="-290" dirty="0"/>
              <a:t> </a:t>
            </a:r>
            <a:r>
              <a:rPr spc="-80" dirty="0"/>
              <a:t>of</a:t>
            </a:r>
            <a:r>
              <a:rPr spc="-285" dirty="0"/>
              <a:t> </a:t>
            </a:r>
            <a:r>
              <a:rPr spc="-125" dirty="0"/>
              <a:t>this</a:t>
            </a:r>
            <a:r>
              <a:rPr spc="-285" dirty="0"/>
              <a:t> </a:t>
            </a:r>
            <a:r>
              <a:rPr spc="-165" dirty="0"/>
              <a:t>presentation</a:t>
            </a:r>
          </a:p>
        </p:txBody>
      </p:sp>
      <p:sp>
        <p:nvSpPr>
          <p:cNvPr id="3" name="object 3"/>
          <p:cNvSpPr txBox="1"/>
          <p:nvPr/>
        </p:nvSpPr>
        <p:spPr>
          <a:xfrm>
            <a:off x="2626614" y="5188711"/>
            <a:ext cx="94170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252525"/>
                </a:solidFill>
                <a:latin typeface="Calibri"/>
                <a:cs typeface="Calibri"/>
              </a:rPr>
              <a:t>Subj</a:t>
            </a:r>
            <a:r>
              <a:rPr sz="2400" spc="5" dirty="0">
                <a:solidFill>
                  <a:srgbClr val="252525"/>
                </a:solidFill>
                <a:latin typeface="Calibri"/>
                <a:cs typeface="Calibri"/>
              </a:rPr>
              <a:t>e</a:t>
            </a:r>
            <a:r>
              <a:rPr sz="2400" dirty="0">
                <a:solidFill>
                  <a:srgbClr val="252525"/>
                </a:solidFill>
                <a:latin typeface="Calibri"/>
                <a:cs typeface="Calibri"/>
              </a:rPr>
              <a:t>ct</a:t>
            </a:r>
            <a:endParaRPr sz="2400">
              <a:latin typeface="Calibri"/>
              <a:cs typeface="Calibri"/>
            </a:endParaRPr>
          </a:p>
        </p:txBody>
      </p:sp>
      <p:sp>
        <p:nvSpPr>
          <p:cNvPr id="4" name="object 4"/>
          <p:cNvSpPr txBox="1"/>
          <p:nvPr/>
        </p:nvSpPr>
        <p:spPr>
          <a:xfrm>
            <a:off x="8555228" y="5173726"/>
            <a:ext cx="1162050" cy="391160"/>
          </a:xfrm>
          <a:prstGeom prst="rect">
            <a:avLst/>
          </a:prstGeom>
        </p:spPr>
        <p:txBody>
          <a:bodyPr vert="horz" wrap="square" lIns="0" tIns="12700" rIns="0" bIns="0" rtlCol="0">
            <a:spAutoFit/>
          </a:bodyPr>
          <a:lstStyle/>
          <a:p>
            <a:pPr marL="12700">
              <a:lnSpc>
                <a:spcPct val="100000"/>
              </a:lnSpc>
              <a:spcBef>
                <a:spcPts val="100"/>
              </a:spcBef>
            </a:pPr>
            <a:r>
              <a:rPr sz="2400" spc="-35" dirty="0">
                <a:solidFill>
                  <a:srgbClr val="252525"/>
                </a:solidFill>
                <a:latin typeface="Calibri"/>
                <a:cs typeface="Calibri"/>
              </a:rPr>
              <a:t>R</a:t>
            </a:r>
            <a:r>
              <a:rPr sz="2400" dirty="0">
                <a:solidFill>
                  <a:srgbClr val="252525"/>
                </a:solidFill>
                <a:latin typeface="Calibri"/>
                <a:cs typeface="Calibri"/>
              </a:rPr>
              <a:t>esou</a:t>
            </a:r>
            <a:r>
              <a:rPr sz="2400" spc="-35" dirty="0">
                <a:solidFill>
                  <a:srgbClr val="252525"/>
                </a:solidFill>
                <a:latin typeface="Calibri"/>
                <a:cs typeface="Calibri"/>
              </a:rPr>
              <a:t>r</a:t>
            </a:r>
            <a:r>
              <a:rPr sz="2400" dirty="0">
                <a:solidFill>
                  <a:srgbClr val="252525"/>
                </a:solidFill>
                <a:latin typeface="Calibri"/>
                <a:cs typeface="Calibri"/>
              </a:rPr>
              <a:t>ce</a:t>
            </a:r>
            <a:endParaRPr sz="2400">
              <a:latin typeface="Calibri"/>
              <a:cs typeface="Calibri"/>
            </a:endParaRPr>
          </a:p>
        </p:txBody>
      </p:sp>
      <p:grpSp>
        <p:nvGrpSpPr>
          <p:cNvPr id="5" name="object 5"/>
          <p:cNvGrpSpPr/>
          <p:nvPr/>
        </p:nvGrpSpPr>
        <p:grpSpPr>
          <a:xfrm>
            <a:off x="1028941" y="1224152"/>
            <a:ext cx="10134600" cy="4444365"/>
            <a:chOff x="1028941" y="1224152"/>
            <a:chExt cx="10134600" cy="4444365"/>
          </a:xfrm>
        </p:grpSpPr>
        <p:sp>
          <p:nvSpPr>
            <p:cNvPr id="6" name="object 6"/>
            <p:cNvSpPr/>
            <p:nvPr/>
          </p:nvSpPr>
          <p:spPr>
            <a:xfrm>
              <a:off x="2497200" y="3590925"/>
              <a:ext cx="1270000" cy="15367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600996" y="3610880"/>
              <a:ext cx="1040939" cy="13839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118732" y="4226941"/>
              <a:ext cx="2240280" cy="175895"/>
            </a:xfrm>
            <a:custGeom>
              <a:avLst/>
              <a:gdLst/>
              <a:ahLst/>
              <a:cxnLst/>
              <a:rect l="l" t="t" r="r" b="b"/>
              <a:pathLst>
                <a:path w="2240279" h="175895">
                  <a:moveTo>
                    <a:pt x="2180921" y="87809"/>
                  </a:moveTo>
                  <a:lnTo>
                    <a:pt x="2074798" y="146684"/>
                  </a:lnTo>
                  <a:lnTo>
                    <a:pt x="2067940" y="150621"/>
                  </a:lnTo>
                  <a:lnTo>
                    <a:pt x="2065400" y="159257"/>
                  </a:lnTo>
                  <a:lnTo>
                    <a:pt x="2069338" y="166115"/>
                  </a:lnTo>
                  <a:lnTo>
                    <a:pt x="2073147" y="173100"/>
                  </a:lnTo>
                  <a:lnTo>
                    <a:pt x="2081784" y="175513"/>
                  </a:lnTo>
                  <a:lnTo>
                    <a:pt x="2088768" y="171703"/>
                  </a:lnTo>
                  <a:lnTo>
                    <a:pt x="2213957" y="102107"/>
                  </a:lnTo>
                  <a:lnTo>
                    <a:pt x="2210435" y="102107"/>
                  </a:lnTo>
                  <a:lnTo>
                    <a:pt x="2210435" y="100329"/>
                  </a:lnTo>
                  <a:lnTo>
                    <a:pt x="2203449" y="100329"/>
                  </a:lnTo>
                  <a:lnTo>
                    <a:pt x="2180921" y="87809"/>
                  </a:lnTo>
                  <a:close/>
                </a:path>
                <a:path w="2240279" h="175895">
                  <a:moveTo>
                    <a:pt x="2155233" y="73532"/>
                  </a:moveTo>
                  <a:lnTo>
                    <a:pt x="0" y="73532"/>
                  </a:lnTo>
                  <a:lnTo>
                    <a:pt x="0" y="102107"/>
                  </a:lnTo>
                  <a:lnTo>
                    <a:pt x="2155148" y="102107"/>
                  </a:lnTo>
                  <a:lnTo>
                    <a:pt x="2180921" y="87809"/>
                  </a:lnTo>
                  <a:lnTo>
                    <a:pt x="2155233" y="73532"/>
                  </a:lnTo>
                  <a:close/>
                </a:path>
                <a:path w="2240279" h="175895">
                  <a:moveTo>
                    <a:pt x="2214186" y="73532"/>
                  </a:moveTo>
                  <a:lnTo>
                    <a:pt x="2210435" y="73532"/>
                  </a:lnTo>
                  <a:lnTo>
                    <a:pt x="2210435" y="102107"/>
                  </a:lnTo>
                  <a:lnTo>
                    <a:pt x="2213957" y="102107"/>
                  </a:lnTo>
                  <a:lnTo>
                    <a:pt x="2239771" y="87756"/>
                  </a:lnTo>
                  <a:lnTo>
                    <a:pt x="2214186" y="73532"/>
                  </a:lnTo>
                  <a:close/>
                </a:path>
                <a:path w="2240279" h="175895">
                  <a:moveTo>
                    <a:pt x="2203449" y="75310"/>
                  </a:moveTo>
                  <a:lnTo>
                    <a:pt x="2180921" y="87809"/>
                  </a:lnTo>
                  <a:lnTo>
                    <a:pt x="2203449" y="100329"/>
                  </a:lnTo>
                  <a:lnTo>
                    <a:pt x="2203449" y="75310"/>
                  </a:lnTo>
                  <a:close/>
                </a:path>
                <a:path w="2240279" h="175895">
                  <a:moveTo>
                    <a:pt x="2210435" y="75310"/>
                  </a:moveTo>
                  <a:lnTo>
                    <a:pt x="2203449" y="75310"/>
                  </a:lnTo>
                  <a:lnTo>
                    <a:pt x="2203449" y="100329"/>
                  </a:lnTo>
                  <a:lnTo>
                    <a:pt x="2210435" y="100329"/>
                  </a:lnTo>
                  <a:lnTo>
                    <a:pt x="2210435" y="75310"/>
                  </a:lnTo>
                  <a:close/>
                </a:path>
                <a:path w="2240279" h="175895">
                  <a:moveTo>
                    <a:pt x="2081784" y="0"/>
                  </a:moveTo>
                  <a:lnTo>
                    <a:pt x="2073147" y="2539"/>
                  </a:lnTo>
                  <a:lnTo>
                    <a:pt x="2069338" y="9397"/>
                  </a:lnTo>
                  <a:lnTo>
                    <a:pt x="2065400" y="16382"/>
                  </a:lnTo>
                  <a:lnTo>
                    <a:pt x="2067940" y="25018"/>
                  </a:lnTo>
                  <a:lnTo>
                    <a:pt x="2180921" y="87809"/>
                  </a:lnTo>
                  <a:lnTo>
                    <a:pt x="2203449" y="75310"/>
                  </a:lnTo>
                  <a:lnTo>
                    <a:pt x="2210435" y="75310"/>
                  </a:lnTo>
                  <a:lnTo>
                    <a:pt x="2210435" y="73532"/>
                  </a:lnTo>
                  <a:lnTo>
                    <a:pt x="2214186" y="73532"/>
                  </a:lnTo>
                  <a:lnTo>
                    <a:pt x="2088768" y="3809"/>
                  </a:lnTo>
                  <a:lnTo>
                    <a:pt x="2081784" y="0"/>
                  </a:lnTo>
                  <a:close/>
                </a:path>
              </a:pathLst>
            </a:custGeom>
            <a:solidFill>
              <a:srgbClr val="000000"/>
            </a:solidFill>
          </p:spPr>
          <p:txBody>
            <a:bodyPr wrap="square" lIns="0" tIns="0" rIns="0" bIns="0" rtlCol="0"/>
            <a:lstStyle/>
            <a:p>
              <a:endParaRPr/>
            </a:p>
          </p:txBody>
        </p:sp>
        <p:sp>
          <p:nvSpPr>
            <p:cNvPr id="9" name="object 9"/>
            <p:cNvSpPr/>
            <p:nvPr/>
          </p:nvSpPr>
          <p:spPr>
            <a:xfrm>
              <a:off x="5661279" y="3320033"/>
              <a:ext cx="994410" cy="2008505"/>
            </a:xfrm>
            <a:custGeom>
              <a:avLst/>
              <a:gdLst/>
              <a:ahLst/>
              <a:cxnLst/>
              <a:rect l="l" t="t" r="r" b="b"/>
              <a:pathLst>
                <a:path w="994409" h="2008504">
                  <a:moveTo>
                    <a:pt x="0" y="0"/>
                  </a:moveTo>
                  <a:lnTo>
                    <a:pt x="0" y="1759458"/>
                  </a:lnTo>
                  <a:lnTo>
                    <a:pt x="994282" y="2007996"/>
                  </a:lnTo>
                  <a:lnTo>
                    <a:pt x="994282" y="248665"/>
                  </a:lnTo>
                  <a:lnTo>
                    <a:pt x="0" y="0"/>
                  </a:lnTo>
                  <a:close/>
                </a:path>
              </a:pathLst>
            </a:custGeom>
            <a:solidFill>
              <a:srgbClr val="6AC2ED"/>
            </a:solidFill>
          </p:spPr>
          <p:txBody>
            <a:bodyPr wrap="square" lIns="0" tIns="0" rIns="0" bIns="0" rtlCol="0"/>
            <a:lstStyle/>
            <a:p>
              <a:endParaRPr/>
            </a:p>
          </p:txBody>
        </p:sp>
        <p:sp>
          <p:nvSpPr>
            <p:cNvPr id="10" name="object 10"/>
            <p:cNvSpPr/>
            <p:nvPr/>
          </p:nvSpPr>
          <p:spPr>
            <a:xfrm>
              <a:off x="5661279" y="3320033"/>
              <a:ext cx="994410" cy="2008505"/>
            </a:xfrm>
            <a:custGeom>
              <a:avLst/>
              <a:gdLst/>
              <a:ahLst/>
              <a:cxnLst/>
              <a:rect l="l" t="t" r="r" b="b"/>
              <a:pathLst>
                <a:path w="994409" h="2008504">
                  <a:moveTo>
                    <a:pt x="0" y="0"/>
                  </a:moveTo>
                  <a:lnTo>
                    <a:pt x="994282" y="248665"/>
                  </a:lnTo>
                  <a:lnTo>
                    <a:pt x="994282" y="2007996"/>
                  </a:lnTo>
                  <a:lnTo>
                    <a:pt x="0" y="1759458"/>
                  </a:lnTo>
                  <a:lnTo>
                    <a:pt x="0" y="0"/>
                  </a:lnTo>
                  <a:close/>
                </a:path>
              </a:pathLst>
            </a:custGeom>
            <a:ln w="28575">
              <a:solidFill>
                <a:srgbClr val="252525"/>
              </a:solidFill>
            </a:ln>
          </p:spPr>
          <p:txBody>
            <a:bodyPr wrap="square" lIns="0" tIns="0" rIns="0" bIns="0" rtlCol="0"/>
            <a:lstStyle/>
            <a:p>
              <a:endParaRPr/>
            </a:p>
          </p:txBody>
        </p:sp>
        <p:sp>
          <p:nvSpPr>
            <p:cNvPr id="11" name="object 11"/>
            <p:cNvSpPr/>
            <p:nvPr/>
          </p:nvSpPr>
          <p:spPr>
            <a:xfrm>
              <a:off x="3944747" y="4314698"/>
              <a:ext cx="2174240" cy="1270"/>
            </a:xfrm>
            <a:custGeom>
              <a:avLst/>
              <a:gdLst/>
              <a:ahLst/>
              <a:cxnLst/>
              <a:rect l="l" t="t" r="r" b="b"/>
              <a:pathLst>
                <a:path w="2174240" h="1270">
                  <a:moveTo>
                    <a:pt x="0" y="0"/>
                  </a:moveTo>
                  <a:lnTo>
                    <a:pt x="2173986" y="1015"/>
                  </a:lnTo>
                </a:path>
              </a:pathLst>
            </a:custGeom>
            <a:ln w="28575">
              <a:solidFill>
                <a:srgbClr val="000000"/>
              </a:solidFill>
            </a:ln>
          </p:spPr>
          <p:txBody>
            <a:bodyPr wrap="square" lIns="0" tIns="0" rIns="0" bIns="0" rtlCol="0"/>
            <a:lstStyle/>
            <a:p>
              <a:endParaRPr/>
            </a:p>
          </p:txBody>
        </p:sp>
        <p:sp>
          <p:nvSpPr>
            <p:cNvPr id="12" name="object 12"/>
            <p:cNvSpPr/>
            <p:nvPr/>
          </p:nvSpPr>
          <p:spPr>
            <a:xfrm>
              <a:off x="5990717" y="4634242"/>
              <a:ext cx="1034122" cy="1034122"/>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035291" y="1230502"/>
              <a:ext cx="10121900" cy="1314450"/>
            </a:xfrm>
            <a:custGeom>
              <a:avLst/>
              <a:gdLst/>
              <a:ahLst/>
              <a:cxnLst/>
              <a:rect l="l" t="t" r="r" b="b"/>
              <a:pathLst>
                <a:path w="10121900" h="1314450">
                  <a:moveTo>
                    <a:pt x="9902456" y="0"/>
                  </a:moveTo>
                  <a:lnTo>
                    <a:pt x="218998" y="0"/>
                  </a:lnTo>
                  <a:lnTo>
                    <a:pt x="168782" y="5783"/>
                  </a:lnTo>
                  <a:lnTo>
                    <a:pt x="122686" y="22257"/>
                  </a:lnTo>
                  <a:lnTo>
                    <a:pt x="82024" y="48105"/>
                  </a:lnTo>
                  <a:lnTo>
                    <a:pt x="48109" y="82014"/>
                  </a:lnTo>
                  <a:lnTo>
                    <a:pt x="22258" y="122667"/>
                  </a:lnTo>
                  <a:lnTo>
                    <a:pt x="5783" y="168750"/>
                  </a:lnTo>
                  <a:lnTo>
                    <a:pt x="0" y="218948"/>
                  </a:lnTo>
                  <a:lnTo>
                    <a:pt x="0" y="1094867"/>
                  </a:lnTo>
                  <a:lnTo>
                    <a:pt x="5783" y="1145111"/>
                  </a:lnTo>
                  <a:lnTo>
                    <a:pt x="22258" y="1191227"/>
                  </a:lnTo>
                  <a:lnTo>
                    <a:pt x="48109" y="1231903"/>
                  </a:lnTo>
                  <a:lnTo>
                    <a:pt x="82024" y="1265826"/>
                  </a:lnTo>
                  <a:lnTo>
                    <a:pt x="122686" y="1291681"/>
                  </a:lnTo>
                  <a:lnTo>
                    <a:pt x="168782" y="1308158"/>
                  </a:lnTo>
                  <a:lnTo>
                    <a:pt x="218998" y="1313942"/>
                  </a:lnTo>
                  <a:lnTo>
                    <a:pt x="9902456" y="1313942"/>
                  </a:lnTo>
                  <a:lnTo>
                    <a:pt x="9952653" y="1308158"/>
                  </a:lnTo>
                  <a:lnTo>
                    <a:pt x="9998736" y="1291681"/>
                  </a:lnTo>
                  <a:lnTo>
                    <a:pt x="10039390" y="1265826"/>
                  </a:lnTo>
                  <a:lnTo>
                    <a:pt x="10073298" y="1231903"/>
                  </a:lnTo>
                  <a:lnTo>
                    <a:pt x="10099147" y="1191227"/>
                  </a:lnTo>
                  <a:lnTo>
                    <a:pt x="10115621" y="1145111"/>
                  </a:lnTo>
                  <a:lnTo>
                    <a:pt x="10121404" y="1094867"/>
                  </a:lnTo>
                  <a:lnTo>
                    <a:pt x="10121404" y="218948"/>
                  </a:lnTo>
                  <a:lnTo>
                    <a:pt x="10115621" y="168750"/>
                  </a:lnTo>
                  <a:lnTo>
                    <a:pt x="10099147" y="122667"/>
                  </a:lnTo>
                  <a:lnTo>
                    <a:pt x="10073298" y="82014"/>
                  </a:lnTo>
                  <a:lnTo>
                    <a:pt x="10039390" y="48105"/>
                  </a:lnTo>
                  <a:lnTo>
                    <a:pt x="9998736" y="22257"/>
                  </a:lnTo>
                  <a:lnTo>
                    <a:pt x="9952653" y="5783"/>
                  </a:lnTo>
                  <a:lnTo>
                    <a:pt x="9902456" y="0"/>
                  </a:lnTo>
                  <a:close/>
                </a:path>
              </a:pathLst>
            </a:custGeom>
            <a:solidFill>
              <a:srgbClr val="E0F3FB"/>
            </a:solidFill>
          </p:spPr>
          <p:txBody>
            <a:bodyPr wrap="square" lIns="0" tIns="0" rIns="0" bIns="0" rtlCol="0"/>
            <a:lstStyle/>
            <a:p>
              <a:endParaRPr/>
            </a:p>
          </p:txBody>
        </p:sp>
        <p:sp>
          <p:nvSpPr>
            <p:cNvPr id="14" name="object 14"/>
            <p:cNvSpPr/>
            <p:nvPr/>
          </p:nvSpPr>
          <p:spPr>
            <a:xfrm>
              <a:off x="1035291" y="1230502"/>
              <a:ext cx="10121900" cy="1314450"/>
            </a:xfrm>
            <a:custGeom>
              <a:avLst/>
              <a:gdLst/>
              <a:ahLst/>
              <a:cxnLst/>
              <a:rect l="l" t="t" r="r" b="b"/>
              <a:pathLst>
                <a:path w="10121900" h="1314450">
                  <a:moveTo>
                    <a:pt x="0" y="218948"/>
                  </a:moveTo>
                  <a:lnTo>
                    <a:pt x="5783" y="168750"/>
                  </a:lnTo>
                  <a:lnTo>
                    <a:pt x="22258" y="122667"/>
                  </a:lnTo>
                  <a:lnTo>
                    <a:pt x="48109" y="82014"/>
                  </a:lnTo>
                  <a:lnTo>
                    <a:pt x="82024" y="48105"/>
                  </a:lnTo>
                  <a:lnTo>
                    <a:pt x="122686" y="22257"/>
                  </a:lnTo>
                  <a:lnTo>
                    <a:pt x="168782" y="5783"/>
                  </a:lnTo>
                  <a:lnTo>
                    <a:pt x="218998" y="0"/>
                  </a:lnTo>
                  <a:lnTo>
                    <a:pt x="9902456" y="0"/>
                  </a:lnTo>
                  <a:lnTo>
                    <a:pt x="9952653" y="5783"/>
                  </a:lnTo>
                  <a:lnTo>
                    <a:pt x="9998736" y="22257"/>
                  </a:lnTo>
                  <a:lnTo>
                    <a:pt x="10039390" y="48105"/>
                  </a:lnTo>
                  <a:lnTo>
                    <a:pt x="10073298" y="82014"/>
                  </a:lnTo>
                  <a:lnTo>
                    <a:pt x="10099147" y="122667"/>
                  </a:lnTo>
                  <a:lnTo>
                    <a:pt x="10115621" y="168750"/>
                  </a:lnTo>
                  <a:lnTo>
                    <a:pt x="10121404" y="218948"/>
                  </a:lnTo>
                  <a:lnTo>
                    <a:pt x="10121404" y="1094867"/>
                  </a:lnTo>
                  <a:lnTo>
                    <a:pt x="10115621" y="1145111"/>
                  </a:lnTo>
                  <a:lnTo>
                    <a:pt x="10099147" y="1191227"/>
                  </a:lnTo>
                  <a:lnTo>
                    <a:pt x="10073298" y="1231903"/>
                  </a:lnTo>
                  <a:lnTo>
                    <a:pt x="10039390" y="1265826"/>
                  </a:lnTo>
                  <a:lnTo>
                    <a:pt x="9998736" y="1291681"/>
                  </a:lnTo>
                  <a:lnTo>
                    <a:pt x="9952653" y="1308158"/>
                  </a:lnTo>
                  <a:lnTo>
                    <a:pt x="9902456" y="1313942"/>
                  </a:lnTo>
                  <a:lnTo>
                    <a:pt x="218998" y="1313942"/>
                  </a:lnTo>
                  <a:lnTo>
                    <a:pt x="168782" y="1308158"/>
                  </a:lnTo>
                  <a:lnTo>
                    <a:pt x="122686" y="1291681"/>
                  </a:lnTo>
                  <a:lnTo>
                    <a:pt x="82024" y="1265826"/>
                  </a:lnTo>
                  <a:lnTo>
                    <a:pt x="48109" y="1231903"/>
                  </a:lnTo>
                  <a:lnTo>
                    <a:pt x="22258" y="1191227"/>
                  </a:lnTo>
                  <a:lnTo>
                    <a:pt x="5783" y="1145111"/>
                  </a:lnTo>
                  <a:lnTo>
                    <a:pt x="0" y="1094867"/>
                  </a:lnTo>
                  <a:lnTo>
                    <a:pt x="0" y="218948"/>
                  </a:lnTo>
                  <a:close/>
                </a:path>
              </a:pathLst>
            </a:custGeom>
            <a:ln w="12699">
              <a:solidFill>
                <a:srgbClr val="7089AC"/>
              </a:solidFill>
            </a:ln>
          </p:spPr>
          <p:txBody>
            <a:bodyPr wrap="square" lIns="0" tIns="0" rIns="0" bIns="0" rtlCol="0"/>
            <a:lstStyle/>
            <a:p>
              <a:endParaRPr/>
            </a:p>
          </p:txBody>
        </p:sp>
      </p:grpSp>
      <p:sp>
        <p:nvSpPr>
          <p:cNvPr id="15" name="object 15"/>
          <p:cNvSpPr txBox="1"/>
          <p:nvPr/>
        </p:nvSpPr>
        <p:spPr>
          <a:xfrm>
            <a:off x="3218179" y="1605533"/>
            <a:ext cx="5758815" cy="2686050"/>
          </a:xfrm>
          <a:prstGeom prst="rect">
            <a:avLst/>
          </a:prstGeom>
        </p:spPr>
        <p:txBody>
          <a:bodyPr vert="horz" wrap="square" lIns="0" tIns="13335" rIns="0" bIns="0" rtlCol="0">
            <a:spAutoFit/>
          </a:bodyPr>
          <a:lstStyle/>
          <a:p>
            <a:pPr marL="12700">
              <a:lnSpc>
                <a:spcPct val="100000"/>
              </a:lnSpc>
              <a:spcBef>
                <a:spcPts val="105"/>
              </a:spcBef>
            </a:pPr>
            <a:r>
              <a:rPr sz="3200" b="1" spc="-40" dirty="0">
                <a:latin typeface="Calibri"/>
                <a:cs typeface="Calibri"/>
              </a:rPr>
              <a:t>“Access </a:t>
            </a:r>
            <a:r>
              <a:rPr sz="3200" b="1" spc="-15" dirty="0">
                <a:latin typeface="Calibri"/>
                <a:cs typeface="Calibri"/>
              </a:rPr>
              <a:t>control” </a:t>
            </a:r>
            <a:r>
              <a:rPr sz="3200" b="1" dirty="0">
                <a:latin typeface="Calibri"/>
                <a:cs typeface="Calibri"/>
              </a:rPr>
              <a:t>= </a:t>
            </a:r>
            <a:r>
              <a:rPr sz="3200" b="1" spc="-10" dirty="0">
                <a:latin typeface="Calibri"/>
                <a:cs typeface="Calibri"/>
              </a:rPr>
              <a:t>“authorization”</a:t>
            </a:r>
            <a:endParaRPr sz="3200">
              <a:latin typeface="Calibri"/>
              <a:cs typeface="Calibri"/>
            </a:endParaRPr>
          </a:p>
          <a:p>
            <a:pPr>
              <a:lnSpc>
                <a:spcPct val="100000"/>
              </a:lnSpc>
            </a:pPr>
            <a:endParaRPr sz="3200">
              <a:latin typeface="Calibri"/>
              <a:cs typeface="Calibri"/>
            </a:endParaRPr>
          </a:p>
          <a:p>
            <a:pPr marL="81915" algn="ctr">
              <a:lnSpc>
                <a:spcPct val="100000"/>
              </a:lnSpc>
              <a:spcBef>
                <a:spcPts val="2515"/>
              </a:spcBef>
            </a:pPr>
            <a:r>
              <a:rPr sz="2400" spc="-10" dirty="0">
                <a:solidFill>
                  <a:srgbClr val="252525"/>
                </a:solidFill>
                <a:latin typeface="Calibri"/>
                <a:cs typeface="Calibri"/>
              </a:rPr>
              <a:t>Guard</a:t>
            </a:r>
            <a:endParaRPr sz="2400">
              <a:latin typeface="Calibri"/>
              <a:cs typeface="Calibri"/>
            </a:endParaRPr>
          </a:p>
          <a:p>
            <a:pPr>
              <a:lnSpc>
                <a:spcPct val="100000"/>
              </a:lnSpc>
            </a:pPr>
            <a:endParaRPr sz="2400">
              <a:latin typeface="Calibri"/>
              <a:cs typeface="Calibri"/>
            </a:endParaRPr>
          </a:p>
          <a:p>
            <a:pPr marL="1146175">
              <a:lnSpc>
                <a:spcPct val="100000"/>
              </a:lnSpc>
              <a:spcBef>
                <a:spcPts val="1989"/>
              </a:spcBef>
            </a:pPr>
            <a:r>
              <a:rPr sz="2400" dirty="0">
                <a:solidFill>
                  <a:srgbClr val="252525"/>
                </a:solidFill>
                <a:latin typeface="Calibri"/>
                <a:cs typeface="Calibri"/>
              </a:rPr>
              <a:t>Action</a:t>
            </a:r>
            <a:endParaRPr sz="2400">
              <a:latin typeface="Calibri"/>
              <a:cs typeface="Calibri"/>
            </a:endParaRPr>
          </a:p>
        </p:txBody>
      </p:sp>
    </p:spTree>
    <p:extLst>
      <p:ext uri="{BB962C8B-B14F-4D97-AF65-F5344CB8AC3E}">
        <p14:creationId xmlns:p14="http://schemas.microsoft.com/office/powerpoint/2010/main" val="2155904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88372"/>
            <a:ext cx="8687435" cy="689932"/>
          </a:xfrm>
          <a:prstGeom prst="rect">
            <a:avLst/>
          </a:prstGeom>
        </p:spPr>
        <p:txBody>
          <a:bodyPr vert="horz" wrap="square" lIns="0" tIns="12700" rIns="0" bIns="0" rtlCol="0">
            <a:spAutoFit/>
          </a:bodyPr>
          <a:lstStyle/>
          <a:p>
            <a:pPr marL="12700">
              <a:lnSpc>
                <a:spcPct val="100000"/>
              </a:lnSpc>
              <a:spcBef>
                <a:spcPts val="100"/>
              </a:spcBef>
            </a:pPr>
            <a:r>
              <a:rPr spc="-155" dirty="0"/>
              <a:t>Authorization exists </a:t>
            </a:r>
            <a:r>
              <a:rPr spc="-80" dirty="0"/>
              <a:t>on </a:t>
            </a:r>
            <a:r>
              <a:rPr spc="-140" dirty="0"/>
              <a:t>multiple</a:t>
            </a:r>
            <a:r>
              <a:rPr spc="-745" dirty="0"/>
              <a:t> </a:t>
            </a:r>
            <a:r>
              <a:rPr lang="en-US" spc="-745" dirty="0"/>
              <a:t> </a:t>
            </a:r>
            <a:r>
              <a:rPr spc="-145" dirty="0"/>
              <a:t>levels</a:t>
            </a:r>
          </a:p>
        </p:txBody>
      </p:sp>
      <p:graphicFrame>
        <p:nvGraphicFramePr>
          <p:cNvPr id="3" name="object 3"/>
          <p:cNvGraphicFramePr>
            <a:graphicFrameLocks noGrp="1"/>
          </p:cNvGraphicFramePr>
          <p:nvPr/>
        </p:nvGraphicFramePr>
        <p:xfrm>
          <a:off x="973569" y="1144650"/>
          <a:ext cx="10306049" cy="5558789"/>
        </p:xfrm>
        <a:graphic>
          <a:graphicData uri="http://schemas.openxmlformats.org/drawingml/2006/table">
            <a:tbl>
              <a:tblPr firstRow="1" bandRow="1">
                <a:tableStyleId>{2D5ABB26-0587-4C30-8999-92F81FD0307C}</a:tableStyleId>
              </a:tblPr>
              <a:tblGrid>
                <a:gridCol w="2061210">
                  <a:extLst>
                    <a:ext uri="{9D8B030D-6E8A-4147-A177-3AD203B41FA5}">
                      <a16:colId xmlns:a16="http://schemas.microsoft.com/office/drawing/2014/main" val="20000"/>
                    </a:ext>
                  </a:extLst>
                </a:gridCol>
                <a:gridCol w="2061210">
                  <a:extLst>
                    <a:ext uri="{9D8B030D-6E8A-4147-A177-3AD203B41FA5}">
                      <a16:colId xmlns:a16="http://schemas.microsoft.com/office/drawing/2014/main" val="20001"/>
                    </a:ext>
                  </a:extLst>
                </a:gridCol>
                <a:gridCol w="2061210">
                  <a:extLst>
                    <a:ext uri="{9D8B030D-6E8A-4147-A177-3AD203B41FA5}">
                      <a16:colId xmlns:a16="http://schemas.microsoft.com/office/drawing/2014/main" val="20002"/>
                    </a:ext>
                  </a:extLst>
                </a:gridCol>
                <a:gridCol w="2061210">
                  <a:extLst>
                    <a:ext uri="{9D8B030D-6E8A-4147-A177-3AD203B41FA5}">
                      <a16:colId xmlns:a16="http://schemas.microsoft.com/office/drawing/2014/main" val="20003"/>
                    </a:ext>
                  </a:extLst>
                </a:gridCol>
                <a:gridCol w="2061209">
                  <a:extLst>
                    <a:ext uri="{9D8B030D-6E8A-4147-A177-3AD203B41FA5}">
                      <a16:colId xmlns:a16="http://schemas.microsoft.com/office/drawing/2014/main" val="20004"/>
                    </a:ext>
                  </a:extLst>
                </a:gridCol>
              </a:tblGrid>
              <a:tr h="822960">
                <a:tc>
                  <a:txBody>
                    <a:bodyPr/>
                    <a:lstStyle/>
                    <a:p>
                      <a:pPr algn="ctr">
                        <a:lnSpc>
                          <a:spcPct val="100000"/>
                        </a:lnSpc>
                        <a:spcBef>
                          <a:spcPts val="1645"/>
                        </a:spcBef>
                      </a:pPr>
                      <a:r>
                        <a:rPr sz="2400" b="1" spc="-10" dirty="0">
                          <a:solidFill>
                            <a:srgbClr val="FFFFFF"/>
                          </a:solidFill>
                          <a:latin typeface="Calibri"/>
                          <a:cs typeface="Calibri"/>
                        </a:rPr>
                        <a:t>Level</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algn="ctr">
                        <a:lnSpc>
                          <a:spcPct val="100000"/>
                        </a:lnSpc>
                        <a:spcBef>
                          <a:spcPts val="1645"/>
                        </a:spcBef>
                      </a:pPr>
                      <a:r>
                        <a:rPr sz="2400" b="1" spc="-5" dirty="0">
                          <a:solidFill>
                            <a:srgbClr val="FFFFFF"/>
                          </a:solidFill>
                          <a:latin typeface="Calibri"/>
                          <a:cs typeface="Calibri"/>
                        </a:rPr>
                        <a:t>Subject</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algn="ctr">
                        <a:lnSpc>
                          <a:spcPct val="100000"/>
                        </a:lnSpc>
                        <a:spcBef>
                          <a:spcPts val="1645"/>
                        </a:spcBef>
                      </a:pPr>
                      <a:r>
                        <a:rPr sz="2400" b="1" spc="-5" dirty="0">
                          <a:solidFill>
                            <a:srgbClr val="FFFFFF"/>
                          </a:solidFill>
                          <a:latin typeface="Calibri"/>
                          <a:cs typeface="Calibri"/>
                        </a:rPr>
                        <a:t>Action</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marL="3175" algn="ctr">
                        <a:lnSpc>
                          <a:spcPct val="100000"/>
                        </a:lnSpc>
                        <a:spcBef>
                          <a:spcPts val="1645"/>
                        </a:spcBef>
                      </a:pPr>
                      <a:r>
                        <a:rPr sz="2400" b="1" spc="-10" dirty="0">
                          <a:solidFill>
                            <a:srgbClr val="FFFFFF"/>
                          </a:solidFill>
                          <a:latin typeface="Calibri"/>
                          <a:cs typeface="Calibri"/>
                        </a:rPr>
                        <a:t>Guard</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marL="578485" marR="405130" indent="-165100">
                        <a:lnSpc>
                          <a:spcPct val="100000"/>
                        </a:lnSpc>
                        <a:spcBef>
                          <a:spcPts val="204"/>
                        </a:spcBef>
                      </a:pPr>
                      <a:r>
                        <a:rPr sz="2400" b="1" spc="-5" dirty="0">
                          <a:solidFill>
                            <a:srgbClr val="FFFFFF"/>
                          </a:solidFill>
                          <a:latin typeface="Calibri"/>
                          <a:cs typeface="Calibri"/>
                        </a:rPr>
                        <a:t>P</a:t>
                      </a:r>
                      <a:r>
                        <a:rPr sz="2400" b="1" spc="-30" dirty="0">
                          <a:solidFill>
                            <a:srgbClr val="FFFFFF"/>
                          </a:solidFill>
                          <a:latin typeface="Calibri"/>
                          <a:cs typeface="Calibri"/>
                        </a:rPr>
                        <a:t>r</a:t>
                      </a:r>
                      <a:r>
                        <a:rPr sz="2400" b="1" dirty="0">
                          <a:solidFill>
                            <a:srgbClr val="FFFFFF"/>
                          </a:solidFill>
                          <a:latin typeface="Calibri"/>
                          <a:cs typeface="Calibri"/>
                        </a:rPr>
                        <a:t>o</a:t>
                      </a:r>
                      <a:r>
                        <a:rPr sz="2400" b="1" spc="-25" dirty="0">
                          <a:solidFill>
                            <a:srgbClr val="FFFFFF"/>
                          </a:solidFill>
                          <a:latin typeface="Calibri"/>
                          <a:cs typeface="Calibri"/>
                        </a:rPr>
                        <a:t>t</a:t>
                      </a:r>
                      <a:r>
                        <a:rPr sz="2400" b="1" spc="-5" dirty="0">
                          <a:solidFill>
                            <a:srgbClr val="FFFFFF"/>
                          </a:solidFill>
                          <a:latin typeface="Calibri"/>
                          <a:cs typeface="Calibri"/>
                        </a:rPr>
                        <a:t>e</a:t>
                      </a:r>
                      <a:r>
                        <a:rPr sz="2400" b="1" spc="5" dirty="0">
                          <a:solidFill>
                            <a:srgbClr val="FFFFFF"/>
                          </a:solidFill>
                          <a:latin typeface="Calibri"/>
                          <a:cs typeface="Calibri"/>
                        </a:rPr>
                        <a:t>c</a:t>
                      </a:r>
                      <a:r>
                        <a:rPr sz="2400" b="1" spc="-30" dirty="0">
                          <a:solidFill>
                            <a:srgbClr val="FFFFFF"/>
                          </a:solidFill>
                          <a:latin typeface="Calibri"/>
                          <a:cs typeface="Calibri"/>
                        </a:rPr>
                        <a:t>t</a:t>
                      </a:r>
                      <a:r>
                        <a:rPr sz="2400" b="1" spc="-5" dirty="0">
                          <a:solidFill>
                            <a:srgbClr val="FFFFFF"/>
                          </a:solidFill>
                          <a:latin typeface="Calibri"/>
                          <a:cs typeface="Calibri"/>
                        </a:rPr>
                        <a:t>ed  </a:t>
                      </a:r>
                      <a:r>
                        <a:rPr sz="2400" b="1" spc="-20" dirty="0">
                          <a:solidFill>
                            <a:srgbClr val="FFFFFF"/>
                          </a:solidFill>
                          <a:latin typeface="Calibri"/>
                          <a:cs typeface="Calibri"/>
                        </a:rPr>
                        <a:t>System</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extLst>
                  <a:ext uri="{0D108BD9-81ED-4DB2-BD59-A6C34878D82A}">
                    <a16:rowId xmlns:a16="http://schemas.microsoft.com/office/drawing/2014/main" val="10000"/>
                  </a:ext>
                </a:extLst>
              </a:tr>
              <a:tr h="822960">
                <a:tc>
                  <a:txBody>
                    <a:bodyPr/>
                    <a:lstStyle/>
                    <a:p>
                      <a:pPr algn="ctr">
                        <a:lnSpc>
                          <a:spcPct val="100000"/>
                        </a:lnSpc>
                        <a:spcBef>
                          <a:spcPts val="1645"/>
                        </a:spcBef>
                      </a:pPr>
                      <a:r>
                        <a:rPr sz="2400" spc="-15" dirty="0">
                          <a:latin typeface="Calibri"/>
                          <a:cs typeface="Calibri"/>
                        </a:rPr>
                        <a:t>Hardware</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tc>
                  <a:txBody>
                    <a:bodyPr/>
                    <a:lstStyle/>
                    <a:p>
                      <a:pPr marL="635" algn="ctr">
                        <a:lnSpc>
                          <a:spcPct val="100000"/>
                        </a:lnSpc>
                        <a:spcBef>
                          <a:spcPts val="1645"/>
                        </a:spcBef>
                      </a:pPr>
                      <a:r>
                        <a:rPr sz="2400" spc="-5" dirty="0">
                          <a:latin typeface="Calibri"/>
                          <a:cs typeface="Calibri"/>
                        </a:rPr>
                        <a:t>OS</a:t>
                      </a:r>
                      <a:r>
                        <a:rPr sz="2400" spc="-25" dirty="0">
                          <a:latin typeface="Calibri"/>
                          <a:cs typeface="Calibri"/>
                        </a:rPr>
                        <a:t> </a:t>
                      </a:r>
                      <a:r>
                        <a:rPr sz="2400" spc="-10" dirty="0">
                          <a:latin typeface="Calibri"/>
                          <a:cs typeface="Calibri"/>
                        </a:rPr>
                        <a:t>Process</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645"/>
                        </a:spcBef>
                      </a:pPr>
                      <a:r>
                        <a:rPr sz="2400" spc="-10" dirty="0">
                          <a:latin typeface="Calibri"/>
                          <a:cs typeface="Calibri"/>
                        </a:rPr>
                        <a:t>Read</a:t>
                      </a:r>
                      <a:r>
                        <a:rPr sz="2400" spc="-45" dirty="0">
                          <a:latin typeface="Calibri"/>
                          <a:cs typeface="Calibri"/>
                        </a:rPr>
                        <a:t> </a:t>
                      </a:r>
                      <a:r>
                        <a:rPr sz="2400" dirty="0">
                          <a:latin typeface="Calibri"/>
                          <a:cs typeface="Calibri"/>
                        </a:rPr>
                        <a:t>memory</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tc>
                  <a:txBody>
                    <a:bodyPr/>
                    <a:lstStyle/>
                    <a:p>
                      <a:pPr marL="635" algn="ctr">
                        <a:lnSpc>
                          <a:spcPct val="100000"/>
                        </a:lnSpc>
                        <a:spcBef>
                          <a:spcPts val="1645"/>
                        </a:spcBef>
                      </a:pPr>
                      <a:r>
                        <a:rPr sz="2400" spc="-5" dirty="0">
                          <a:latin typeface="Calibri"/>
                          <a:cs typeface="Calibri"/>
                        </a:rPr>
                        <a:t>CPU</a:t>
                      </a:r>
                      <a:endParaRPr sz="2400">
                        <a:latin typeface="Calibri"/>
                        <a:cs typeface="Calibri"/>
                      </a:endParaRPr>
                    </a:p>
                  </a:txBody>
                  <a:tcPr marL="0" marR="0" marT="2089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tc>
                  <a:txBody>
                    <a:bodyPr/>
                    <a:lstStyle/>
                    <a:p>
                      <a:pPr marL="499109" marR="491490" indent="7620">
                        <a:lnSpc>
                          <a:spcPct val="100000"/>
                        </a:lnSpc>
                        <a:spcBef>
                          <a:spcPts val="204"/>
                        </a:spcBef>
                      </a:pPr>
                      <a:r>
                        <a:rPr sz="2400" spc="-5" dirty="0">
                          <a:latin typeface="Calibri"/>
                          <a:cs typeface="Calibri"/>
                        </a:rPr>
                        <a:t>CPU</a:t>
                      </a:r>
                      <a:r>
                        <a:rPr sz="2400" spc="-110" dirty="0">
                          <a:latin typeface="Calibri"/>
                          <a:cs typeface="Calibri"/>
                        </a:rPr>
                        <a:t> </a:t>
                      </a:r>
                      <a:r>
                        <a:rPr sz="2400" dirty="0">
                          <a:latin typeface="Calibri"/>
                          <a:cs typeface="Calibri"/>
                        </a:rPr>
                        <a:t>and  Mem</a:t>
                      </a:r>
                      <a:r>
                        <a:rPr sz="2400" spc="-5" dirty="0">
                          <a:latin typeface="Calibri"/>
                          <a:cs typeface="Calibri"/>
                        </a:rPr>
                        <a:t>o</a:t>
                      </a:r>
                      <a:r>
                        <a:rPr sz="2400" spc="5" dirty="0">
                          <a:latin typeface="Calibri"/>
                          <a:cs typeface="Calibri"/>
                        </a:rPr>
                        <a:t>r</a:t>
                      </a:r>
                      <a:r>
                        <a:rPr sz="2400" dirty="0">
                          <a:latin typeface="Calibri"/>
                          <a:cs typeface="Calibri"/>
                        </a:rPr>
                        <a:t>y</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5"/>
                    </a:solidFill>
                  </a:tcPr>
                </a:tc>
                <a:extLst>
                  <a:ext uri="{0D108BD9-81ED-4DB2-BD59-A6C34878D82A}">
                    <a16:rowId xmlns:a16="http://schemas.microsoft.com/office/drawing/2014/main" val="10001"/>
                  </a:ext>
                </a:extLst>
              </a:tr>
              <a:tr h="755650">
                <a:tc>
                  <a:txBody>
                    <a:bodyPr/>
                    <a:lstStyle/>
                    <a:p>
                      <a:pPr algn="ctr">
                        <a:lnSpc>
                          <a:spcPct val="100000"/>
                        </a:lnSpc>
                        <a:spcBef>
                          <a:spcPts val="1385"/>
                        </a:spcBef>
                      </a:pPr>
                      <a:r>
                        <a:rPr sz="2400" spc="-10" dirty="0">
                          <a:latin typeface="Calibri"/>
                          <a:cs typeface="Calibri"/>
                        </a:rPr>
                        <a:t>Network</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1270" algn="ctr">
                        <a:lnSpc>
                          <a:spcPct val="100000"/>
                        </a:lnSpc>
                        <a:spcBef>
                          <a:spcPts val="1385"/>
                        </a:spcBef>
                      </a:pPr>
                      <a:r>
                        <a:rPr sz="2400" spc="-10" dirty="0">
                          <a:latin typeface="Calibri"/>
                          <a:cs typeface="Calibri"/>
                        </a:rPr>
                        <a:t>Host</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5" dirty="0">
                          <a:latin typeface="Calibri"/>
                          <a:cs typeface="Calibri"/>
                        </a:rPr>
                        <a:t>Send</a:t>
                      </a:r>
                      <a:r>
                        <a:rPr sz="2400" spc="-25" dirty="0">
                          <a:latin typeface="Calibri"/>
                          <a:cs typeface="Calibri"/>
                        </a:rPr>
                        <a:t> </a:t>
                      </a:r>
                      <a:r>
                        <a:rPr sz="2400" spc="-15" dirty="0">
                          <a:latin typeface="Calibri"/>
                          <a:cs typeface="Calibri"/>
                        </a:rPr>
                        <a:t>packets</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1270" algn="ctr">
                        <a:lnSpc>
                          <a:spcPct val="100000"/>
                        </a:lnSpc>
                        <a:spcBef>
                          <a:spcPts val="1385"/>
                        </a:spcBef>
                      </a:pPr>
                      <a:r>
                        <a:rPr sz="2400" spc="-10" dirty="0">
                          <a:latin typeface="Calibri"/>
                          <a:cs typeface="Calibri"/>
                        </a:rPr>
                        <a:t>Firewall</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3810" algn="ctr">
                        <a:lnSpc>
                          <a:spcPct val="100000"/>
                        </a:lnSpc>
                        <a:spcBef>
                          <a:spcPts val="1385"/>
                        </a:spcBef>
                      </a:pPr>
                      <a:r>
                        <a:rPr sz="2400" spc="-10" dirty="0">
                          <a:latin typeface="Calibri"/>
                          <a:cs typeface="Calibri"/>
                        </a:rPr>
                        <a:t>Intranet</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2"/>
                  </a:ext>
                </a:extLst>
              </a:tr>
              <a:tr h="755649">
                <a:tc>
                  <a:txBody>
                    <a:bodyPr/>
                    <a:lstStyle/>
                    <a:p>
                      <a:pPr algn="ctr">
                        <a:lnSpc>
                          <a:spcPct val="100000"/>
                        </a:lnSpc>
                        <a:spcBef>
                          <a:spcPts val="1385"/>
                        </a:spcBef>
                      </a:pPr>
                      <a:r>
                        <a:rPr sz="2400" spc="-10" dirty="0">
                          <a:latin typeface="Calibri"/>
                          <a:cs typeface="Calibri"/>
                        </a:rPr>
                        <a:t>Database</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385"/>
                        </a:spcBef>
                      </a:pPr>
                      <a:r>
                        <a:rPr sz="2400" spc="-5" dirty="0">
                          <a:latin typeface="Calibri"/>
                          <a:cs typeface="Calibri"/>
                        </a:rPr>
                        <a:t>User</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385"/>
                        </a:spcBef>
                      </a:pPr>
                      <a:r>
                        <a:rPr sz="2400" spc="-5" dirty="0">
                          <a:latin typeface="Calibri"/>
                          <a:cs typeface="Calibri"/>
                        </a:rPr>
                        <a:t>SELECT</a:t>
                      </a:r>
                      <a:r>
                        <a:rPr sz="2400" spc="-50" dirty="0">
                          <a:latin typeface="Calibri"/>
                          <a:cs typeface="Calibri"/>
                        </a:rPr>
                        <a:t> </a:t>
                      </a:r>
                      <a:r>
                        <a:rPr sz="2400" dirty="0">
                          <a:latin typeface="Calibri"/>
                          <a:cs typeface="Calibri"/>
                        </a:rPr>
                        <a:t>query</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1270" algn="ctr">
                        <a:lnSpc>
                          <a:spcPct val="100000"/>
                        </a:lnSpc>
                        <a:spcBef>
                          <a:spcPts val="1385"/>
                        </a:spcBef>
                      </a:pPr>
                      <a:r>
                        <a:rPr sz="2400" spc="-5" dirty="0">
                          <a:latin typeface="Calibri"/>
                          <a:cs typeface="Calibri"/>
                        </a:rPr>
                        <a:t>DBMS</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635" algn="ctr">
                        <a:lnSpc>
                          <a:spcPct val="100000"/>
                        </a:lnSpc>
                        <a:spcBef>
                          <a:spcPts val="1385"/>
                        </a:spcBef>
                      </a:pPr>
                      <a:r>
                        <a:rPr sz="2400" spc="-5" dirty="0">
                          <a:latin typeface="Calibri"/>
                          <a:cs typeface="Calibri"/>
                        </a:rPr>
                        <a:t>User</a:t>
                      </a:r>
                      <a:r>
                        <a:rPr sz="2400" spc="-25" dirty="0">
                          <a:latin typeface="Calibri"/>
                          <a:cs typeface="Calibri"/>
                        </a:rPr>
                        <a:t> </a:t>
                      </a:r>
                      <a:r>
                        <a:rPr sz="2400" spc="-10" dirty="0">
                          <a:latin typeface="Calibri"/>
                          <a:cs typeface="Calibri"/>
                        </a:rPr>
                        <a:t>database</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extLst>
                  <a:ext uri="{0D108BD9-81ED-4DB2-BD59-A6C34878D82A}">
                    <a16:rowId xmlns:a16="http://schemas.microsoft.com/office/drawing/2014/main" val="10003"/>
                  </a:ext>
                </a:extLst>
              </a:tr>
              <a:tr h="755650">
                <a:tc>
                  <a:txBody>
                    <a:bodyPr/>
                    <a:lstStyle/>
                    <a:p>
                      <a:pPr algn="ctr">
                        <a:lnSpc>
                          <a:spcPct val="100000"/>
                        </a:lnSpc>
                        <a:spcBef>
                          <a:spcPts val="1385"/>
                        </a:spcBef>
                      </a:pPr>
                      <a:r>
                        <a:rPr sz="2400" spc="-10" dirty="0">
                          <a:latin typeface="Calibri"/>
                          <a:cs typeface="Calibri"/>
                        </a:rPr>
                        <a:t>OS</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5" dirty="0">
                          <a:latin typeface="Calibri"/>
                          <a:cs typeface="Calibri"/>
                        </a:rPr>
                        <a:t>User</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5" dirty="0">
                          <a:latin typeface="Calibri"/>
                          <a:cs typeface="Calibri"/>
                        </a:rPr>
                        <a:t>Open</a:t>
                      </a:r>
                      <a:r>
                        <a:rPr sz="2400" spc="-20" dirty="0">
                          <a:latin typeface="Calibri"/>
                          <a:cs typeface="Calibri"/>
                        </a:rPr>
                        <a:t> </a:t>
                      </a:r>
                      <a:r>
                        <a:rPr sz="2400" spc="-5" dirty="0">
                          <a:latin typeface="Calibri"/>
                          <a:cs typeface="Calibri"/>
                        </a:rPr>
                        <a:t>file</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5" dirty="0">
                          <a:latin typeface="Calibri"/>
                          <a:cs typeface="Calibri"/>
                        </a:rPr>
                        <a:t>OS</a:t>
                      </a:r>
                      <a:r>
                        <a:rPr sz="2400" spc="-20" dirty="0">
                          <a:latin typeface="Calibri"/>
                          <a:cs typeface="Calibri"/>
                        </a:rPr>
                        <a:t> </a:t>
                      </a:r>
                      <a:r>
                        <a:rPr sz="2400" spc="-10" dirty="0">
                          <a:latin typeface="Calibri"/>
                          <a:cs typeface="Calibri"/>
                        </a:rPr>
                        <a:t>Kernel</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385"/>
                        </a:spcBef>
                      </a:pPr>
                      <a:r>
                        <a:rPr sz="2400" spc="-15" dirty="0">
                          <a:latin typeface="Calibri"/>
                          <a:cs typeface="Calibri"/>
                        </a:rPr>
                        <a:t>Filesystem</a:t>
                      </a:r>
                      <a:endParaRPr sz="2400">
                        <a:latin typeface="Calibri"/>
                        <a:cs typeface="Calibri"/>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4"/>
                  </a:ext>
                </a:extLst>
              </a:tr>
              <a:tr h="822960">
                <a:tc>
                  <a:txBody>
                    <a:bodyPr/>
                    <a:lstStyle/>
                    <a:p>
                      <a:pPr algn="ctr">
                        <a:lnSpc>
                          <a:spcPct val="100000"/>
                        </a:lnSpc>
                        <a:spcBef>
                          <a:spcPts val="1650"/>
                        </a:spcBef>
                      </a:pPr>
                      <a:r>
                        <a:rPr sz="2400" spc="-10" dirty="0">
                          <a:latin typeface="Calibri"/>
                          <a:cs typeface="Calibri"/>
                        </a:rPr>
                        <a:t>OS</a:t>
                      </a:r>
                      <a:endParaRPr sz="2400">
                        <a:latin typeface="Calibri"/>
                        <a:cs typeface="Calibri"/>
                      </a:endParaRPr>
                    </a:p>
                  </a:txBody>
                  <a:tcPr marL="0" marR="0" marT="2095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635" algn="ctr">
                        <a:lnSpc>
                          <a:spcPct val="100000"/>
                        </a:lnSpc>
                        <a:spcBef>
                          <a:spcPts val="1650"/>
                        </a:spcBef>
                      </a:pPr>
                      <a:r>
                        <a:rPr sz="2400" spc="-20" dirty="0">
                          <a:latin typeface="Calibri"/>
                          <a:cs typeface="Calibri"/>
                        </a:rPr>
                        <a:t>Java</a:t>
                      </a:r>
                      <a:r>
                        <a:rPr sz="2400" spc="-40" dirty="0">
                          <a:latin typeface="Calibri"/>
                          <a:cs typeface="Calibri"/>
                        </a:rPr>
                        <a:t> </a:t>
                      </a:r>
                      <a:r>
                        <a:rPr sz="2400" spc="-15" dirty="0">
                          <a:latin typeface="Calibri"/>
                          <a:cs typeface="Calibri"/>
                        </a:rPr>
                        <a:t>Program</a:t>
                      </a:r>
                      <a:endParaRPr sz="2400">
                        <a:latin typeface="Calibri"/>
                        <a:cs typeface="Calibri"/>
                      </a:endParaRPr>
                    </a:p>
                  </a:txBody>
                  <a:tcPr marL="0" marR="0" marT="2095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650"/>
                        </a:spcBef>
                      </a:pPr>
                      <a:r>
                        <a:rPr sz="2400" spc="-5" dirty="0">
                          <a:latin typeface="Calibri"/>
                          <a:cs typeface="Calibri"/>
                        </a:rPr>
                        <a:t>Open</a:t>
                      </a:r>
                      <a:r>
                        <a:rPr sz="2400" spc="-20" dirty="0">
                          <a:latin typeface="Calibri"/>
                          <a:cs typeface="Calibri"/>
                        </a:rPr>
                        <a:t> </a:t>
                      </a:r>
                      <a:r>
                        <a:rPr sz="2400" spc="-5" dirty="0">
                          <a:latin typeface="Calibri"/>
                          <a:cs typeface="Calibri"/>
                        </a:rPr>
                        <a:t>file</a:t>
                      </a:r>
                      <a:endParaRPr sz="2400">
                        <a:latin typeface="Calibri"/>
                        <a:cs typeface="Calibri"/>
                      </a:endParaRPr>
                    </a:p>
                  </a:txBody>
                  <a:tcPr marL="0" marR="0" marT="2095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474345" marR="230504" indent="-236220">
                        <a:lnSpc>
                          <a:spcPct val="100000"/>
                        </a:lnSpc>
                        <a:spcBef>
                          <a:spcPts val="215"/>
                        </a:spcBef>
                      </a:pPr>
                      <a:r>
                        <a:rPr sz="2400" spc="-20" dirty="0">
                          <a:latin typeface="Calibri"/>
                          <a:cs typeface="Calibri"/>
                        </a:rPr>
                        <a:t>Java</a:t>
                      </a:r>
                      <a:r>
                        <a:rPr sz="2400" spc="-105" dirty="0">
                          <a:latin typeface="Calibri"/>
                          <a:cs typeface="Calibri"/>
                        </a:rPr>
                        <a:t> </a:t>
                      </a:r>
                      <a:r>
                        <a:rPr sz="2400" dirty="0">
                          <a:latin typeface="Calibri"/>
                          <a:cs typeface="Calibri"/>
                        </a:rPr>
                        <a:t>Security  </a:t>
                      </a:r>
                      <a:r>
                        <a:rPr sz="2400" spc="-5" dirty="0">
                          <a:latin typeface="Calibri"/>
                          <a:cs typeface="Calibri"/>
                        </a:rPr>
                        <a:t>Manager</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algn="ctr">
                        <a:lnSpc>
                          <a:spcPct val="100000"/>
                        </a:lnSpc>
                        <a:spcBef>
                          <a:spcPts val="1650"/>
                        </a:spcBef>
                      </a:pPr>
                      <a:r>
                        <a:rPr sz="2400" spc="-15" dirty="0">
                          <a:latin typeface="Calibri"/>
                          <a:cs typeface="Calibri"/>
                        </a:rPr>
                        <a:t>Filesystem</a:t>
                      </a:r>
                      <a:endParaRPr sz="2400">
                        <a:latin typeface="Calibri"/>
                        <a:cs typeface="Calibri"/>
                      </a:endParaRPr>
                    </a:p>
                  </a:txBody>
                  <a:tcPr marL="0" marR="0" marT="2095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extLst>
                  <a:ext uri="{0D108BD9-81ED-4DB2-BD59-A6C34878D82A}">
                    <a16:rowId xmlns:a16="http://schemas.microsoft.com/office/drawing/2014/main" val="10005"/>
                  </a:ext>
                </a:extLst>
              </a:tr>
              <a:tr h="822960">
                <a:tc>
                  <a:txBody>
                    <a:bodyPr/>
                    <a:lstStyle/>
                    <a:p>
                      <a:pPr marL="635" algn="ctr">
                        <a:lnSpc>
                          <a:spcPct val="100000"/>
                        </a:lnSpc>
                        <a:spcBef>
                          <a:spcPts val="1655"/>
                        </a:spcBef>
                      </a:pPr>
                      <a:r>
                        <a:rPr sz="2400" spc="-5" dirty="0">
                          <a:latin typeface="Calibri"/>
                          <a:cs typeface="Calibri"/>
                        </a:rPr>
                        <a:t>Application</a:t>
                      </a:r>
                      <a:endParaRPr sz="2400">
                        <a:latin typeface="Calibri"/>
                        <a:cs typeface="Calibri"/>
                      </a:endParaRPr>
                    </a:p>
                  </a:txBody>
                  <a:tcPr marL="0" marR="0" marT="2101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algn="ctr">
                        <a:lnSpc>
                          <a:spcPct val="100000"/>
                        </a:lnSpc>
                        <a:spcBef>
                          <a:spcPts val="1655"/>
                        </a:spcBef>
                      </a:pPr>
                      <a:r>
                        <a:rPr sz="2400" spc="-5" dirty="0">
                          <a:latin typeface="Calibri"/>
                          <a:cs typeface="Calibri"/>
                        </a:rPr>
                        <a:t>User</a:t>
                      </a:r>
                      <a:endParaRPr sz="2400">
                        <a:latin typeface="Calibri"/>
                        <a:cs typeface="Calibri"/>
                      </a:endParaRPr>
                    </a:p>
                  </a:txBody>
                  <a:tcPr marL="0" marR="0" marT="2101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838200" marR="234950" indent="-594995">
                        <a:lnSpc>
                          <a:spcPct val="100000"/>
                        </a:lnSpc>
                        <a:spcBef>
                          <a:spcPts val="215"/>
                        </a:spcBef>
                      </a:pPr>
                      <a:r>
                        <a:rPr sz="2400" spc="-10" dirty="0">
                          <a:latin typeface="Calibri"/>
                          <a:cs typeface="Calibri"/>
                        </a:rPr>
                        <a:t>Read</a:t>
                      </a:r>
                      <a:r>
                        <a:rPr sz="2400" spc="-85" dirty="0">
                          <a:latin typeface="Calibri"/>
                          <a:cs typeface="Calibri"/>
                        </a:rPr>
                        <a:t> </a:t>
                      </a:r>
                      <a:r>
                        <a:rPr sz="2400" spc="-10" dirty="0">
                          <a:latin typeface="Calibri"/>
                          <a:cs typeface="Calibri"/>
                        </a:rPr>
                        <a:t>patient  </a:t>
                      </a:r>
                      <a:r>
                        <a:rPr sz="2400" spc="-5" dirty="0">
                          <a:latin typeface="Calibri"/>
                          <a:cs typeface="Calibri"/>
                        </a:rPr>
                        <a:t>file</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732155" marR="321310" indent="-401320">
                        <a:lnSpc>
                          <a:spcPct val="100000"/>
                        </a:lnSpc>
                        <a:spcBef>
                          <a:spcPts val="215"/>
                        </a:spcBef>
                      </a:pPr>
                      <a:r>
                        <a:rPr sz="2400" dirty="0">
                          <a:latin typeface="Calibri"/>
                          <a:cs typeface="Calibri"/>
                        </a:rPr>
                        <a:t>Appli</a:t>
                      </a:r>
                      <a:r>
                        <a:rPr sz="2400" spc="-20" dirty="0">
                          <a:latin typeface="Calibri"/>
                          <a:cs typeface="Calibri"/>
                        </a:rPr>
                        <a:t>c</a:t>
                      </a:r>
                      <a:r>
                        <a:rPr sz="2400" spc="-25" dirty="0">
                          <a:latin typeface="Calibri"/>
                          <a:cs typeface="Calibri"/>
                        </a:rPr>
                        <a:t>a</a:t>
                      </a:r>
                      <a:r>
                        <a:rPr sz="2400" dirty="0">
                          <a:latin typeface="Calibri"/>
                          <a:cs typeface="Calibri"/>
                        </a:rPr>
                        <a:t>tion  </a:t>
                      </a:r>
                      <a:r>
                        <a:rPr sz="2400" spc="-10" dirty="0">
                          <a:latin typeface="Calibri"/>
                          <a:cs typeface="Calibri"/>
                        </a:rPr>
                        <a:t>code</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756920" marR="320675" indent="-425450">
                        <a:lnSpc>
                          <a:spcPct val="100000"/>
                        </a:lnSpc>
                        <a:spcBef>
                          <a:spcPts val="215"/>
                        </a:spcBef>
                      </a:pPr>
                      <a:r>
                        <a:rPr sz="2400" dirty="0">
                          <a:latin typeface="Calibri"/>
                          <a:cs typeface="Calibri"/>
                        </a:rPr>
                        <a:t>Appli</a:t>
                      </a:r>
                      <a:r>
                        <a:rPr sz="2400" spc="-20" dirty="0">
                          <a:latin typeface="Calibri"/>
                          <a:cs typeface="Calibri"/>
                        </a:rPr>
                        <a:t>c</a:t>
                      </a:r>
                      <a:r>
                        <a:rPr sz="2400" spc="-25" dirty="0">
                          <a:latin typeface="Calibri"/>
                          <a:cs typeface="Calibri"/>
                        </a:rPr>
                        <a:t>a</a:t>
                      </a:r>
                      <a:r>
                        <a:rPr sz="2400" dirty="0">
                          <a:latin typeface="Calibri"/>
                          <a:cs typeface="Calibri"/>
                        </a:rPr>
                        <a:t>tion  </a:t>
                      </a:r>
                      <a:r>
                        <a:rPr sz="2400" spc="-15" dirty="0">
                          <a:latin typeface="Calibri"/>
                          <a:cs typeface="Calibri"/>
                        </a:rPr>
                        <a:t>data</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5171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3360" y="23446"/>
            <a:ext cx="10204255" cy="937943"/>
          </a:xfrm>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4" name="object 4"/>
          <p:cNvSpPr txBox="1"/>
          <p:nvPr/>
        </p:nvSpPr>
        <p:spPr>
          <a:xfrm>
            <a:off x="11772645" y="6370116"/>
            <a:ext cx="231140" cy="330200"/>
          </a:xfrm>
          <a:prstGeom prst="rect">
            <a:avLst/>
          </a:prstGeom>
        </p:spPr>
        <p:txBody>
          <a:bodyPr vert="horz" wrap="square" lIns="0" tIns="0" rIns="0" bIns="0" rtlCol="0">
            <a:spAutoFit/>
          </a:bodyPr>
          <a:lstStyle/>
          <a:p>
            <a:pPr marL="38100">
              <a:lnSpc>
                <a:spcPts val="2380"/>
              </a:lnSpc>
            </a:pPr>
            <a:fld id="{81D60167-4931-47E6-BA6A-407CBD079E47}" type="slidenum">
              <a:rPr sz="2400" dirty="0">
                <a:solidFill>
                  <a:srgbClr val="888888"/>
                </a:solidFill>
                <a:latin typeface="Calibri"/>
                <a:cs typeface="Calibri"/>
              </a:rPr>
              <a:t>1</a:t>
            </a:fld>
            <a:endParaRPr sz="2400">
              <a:latin typeface="Calibri"/>
              <a:cs typeface="Calibri"/>
            </a:endParaRPr>
          </a:p>
        </p:txBody>
      </p:sp>
      <p:sp>
        <p:nvSpPr>
          <p:cNvPr id="3" name="object 3"/>
          <p:cNvSpPr txBox="1"/>
          <p:nvPr/>
        </p:nvSpPr>
        <p:spPr>
          <a:xfrm>
            <a:off x="903360" y="961389"/>
            <a:ext cx="7987665" cy="5143075"/>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600" spc="-10" dirty="0">
                <a:solidFill>
                  <a:srgbClr val="E40E77"/>
                </a:solidFill>
                <a:latin typeface="Calibri"/>
                <a:cs typeface="Calibri"/>
              </a:rPr>
              <a:t>Introduction</a:t>
            </a:r>
            <a:endParaRPr sz="3600" dirty="0">
              <a:solidFill>
                <a:srgbClr val="E40E77"/>
              </a:solidFill>
              <a:latin typeface="Calibri"/>
              <a:cs typeface="Calibri"/>
            </a:endParaRPr>
          </a:p>
          <a:p>
            <a:pPr marL="464820" indent="-452755">
              <a:lnSpc>
                <a:spcPct val="100000"/>
              </a:lnSpc>
              <a:spcBef>
                <a:spcPts val="1370"/>
              </a:spcBef>
              <a:buClr>
                <a:srgbClr val="E40E77"/>
              </a:buClr>
              <a:buFont typeface="Wingdings"/>
              <a:buChar char=""/>
              <a:tabLst>
                <a:tab pos="464820" algn="l"/>
                <a:tab pos="465455" algn="l"/>
              </a:tabLst>
            </a:pPr>
            <a:r>
              <a:rPr lang="en-US" sz="3600" spc="-10" dirty="0">
                <a:latin typeface="Calibri"/>
                <a:cs typeface="Calibri"/>
              </a:rPr>
              <a:t>P</a:t>
            </a:r>
            <a:r>
              <a:rPr sz="3600" spc="-10" dirty="0">
                <a:latin typeface="Calibri"/>
                <a:cs typeface="Calibri"/>
              </a:rPr>
              <a:t>ositioning </a:t>
            </a:r>
            <a:r>
              <a:rPr sz="3600" dirty="0">
                <a:latin typeface="Calibri"/>
                <a:cs typeface="Calibri"/>
              </a:rPr>
              <a:t>access</a:t>
            </a:r>
            <a:r>
              <a:rPr sz="3600" spc="5" dirty="0">
                <a:latin typeface="Calibri"/>
                <a:cs typeface="Calibri"/>
              </a:rPr>
              <a:t> </a:t>
            </a:r>
            <a:r>
              <a:rPr sz="3600" spc="-20" dirty="0">
                <a:latin typeface="Calibri"/>
                <a:cs typeface="Calibri"/>
              </a:rPr>
              <a:t>control</a:t>
            </a:r>
            <a:endParaRPr sz="36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dirty="0">
                <a:latin typeface="Calibri"/>
                <a:cs typeface="Calibri"/>
              </a:rPr>
              <a:t>Access </a:t>
            </a:r>
            <a:r>
              <a:rPr sz="3600" spc="-20" dirty="0">
                <a:latin typeface="Calibri"/>
                <a:cs typeface="Calibri"/>
              </a:rPr>
              <a:t>control </a:t>
            </a:r>
            <a:r>
              <a:rPr sz="3600" dirty="0">
                <a:latin typeface="Calibri"/>
                <a:cs typeface="Calibri"/>
              </a:rPr>
              <a:t>models</a:t>
            </a: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How </a:t>
            </a:r>
            <a:r>
              <a:rPr sz="3600" spc="-30" dirty="0">
                <a:latin typeface="Calibri"/>
                <a:cs typeface="Calibri"/>
              </a:rPr>
              <a:t>to </a:t>
            </a:r>
            <a:r>
              <a:rPr sz="3600" spc="-25" dirty="0">
                <a:latin typeface="Calibri"/>
                <a:cs typeface="Calibri"/>
              </a:rPr>
              <a:t>enforce </a:t>
            </a:r>
            <a:r>
              <a:rPr sz="3600" dirty="0">
                <a:latin typeface="Calibri"/>
                <a:cs typeface="Calibri"/>
              </a:rPr>
              <a:t>access</a:t>
            </a:r>
            <a:r>
              <a:rPr sz="3600" spc="20" dirty="0">
                <a:latin typeface="Calibri"/>
                <a:cs typeface="Calibri"/>
              </a:rPr>
              <a:t> </a:t>
            </a:r>
            <a:r>
              <a:rPr sz="3600" spc="-20" dirty="0">
                <a:latin typeface="Calibri"/>
                <a:cs typeface="Calibri"/>
              </a:rPr>
              <a:t>control</a:t>
            </a:r>
            <a:endParaRPr sz="3600" dirty="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5" dirty="0">
                <a:latin typeface="Calibri"/>
                <a:cs typeface="Calibri"/>
              </a:rPr>
              <a:t>The bigger</a:t>
            </a:r>
            <a:r>
              <a:rPr sz="3600" spc="-25" dirty="0">
                <a:latin typeface="Calibri"/>
                <a:cs typeface="Calibri"/>
              </a:rPr>
              <a:t> </a:t>
            </a:r>
            <a:r>
              <a:rPr sz="3600" spc="-10" dirty="0">
                <a:latin typeface="Calibri"/>
                <a:cs typeface="Calibri"/>
              </a:rPr>
              <a:t>picture</a:t>
            </a:r>
            <a:endParaRPr sz="36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5" dirty="0">
                <a:latin typeface="Calibri"/>
                <a:cs typeface="Calibri"/>
              </a:rPr>
              <a:t>Some </a:t>
            </a:r>
            <a:r>
              <a:rPr sz="3600" spc="-10" dirty="0">
                <a:latin typeface="Calibri"/>
                <a:cs typeface="Calibri"/>
              </a:rPr>
              <a:t>important </a:t>
            </a:r>
            <a:r>
              <a:rPr sz="3600" spc="-5" dirty="0">
                <a:latin typeface="Calibri"/>
                <a:cs typeface="Calibri"/>
              </a:rPr>
              <a:t>technologies </a:t>
            </a:r>
            <a:r>
              <a:rPr sz="3600" dirty="0">
                <a:latin typeface="Calibri"/>
                <a:cs typeface="Calibri"/>
              </a:rPr>
              <a:t>in</a:t>
            </a:r>
            <a:r>
              <a:rPr sz="3600" spc="-125" dirty="0">
                <a:latin typeface="Calibri"/>
                <a:cs typeface="Calibri"/>
              </a:rPr>
              <a:t> </a:t>
            </a:r>
            <a:r>
              <a:rPr sz="3600" spc="-10" dirty="0">
                <a:latin typeface="Calibri"/>
                <a:cs typeface="Calibri"/>
              </a:rPr>
              <a:t>practice</a:t>
            </a:r>
            <a:endParaRPr sz="3600" dirty="0">
              <a:latin typeface="Calibri"/>
              <a:cs typeface="Calibri"/>
            </a:endParaRPr>
          </a:p>
          <a:p>
            <a:pPr marL="464820" indent="-452755">
              <a:lnSpc>
                <a:spcPct val="100000"/>
              </a:lnSpc>
              <a:spcBef>
                <a:spcPts val="1375"/>
              </a:spcBef>
              <a:buClr>
                <a:srgbClr val="E30477"/>
              </a:buClr>
              <a:buFont typeface="Wingdings"/>
              <a:buChar char=""/>
              <a:tabLst>
                <a:tab pos="464820" algn="l"/>
                <a:tab pos="465455" algn="l"/>
              </a:tabLst>
            </a:pPr>
            <a:r>
              <a:rPr sz="3600" spc="-20" dirty="0">
                <a:latin typeface="Calibri"/>
                <a:cs typeface="Calibri"/>
              </a:rPr>
              <a:t>Recap </a:t>
            </a:r>
            <a:r>
              <a:rPr sz="3600" dirty="0">
                <a:latin typeface="Calibri"/>
                <a:cs typeface="Calibri"/>
              </a:rPr>
              <a:t>and</a:t>
            </a:r>
            <a:r>
              <a:rPr sz="3600" spc="-5" dirty="0">
                <a:latin typeface="Calibri"/>
                <a:cs typeface="Calibri"/>
              </a:rPr>
              <a:t> </a:t>
            </a:r>
            <a:r>
              <a:rPr sz="3600" spc="-10" dirty="0">
                <a:latin typeface="Calibri"/>
                <a:cs typeface="Calibri"/>
              </a:rPr>
              <a:t>conclusion</a:t>
            </a:r>
            <a:endParaRPr sz="3600" dirty="0">
              <a:latin typeface="Calibri"/>
              <a:cs typeface="Calibri"/>
            </a:endParaRPr>
          </a:p>
        </p:txBody>
      </p:sp>
    </p:spTree>
    <p:extLst>
      <p:ext uri="{BB962C8B-B14F-4D97-AF65-F5344CB8AC3E}">
        <p14:creationId xmlns:p14="http://schemas.microsoft.com/office/powerpoint/2010/main" val="1687465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2" y="105584"/>
            <a:ext cx="7735570" cy="757555"/>
          </a:xfrm>
          <a:prstGeom prst="rect">
            <a:avLst/>
          </a:prstGeom>
        </p:spPr>
        <p:txBody>
          <a:bodyPr vert="horz" wrap="square" lIns="0" tIns="12700" rIns="0" bIns="0" rtlCol="0">
            <a:spAutoFit/>
          </a:bodyPr>
          <a:lstStyle/>
          <a:p>
            <a:pPr marL="12700">
              <a:lnSpc>
                <a:spcPct val="100000"/>
              </a:lnSpc>
              <a:spcBef>
                <a:spcPts val="100"/>
              </a:spcBef>
            </a:pPr>
            <a:r>
              <a:rPr spc="-140" dirty="0"/>
              <a:t>Models, policies </a:t>
            </a:r>
            <a:r>
              <a:rPr spc="-110" dirty="0"/>
              <a:t>and</a:t>
            </a:r>
            <a:r>
              <a:rPr spc="-575" dirty="0"/>
              <a:t> </a:t>
            </a:r>
            <a:r>
              <a:rPr spc="-145" dirty="0"/>
              <a:t>mechanisms</a:t>
            </a:r>
          </a:p>
        </p:txBody>
      </p:sp>
      <p:sp>
        <p:nvSpPr>
          <p:cNvPr id="3" name="object 3"/>
          <p:cNvSpPr txBox="1"/>
          <p:nvPr/>
        </p:nvSpPr>
        <p:spPr>
          <a:xfrm>
            <a:off x="844842" y="1165050"/>
            <a:ext cx="11398885" cy="4759960"/>
          </a:xfrm>
          <a:prstGeom prst="rect">
            <a:avLst/>
          </a:prstGeom>
        </p:spPr>
        <p:txBody>
          <a:bodyPr vert="horz" wrap="square" lIns="0" tIns="12700" rIns="0" bIns="0" rtlCol="0">
            <a:spAutoFit/>
          </a:bodyPr>
          <a:lstStyle/>
          <a:p>
            <a:pPr marL="464820" indent="-452755">
              <a:lnSpc>
                <a:spcPts val="3670"/>
              </a:lnSpc>
              <a:spcBef>
                <a:spcPts val="100"/>
              </a:spcBef>
              <a:buClr>
                <a:srgbClr val="E30477"/>
              </a:buClr>
              <a:buFont typeface="Wingdings"/>
              <a:buChar char=""/>
              <a:tabLst>
                <a:tab pos="464820" algn="l"/>
                <a:tab pos="465455" algn="l"/>
              </a:tabLst>
            </a:pPr>
            <a:r>
              <a:rPr sz="3200" spc="-15" dirty="0">
                <a:latin typeface="Calibri"/>
                <a:cs typeface="Calibri"/>
              </a:rPr>
              <a:t>Guard </a:t>
            </a:r>
            <a:r>
              <a:rPr sz="3200" dirty="0">
                <a:latin typeface="Calibri"/>
                <a:cs typeface="Calibri"/>
              </a:rPr>
              <a:t>is </a:t>
            </a:r>
            <a:r>
              <a:rPr sz="3200" spc="-5" dirty="0">
                <a:latin typeface="Calibri"/>
                <a:cs typeface="Calibri"/>
              </a:rPr>
              <a:t>responsible </a:t>
            </a:r>
            <a:r>
              <a:rPr sz="3200" spc="-25" dirty="0">
                <a:latin typeface="Calibri"/>
                <a:cs typeface="Calibri"/>
              </a:rPr>
              <a:t>for </a:t>
            </a:r>
            <a:r>
              <a:rPr sz="3200" spc="-5" dirty="0">
                <a:latin typeface="Calibri"/>
                <a:cs typeface="Calibri"/>
              </a:rPr>
              <a:t>mediating</a:t>
            </a:r>
            <a:r>
              <a:rPr sz="3200" spc="55" dirty="0">
                <a:latin typeface="Calibri"/>
                <a:cs typeface="Calibri"/>
              </a:rPr>
              <a:t> </a:t>
            </a:r>
            <a:r>
              <a:rPr sz="3200" dirty="0">
                <a:latin typeface="Calibri"/>
                <a:cs typeface="Calibri"/>
              </a:rPr>
              <a:t>access</a:t>
            </a:r>
          </a:p>
          <a:p>
            <a:pPr marL="818515" lvl="1" indent="-349250">
              <a:lnSpc>
                <a:spcPts val="3025"/>
              </a:lnSpc>
              <a:buClr>
                <a:srgbClr val="6AC2ED"/>
              </a:buClr>
              <a:buFont typeface="Wingdings"/>
              <a:buChar char=""/>
              <a:tabLst>
                <a:tab pos="818515" algn="l"/>
                <a:tab pos="819150" algn="l"/>
              </a:tabLst>
            </a:pPr>
            <a:r>
              <a:rPr sz="2800" spc="-10" dirty="0">
                <a:solidFill>
                  <a:srgbClr val="585858"/>
                </a:solidFill>
                <a:latin typeface="Calibri"/>
                <a:cs typeface="Calibri"/>
              </a:rPr>
              <a:t>Authorize specific</a:t>
            </a:r>
            <a:r>
              <a:rPr sz="2800" spc="5" dirty="0">
                <a:solidFill>
                  <a:srgbClr val="585858"/>
                </a:solidFill>
                <a:latin typeface="Calibri"/>
                <a:cs typeface="Calibri"/>
              </a:rPr>
              <a:t> </a:t>
            </a:r>
            <a:r>
              <a:rPr sz="2800" dirty="0">
                <a:solidFill>
                  <a:srgbClr val="585858"/>
                </a:solidFill>
                <a:latin typeface="Calibri"/>
                <a:cs typeface="Calibri"/>
              </a:rPr>
              <a:t>actions</a:t>
            </a:r>
            <a:endParaRPr sz="2800" dirty="0">
              <a:latin typeface="Calibri"/>
              <a:cs typeface="Calibri"/>
            </a:endParaRPr>
          </a:p>
          <a:p>
            <a:pPr marL="818515" lvl="1" indent="-349250">
              <a:lnSpc>
                <a:spcPts val="3315"/>
              </a:lnSpc>
              <a:buClr>
                <a:srgbClr val="6AC2ED"/>
              </a:buClr>
              <a:buFont typeface="Wingdings"/>
              <a:buChar char=""/>
              <a:tabLst>
                <a:tab pos="818515" algn="l"/>
                <a:tab pos="819150" algn="l"/>
              </a:tabLst>
            </a:pPr>
            <a:r>
              <a:rPr sz="2800" i="1" dirty="0">
                <a:solidFill>
                  <a:srgbClr val="585858"/>
                </a:solidFill>
                <a:latin typeface="Calibri"/>
                <a:cs typeface="Calibri"/>
              </a:rPr>
              <a:t>Mechanism </a:t>
            </a:r>
            <a:r>
              <a:rPr sz="2800" spc="-10" dirty="0">
                <a:solidFill>
                  <a:srgbClr val="585858"/>
                </a:solidFill>
                <a:latin typeface="Calibri"/>
                <a:cs typeface="Calibri"/>
              </a:rPr>
              <a:t>that </a:t>
            </a:r>
            <a:r>
              <a:rPr sz="2800" spc="-20" dirty="0">
                <a:solidFill>
                  <a:srgbClr val="585858"/>
                </a:solidFill>
                <a:latin typeface="Calibri"/>
                <a:cs typeface="Calibri"/>
              </a:rPr>
              <a:t>enforces </a:t>
            </a:r>
            <a:r>
              <a:rPr sz="2800" dirty="0">
                <a:solidFill>
                  <a:srgbClr val="585858"/>
                </a:solidFill>
                <a:latin typeface="Calibri"/>
                <a:cs typeface="Calibri"/>
              </a:rPr>
              <a:t>a </a:t>
            </a:r>
            <a:r>
              <a:rPr sz="2800" spc="-5" dirty="0">
                <a:solidFill>
                  <a:srgbClr val="585858"/>
                </a:solidFill>
                <a:latin typeface="Calibri"/>
                <a:cs typeface="Calibri"/>
              </a:rPr>
              <a:t>specific </a:t>
            </a:r>
            <a:r>
              <a:rPr sz="2800" i="1" spc="-5" dirty="0">
                <a:solidFill>
                  <a:srgbClr val="585858"/>
                </a:solidFill>
                <a:latin typeface="Calibri"/>
                <a:cs typeface="Calibri"/>
              </a:rPr>
              <a:t>security</a:t>
            </a:r>
            <a:r>
              <a:rPr sz="2800" i="1" spc="-65" dirty="0">
                <a:solidFill>
                  <a:srgbClr val="585858"/>
                </a:solidFill>
                <a:latin typeface="Calibri"/>
                <a:cs typeface="Calibri"/>
              </a:rPr>
              <a:t> </a:t>
            </a:r>
            <a:r>
              <a:rPr sz="2800" i="1" spc="-5" dirty="0">
                <a:solidFill>
                  <a:srgbClr val="585858"/>
                </a:solidFill>
                <a:latin typeface="Calibri"/>
                <a:cs typeface="Calibri"/>
              </a:rPr>
              <a:t>policy</a:t>
            </a:r>
            <a:endParaRPr sz="2800" dirty="0">
              <a:latin typeface="Calibri"/>
              <a:cs typeface="Calibri"/>
            </a:endParaRPr>
          </a:p>
          <a:p>
            <a:pPr lvl="1">
              <a:lnSpc>
                <a:spcPct val="100000"/>
              </a:lnSpc>
              <a:spcBef>
                <a:spcPts val="20"/>
              </a:spcBef>
              <a:buClr>
                <a:srgbClr val="6AC2ED"/>
              </a:buClr>
              <a:buFont typeface="Wingdings"/>
              <a:buChar char=""/>
            </a:pPr>
            <a:endParaRPr sz="2800" dirty="0">
              <a:latin typeface="Calibri"/>
              <a:cs typeface="Calibri"/>
            </a:endParaRPr>
          </a:p>
          <a:p>
            <a:pPr marL="464820" indent="-452755">
              <a:lnSpc>
                <a:spcPts val="3675"/>
              </a:lnSpc>
              <a:buClr>
                <a:srgbClr val="E30477"/>
              </a:buClr>
              <a:buFont typeface="Wingdings"/>
              <a:buChar char=""/>
              <a:tabLst>
                <a:tab pos="464820" algn="l"/>
                <a:tab pos="465455" algn="l"/>
              </a:tabLst>
            </a:pPr>
            <a:r>
              <a:rPr sz="3200" spc="-5" dirty="0">
                <a:latin typeface="Calibri"/>
                <a:cs typeface="Calibri"/>
              </a:rPr>
              <a:t>Rules, policies, </a:t>
            </a:r>
            <a:r>
              <a:rPr sz="3200" dirty="0">
                <a:latin typeface="Calibri"/>
                <a:cs typeface="Calibri"/>
              </a:rPr>
              <a:t>models and</a:t>
            </a:r>
            <a:r>
              <a:rPr sz="3200" spc="25" dirty="0">
                <a:latin typeface="Calibri"/>
                <a:cs typeface="Calibri"/>
              </a:rPr>
              <a:t> </a:t>
            </a:r>
            <a:r>
              <a:rPr sz="3200" dirty="0">
                <a:latin typeface="Calibri"/>
                <a:cs typeface="Calibri"/>
              </a:rPr>
              <a:t>mechanisms</a:t>
            </a:r>
          </a:p>
          <a:p>
            <a:pPr marL="818515" lvl="1" indent="-349250">
              <a:lnSpc>
                <a:spcPts val="3025"/>
              </a:lnSpc>
              <a:buClr>
                <a:srgbClr val="6AC2ED"/>
              </a:buClr>
              <a:buFont typeface="Wingdings"/>
              <a:buChar char=""/>
              <a:tabLst>
                <a:tab pos="818515" algn="l"/>
                <a:tab pos="819150" algn="l"/>
              </a:tabLst>
            </a:pPr>
            <a:r>
              <a:rPr sz="2800" b="1" dirty="0">
                <a:solidFill>
                  <a:srgbClr val="585858"/>
                </a:solidFill>
                <a:latin typeface="Calibri"/>
                <a:cs typeface="Calibri"/>
              </a:rPr>
              <a:t>Access </a:t>
            </a:r>
            <a:r>
              <a:rPr sz="2800" b="1" spc="-5" dirty="0">
                <a:solidFill>
                  <a:srgbClr val="585858"/>
                </a:solidFill>
                <a:latin typeface="Calibri"/>
                <a:cs typeface="Calibri"/>
              </a:rPr>
              <a:t>rules</a:t>
            </a:r>
            <a:r>
              <a:rPr sz="2800" spc="-5" dirty="0">
                <a:solidFill>
                  <a:srgbClr val="585858"/>
                </a:solidFill>
                <a:latin typeface="Calibri"/>
                <a:cs typeface="Calibri"/>
              </a:rPr>
              <a:t>: the logical </a:t>
            </a:r>
            <a:r>
              <a:rPr sz="2800" dirty="0">
                <a:solidFill>
                  <a:srgbClr val="585858"/>
                </a:solidFill>
                <a:latin typeface="Calibri"/>
                <a:cs typeface="Calibri"/>
              </a:rPr>
              <a:t>access </a:t>
            </a:r>
            <a:r>
              <a:rPr sz="2800" spc="-5" dirty="0">
                <a:solidFill>
                  <a:srgbClr val="585858"/>
                </a:solidFill>
                <a:latin typeface="Calibri"/>
                <a:cs typeface="Calibri"/>
              </a:rPr>
              <a:t>rules, </a:t>
            </a:r>
            <a:r>
              <a:rPr sz="2800" spc="-10" dirty="0">
                <a:solidFill>
                  <a:srgbClr val="585858"/>
                </a:solidFill>
                <a:latin typeface="Calibri"/>
                <a:cs typeface="Calibri"/>
              </a:rPr>
              <a:t>independent </a:t>
            </a:r>
            <a:r>
              <a:rPr sz="2800" dirty="0">
                <a:solidFill>
                  <a:srgbClr val="585858"/>
                </a:solidFill>
                <a:latin typeface="Calibri"/>
                <a:cs typeface="Calibri"/>
              </a:rPr>
              <a:t>of</a:t>
            </a:r>
            <a:r>
              <a:rPr sz="2800" spc="-55" dirty="0">
                <a:solidFill>
                  <a:srgbClr val="585858"/>
                </a:solidFill>
                <a:latin typeface="Calibri"/>
                <a:cs typeface="Calibri"/>
              </a:rPr>
              <a:t> </a:t>
            </a:r>
            <a:r>
              <a:rPr sz="2800" spc="-15" dirty="0">
                <a:solidFill>
                  <a:srgbClr val="585858"/>
                </a:solidFill>
                <a:latin typeface="Calibri"/>
                <a:cs typeface="Calibri"/>
              </a:rPr>
              <a:t>representation</a:t>
            </a:r>
            <a:endParaRPr sz="2800" dirty="0">
              <a:latin typeface="Calibri"/>
              <a:cs typeface="Calibri"/>
            </a:endParaRPr>
          </a:p>
          <a:p>
            <a:pPr marL="818515" lvl="1" indent="-349250">
              <a:lnSpc>
                <a:spcPts val="3025"/>
              </a:lnSpc>
              <a:buClr>
                <a:srgbClr val="6AC2ED"/>
              </a:buClr>
              <a:buFont typeface="Wingdings"/>
              <a:buChar char=""/>
              <a:tabLst>
                <a:tab pos="818515" algn="l"/>
                <a:tab pos="819150" algn="l"/>
              </a:tabLst>
            </a:pPr>
            <a:r>
              <a:rPr sz="2800" b="1" spc="-15" dirty="0">
                <a:solidFill>
                  <a:srgbClr val="585858"/>
                </a:solidFill>
                <a:latin typeface="Calibri"/>
                <a:cs typeface="Calibri"/>
              </a:rPr>
              <a:t>Policy</a:t>
            </a:r>
            <a:r>
              <a:rPr sz="2800" spc="-15" dirty="0">
                <a:solidFill>
                  <a:srgbClr val="585858"/>
                </a:solidFill>
                <a:latin typeface="Calibri"/>
                <a:cs typeface="Calibri"/>
              </a:rPr>
              <a:t>: </a:t>
            </a:r>
            <a:r>
              <a:rPr sz="2800" dirty="0">
                <a:solidFill>
                  <a:srgbClr val="585858"/>
                </a:solidFill>
                <a:latin typeface="Calibri"/>
                <a:cs typeface="Calibri"/>
              </a:rPr>
              <a:t>an </a:t>
            </a:r>
            <a:r>
              <a:rPr sz="2800" spc="-15" dirty="0">
                <a:solidFill>
                  <a:srgbClr val="585858"/>
                </a:solidFill>
                <a:latin typeface="Calibri"/>
                <a:cs typeface="Calibri"/>
              </a:rPr>
              <a:t>explicit representation </a:t>
            </a:r>
            <a:r>
              <a:rPr sz="2800" spc="-5" dirty="0">
                <a:solidFill>
                  <a:srgbClr val="585858"/>
                </a:solidFill>
                <a:latin typeface="Calibri"/>
                <a:cs typeface="Calibri"/>
              </a:rPr>
              <a:t>of </a:t>
            </a:r>
            <a:r>
              <a:rPr sz="2800" dirty="0">
                <a:solidFill>
                  <a:srgbClr val="585858"/>
                </a:solidFill>
                <a:latin typeface="Calibri"/>
                <a:cs typeface="Calibri"/>
              </a:rPr>
              <a:t>the </a:t>
            </a:r>
            <a:r>
              <a:rPr sz="2800" spc="-15" dirty="0">
                <a:solidFill>
                  <a:srgbClr val="585858"/>
                </a:solidFill>
                <a:latin typeface="Calibri"/>
                <a:cs typeface="Calibri"/>
              </a:rPr>
              <a:t>desired </a:t>
            </a:r>
            <a:r>
              <a:rPr sz="2800" spc="-5" dirty="0">
                <a:solidFill>
                  <a:srgbClr val="585858"/>
                </a:solidFill>
                <a:latin typeface="Calibri"/>
                <a:cs typeface="Calibri"/>
              </a:rPr>
              <a:t>rules </a:t>
            </a:r>
            <a:r>
              <a:rPr sz="2800" dirty="0">
                <a:solidFill>
                  <a:srgbClr val="585858"/>
                </a:solidFill>
                <a:latin typeface="Calibri"/>
                <a:cs typeface="Calibri"/>
              </a:rPr>
              <a:t>in a </a:t>
            </a:r>
            <a:r>
              <a:rPr sz="2800" spc="-15" dirty="0">
                <a:solidFill>
                  <a:srgbClr val="585858"/>
                </a:solidFill>
                <a:latin typeface="Calibri"/>
                <a:cs typeface="Calibri"/>
              </a:rPr>
              <a:t>SW</a:t>
            </a:r>
            <a:r>
              <a:rPr sz="2800" spc="60" dirty="0">
                <a:solidFill>
                  <a:srgbClr val="585858"/>
                </a:solidFill>
                <a:latin typeface="Calibri"/>
                <a:cs typeface="Calibri"/>
              </a:rPr>
              <a:t> </a:t>
            </a:r>
            <a:r>
              <a:rPr sz="2800" spc="-10" dirty="0">
                <a:solidFill>
                  <a:srgbClr val="585858"/>
                </a:solidFill>
                <a:latin typeface="Calibri"/>
                <a:cs typeface="Calibri"/>
              </a:rPr>
              <a:t>artifact</a:t>
            </a:r>
            <a:endParaRPr sz="2800" dirty="0">
              <a:latin typeface="Calibri"/>
              <a:cs typeface="Calibri"/>
            </a:endParaRPr>
          </a:p>
          <a:p>
            <a:pPr marL="818515" lvl="1" indent="-349250">
              <a:lnSpc>
                <a:spcPts val="3020"/>
              </a:lnSpc>
              <a:buClr>
                <a:srgbClr val="6AC2ED"/>
              </a:buClr>
              <a:buFont typeface="Wingdings"/>
              <a:buChar char=""/>
              <a:tabLst>
                <a:tab pos="818515" algn="l"/>
                <a:tab pos="819150" algn="l"/>
              </a:tabLst>
            </a:pPr>
            <a:r>
              <a:rPr sz="2800" b="1" spc="-5" dirty="0">
                <a:solidFill>
                  <a:srgbClr val="585858"/>
                </a:solidFill>
                <a:latin typeface="Calibri"/>
                <a:cs typeface="Calibri"/>
              </a:rPr>
              <a:t>Model</a:t>
            </a:r>
            <a:r>
              <a:rPr sz="2800" spc="-5" dirty="0">
                <a:solidFill>
                  <a:srgbClr val="585858"/>
                </a:solidFill>
                <a:latin typeface="Calibri"/>
                <a:cs typeface="Calibri"/>
              </a:rPr>
              <a:t>: </a:t>
            </a:r>
            <a:r>
              <a:rPr sz="2800" spc="-15" dirty="0">
                <a:solidFill>
                  <a:srgbClr val="585858"/>
                </a:solidFill>
                <a:latin typeface="Calibri"/>
                <a:cs typeface="Calibri"/>
              </a:rPr>
              <a:t>(formal) representation </a:t>
            </a:r>
            <a:r>
              <a:rPr sz="2800" spc="-5" dirty="0">
                <a:solidFill>
                  <a:srgbClr val="585858"/>
                </a:solidFill>
                <a:latin typeface="Calibri"/>
                <a:cs typeface="Calibri"/>
              </a:rPr>
              <a:t>of </a:t>
            </a:r>
            <a:r>
              <a:rPr sz="2800" spc="-10" dirty="0">
                <a:solidFill>
                  <a:srgbClr val="585858"/>
                </a:solidFill>
                <a:latin typeface="Calibri"/>
                <a:cs typeface="Calibri"/>
              </a:rPr>
              <a:t>how </a:t>
            </a:r>
            <a:r>
              <a:rPr sz="2800" dirty="0">
                <a:solidFill>
                  <a:srgbClr val="585858"/>
                </a:solidFill>
                <a:latin typeface="Calibri"/>
                <a:cs typeface="Calibri"/>
              </a:rPr>
              <a:t>rules </a:t>
            </a:r>
            <a:r>
              <a:rPr sz="2800" spc="-10" dirty="0">
                <a:solidFill>
                  <a:srgbClr val="585858"/>
                </a:solidFill>
                <a:latin typeface="Calibri"/>
                <a:cs typeface="Calibri"/>
              </a:rPr>
              <a:t>can </a:t>
            </a:r>
            <a:r>
              <a:rPr sz="2800" spc="-5" dirty="0">
                <a:solidFill>
                  <a:srgbClr val="585858"/>
                </a:solidFill>
                <a:latin typeface="Calibri"/>
                <a:cs typeface="Calibri"/>
              </a:rPr>
              <a:t>be</a:t>
            </a:r>
            <a:r>
              <a:rPr sz="2800" spc="25" dirty="0">
                <a:solidFill>
                  <a:srgbClr val="585858"/>
                </a:solidFill>
                <a:latin typeface="Calibri"/>
                <a:cs typeface="Calibri"/>
              </a:rPr>
              <a:t> </a:t>
            </a:r>
            <a:r>
              <a:rPr sz="2800" spc="-15" dirty="0">
                <a:solidFill>
                  <a:srgbClr val="585858"/>
                </a:solidFill>
                <a:latin typeface="Calibri"/>
                <a:cs typeface="Calibri"/>
              </a:rPr>
              <a:t>expressed</a:t>
            </a:r>
            <a:endParaRPr sz="2800" dirty="0">
              <a:latin typeface="Calibri"/>
              <a:cs typeface="Calibri"/>
            </a:endParaRPr>
          </a:p>
          <a:p>
            <a:pPr marL="818515" lvl="1" indent="-349250">
              <a:lnSpc>
                <a:spcPts val="3304"/>
              </a:lnSpc>
              <a:buClr>
                <a:srgbClr val="6AC2ED"/>
              </a:buClr>
              <a:buFont typeface="Wingdings"/>
              <a:buChar char=""/>
              <a:tabLst>
                <a:tab pos="818515" algn="l"/>
                <a:tab pos="819150" algn="l"/>
              </a:tabLst>
            </a:pPr>
            <a:r>
              <a:rPr sz="2800" b="1" spc="-5" dirty="0">
                <a:solidFill>
                  <a:srgbClr val="585858"/>
                </a:solidFill>
                <a:latin typeface="Calibri"/>
                <a:cs typeface="Calibri"/>
              </a:rPr>
              <a:t>Mechanism</a:t>
            </a:r>
            <a:r>
              <a:rPr sz="2800" spc="-5" dirty="0">
                <a:solidFill>
                  <a:srgbClr val="585858"/>
                </a:solidFill>
                <a:latin typeface="Calibri"/>
                <a:cs typeface="Calibri"/>
              </a:rPr>
              <a:t>: </a:t>
            </a:r>
            <a:r>
              <a:rPr sz="2800" spc="-10" dirty="0">
                <a:solidFill>
                  <a:srgbClr val="585858"/>
                </a:solidFill>
                <a:latin typeface="Calibri"/>
                <a:cs typeface="Calibri"/>
              </a:rPr>
              <a:t>low-level implementation </a:t>
            </a:r>
            <a:r>
              <a:rPr sz="2800" spc="-5" dirty="0">
                <a:solidFill>
                  <a:srgbClr val="585858"/>
                </a:solidFill>
                <a:latin typeface="Calibri"/>
                <a:cs typeface="Calibri"/>
              </a:rPr>
              <a:t>of</a:t>
            </a:r>
            <a:r>
              <a:rPr sz="2800" spc="-25" dirty="0">
                <a:solidFill>
                  <a:srgbClr val="585858"/>
                </a:solidFill>
                <a:latin typeface="Calibri"/>
                <a:cs typeface="Calibri"/>
              </a:rPr>
              <a:t> </a:t>
            </a:r>
            <a:r>
              <a:rPr sz="2800" spc="-15" dirty="0">
                <a:solidFill>
                  <a:srgbClr val="585858"/>
                </a:solidFill>
                <a:latin typeface="Calibri"/>
                <a:cs typeface="Calibri"/>
              </a:rPr>
              <a:t>controls</a:t>
            </a:r>
            <a:endParaRPr sz="2800" dirty="0">
              <a:latin typeface="Calibri"/>
              <a:cs typeface="Calibri"/>
            </a:endParaRPr>
          </a:p>
          <a:p>
            <a:pPr lvl="1">
              <a:lnSpc>
                <a:spcPct val="100000"/>
              </a:lnSpc>
              <a:spcBef>
                <a:spcPts val="35"/>
              </a:spcBef>
              <a:buClr>
                <a:srgbClr val="6AC2ED"/>
              </a:buClr>
              <a:buFont typeface="Wingdings"/>
              <a:buChar char=""/>
            </a:pPr>
            <a:endParaRPr sz="2800" dirty="0">
              <a:latin typeface="Calibri"/>
              <a:cs typeface="Calibri"/>
            </a:endParaRPr>
          </a:p>
          <a:p>
            <a:pPr marL="464820" indent="-452755">
              <a:lnSpc>
                <a:spcPct val="100000"/>
              </a:lnSpc>
              <a:buClr>
                <a:srgbClr val="E30477"/>
              </a:buClr>
              <a:buFont typeface="Wingdings"/>
              <a:buChar char=""/>
              <a:tabLst>
                <a:tab pos="464820" algn="l"/>
                <a:tab pos="465455" algn="l"/>
              </a:tabLst>
            </a:pPr>
            <a:r>
              <a:rPr sz="3200" spc="-5" dirty="0">
                <a:latin typeface="Calibri"/>
                <a:cs typeface="Calibri"/>
              </a:rPr>
              <a:t>Access </a:t>
            </a:r>
            <a:r>
              <a:rPr sz="3200" spc="-20" dirty="0">
                <a:latin typeface="Calibri"/>
                <a:cs typeface="Calibri"/>
              </a:rPr>
              <a:t>control </a:t>
            </a:r>
            <a:r>
              <a:rPr sz="3200" spc="-5" dirty="0">
                <a:latin typeface="Calibri"/>
                <a:cs typeface="Calibri"/>
              </a:rPr>
              <a:t>seems </a:t>
            </a:r>
            <a:r>
              <a:rPr sz="3200" spc="-20" dirty="0">
                <a:latin typeface="Calibri"/>
                <a:cs typeface="Calibri"/>
              </a:rPr>
              <a:t>straightforward… </a:t>
            </a:r>
            <a:r>
              <a:rPr sz="3200" spc="-5" dirty="0">
                <a:latin typeface="Calibri"/>
                <a:cs typeface="Calibri"/>
              </a:rPr>
              <a:t>but </a:t>
            </a:r>
            <a:r>
              <a:rPr sz="3200" dirty="0">
                <a:latin typeface="Calibri"/>
                <a:cs typeface="Calibri"/>
              </a:rPr>
              <a:t>is</a:t>
            </a:r>
            <a:r>
              <a:rPr sz="3200" spc="35" dirty="0">
                <a:latin typeface="Calibri"/>
                <a:cs typeface="Calibri"/>
              </a:rPr>
              <a:t> </a:t>
            </a:r>
            <a:r>
              <a:rPr sz="3200" dirty="0">
                <a:latin typeface="Calibri"/>
                <a:cs typeface="Calibri"/>
              </a:rPr>
              <a:t>it?</a:t>
            </a:r>
          </a:p>
        </p:txBody>
      </p:sp>
    </p:spTree>
    <p:extLst>
      <p:ext uri="{BB962C8B-B14F-4D97-AF65-F5344CB8AC3E}">
        <p14:creationId xmlns:p14="http://schemas.microsoft.com/office/powerpoint/2010/main" val="4161703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105584"/>
            <a:ext cx="6616700" cy="757555"/>
          </a:xfrm>
          <a:prstGeom prst="rect">
            <a:avLst/>
          </a:prstGeom>
        </p:spPr>
        <p:txBody>
          <a:bodyPr vert="horz" wrap="square" lIns="0" tIns="12700" rIns="0" bIns="0" rtlCol="0">
            <a:spAutoFit/>
          </a:bodyPr>
          <a:lstStyle/>
          <a:p>
            <a:pPr marL="12700">
              <a:lnSpc>
                <a:spcPct val="100000"/>
              </a:lnSpc>
              <a:spcBef>
                <a:spcPts val="100"/>
              </a:spcBef>
            </a:pPr>
            <a:r>
              <a:rPr spc="-150" dirty="0"/>
              <a:t>Challenges </a:t>
            </a:r>
            <a:r>
              <a:rPr spc="-140" dirty="0"/>
              <a:t>for </a:t>
            </a:r>
            <a:r>
              <a:rPr spc="-135" dirty="0"/>
              <a:t>access</a:t>
            </a:r>
            <a:r>
              <a:rPr spc="-580" dirty="0"/>
              <a:t> </a:t>
            </a:r>
            <a:r>
              <a:rPr spc="-160" dirty="0"/>
              <a:t>control</a:t>
            </a:r>
          </a:p>
        </p:txBody>
      </p:sp>
      <p:sp>
        <p:nvSpPr>
          <p:cNvPr id="3" name="object 3"/>
          <p:cNvSpPr txBox="1"/>
          <p:nvPr/>
        </p:nvSpPr>
        <p:spPr>
          <a:xfrm>
            <a:off x="856565" y="1567286"/>
            <a:ext cx="11043285" cy="4644861"/>
          </a:xfrm>
          <a:prstGeom prst="rect">
            <a:avLst/>
          </a:prstGeom>
        </p:spPr>
        <p:txBody>
          <a:bodyPr vert="horz" wrap="square" lIns="0" tIns="12700" rIns="0" bIns="0" rtlCol="0">
            <a:spAutoFit/>
          </a:bodyPr>
          <a:lstStyle/>
          <a:p>
            <a:pPr marL="464820" marR="5080" indent="-452755">
              <a:lnSpc>
                <a:spcPct val="100000"/>
              </a:lnSpc>
              <a:spcBef>
                <a:spcPts val="100"/>
              </a:spcBef>
              <a:buFont typeface="Wingdings"/>
              <a:buChar char=""/>
              <a:tabLst>
                <a:tab pos="464820" algn="l"/>
                <a:tab pos="465455" algn="l"/>
              </a:tabLst>
            </a:pPr>
            <a:r>
              <a:rPr sz="3200" b="1" spc="-10" dirty="0">
                <a:solidFill>
                  <a:srgbClr val="E30477"/>
                </a:solidFill>
                <a:latin typeface="Calibri"/>
                <a:cs typeface="Calibri"/>
              </a:rPr>
              <a:t>Expressiveness</a:t>
            </a:r>
            <a:r>
              <a:rPr sz="3200" spc="-10" dirty="0">
                <a:latin typeface="Calibri"/>
                <a:cs typeface="Calibri"/>
              </a:rPr>
              <a:t>: can </a:t>
            </a:r>
            <a:r>
              <a:rPr sz="3200" dirty="0">
                <a:latin typeface="Calibri"/>
                <a:cs typeface="Calibri"/>
              </a:rPr>
              <a:t>the </a:t>
            </a:r>
            <a:r>
              <a:rPr sz="3200" spc="-10" dirty="0">
                <a:latin typeface="Calibri"/>
                <a:cs typeface="Calibri"/>
              </a:rPr>
              <a:t>high-level </a:t>
            </a:r>
            <a:r>
              <a:rPr sz="3200" dirty="0">
                <a:latin typeface="Calibri"/>
                <a:cs typeface="Calibri"/>
              </a:rPr>
              <a:t>rules </a:t>
            </a:r>
            <a:r>
              <a:rPr sz="3200" spc="-5" dirty="0">
                <a:latin typeface="Calibri"/>
                <a:cs typeface="Calibri"/>
              </a:rPr>
              <a:t>be </a:t>
            </a:r>
            <a:r>
              <a:rPr sz="3200" spc="-15" dirty="0">
                <a:latin typeface="Calibri"/>
                <a:cs typeface="Calibri"/>
              </a:rPr>
              <a:t>expressed </a:t>
            </a:r>
            <a:r>
              <a:rPr sz="3200" dirty="0">
                <a:latin typeface="Calibri"/>
                <a:cs typeface="Calibri"/>
              </a:rPr>
              <a:t>in </a:t>
            </a:r>
            <a:r>
              <a:rPr sz="3200" spc="-10" dirty="0">
                <a:latin typeface="Calibri"/>
                <a:cs typeface="Calibri"/>
              </a:rPr>
              <a:t>terms  </a:t>
            </a:r>
            <a:r>
              <a:rPr sz="3200" spc="-5" dirty="0">
                <a:latin typeface="Calibri"/>
                <a:cs typeface="Calibri"/>
              </a:rPr>
              <a:t>of </a:t>
            </a:r>
            <a:r>
              <a:rPr sz="3200" dirty="0">
                <a:latin typeface="Calibri"/>
                <a:cs typeface="Calibri"/>
              </a:rPr>
              <a:t>the </a:t>
            </a:r>
            <a:r>
              <a:rPr sz="3200" spc="-5" dirty="0">
                <a:latin typeface="Calibri"/>
                <a:cs typeface="Calibri"/>
              </a:rPr>
              <a:t>access </a:t>
            </a:r>
            <a:r>
              <a:rPr sz="3200" spc="-20" dirty="0">
                <a:latin typeface="Calibri"/>
                <a:cs typeface="Calibri"/>
              </a:rPr>
              <a:t>control</a:t>
            </a:r>
            <a:r>
              <a:rPr sz="3200" spc="15" dirty="0">
                <a:latin typeface="Calibri"/>
                <a:cs typeface="Calibri"/>
              </a:rPr>
              <a:t> </a:t>
            </a:r>
            <a:r>
              <a:rPr sz="3200" dirty="0">
                <a:latin typeface="Calibri"/>
                <a:cs typeface="Calibri"/>
              </a:rPr>
              <a:t>model?</a:t>
            </a:r>
          </a:p>
          <a:p>
            <a:pPr marL="464820" marR="55880" indent="-452755">
              <a:lnSpc>
                <a:spcPct val="100000"/>
              </a:lnSpc>
              <a:spcBef>
                <a:spcPts val="1800"/>
              </a:spcBef>
              <a:buFont typeface="Wingdings"/>
              <a:buChar char=""/>
              <a:tabLst>
                <a:tab pos="464820" algn="l"/>
                <a:tab pos="465455" algn="l"/>
              </a:tabLst>
            </a:pPr>
            <a:r>
              <a:rPr sz="3200" b="1" spc="-10" dirty="0">
                <a:solidFill>
                  <a:srgbClr val="E30477"/>
                </a:solidFill>
                <a:latin typeface="Calibri"/>
                <a:cs typeface="Calibri"/>
              </a:rPr>
              <a:t>Performance</a:t>
            </a:r>
            <a:r>
              <a:rPr sz="3200" spc="-10" dirty="0">
                <a:latin typeface="Calibri"/>
                <a:cs typeface="Calibri"/>
              </a:rPr>
              <a:t>: </a:t>
            </a:r>
            <a:r>
              <a:rPr sz="3200" dirty="0">
                <a:latin typeface="Calibri"/>
                <a:cs typeface="Calibri"/>
              </a:rPr>
              <a:t>access </a:t>
            </a:r>
            <a:r>
              <a:rPr sz="3200" spc="-20" dirty="0">
                <a:latin typeface="Calibri"/>
                <a:cs typeface="Calibri"/>
              </a:rPr>
              <a:t>control </a:t>
            </a:r>
            <a:r>
              <a:rPr sz="3200" spc="-5" dirty="0">
                <a:latin typeface="Calibri"/>
                <a:cs typeface="Calibri"/>
              </a:rPr>
              <a:t>decisions </a:t>
            </a:r>
            <a:r>
              <a:rPr sz="3200" spc="-15" dirty="0">
                <a:latin typeface="Calibri"/>
                <a:cs typeface="Calibri"/>
              </a:rPr>
              <a:t>are frequent, </a:t>
            </a:r>
            <a:r>
              <a:rPr sz="3200" dirty="0">
                <a:latin typeface="Calibri"/>
                <a:cs typeface="Calibri"/>
              </a:rPr>
              <a:t>and </a:t>
            </a:r>
            <a:r>
              <a:rPr sz="3200" spc="-10" dirty="0">
                <a:latin typeface="Calibri"/>
                <a:cs typeface="Calibri"/>
              </a:rPr>
              <a:t>must  </a:t>
            </a:r>
            <a:r>
              <a:rPr sz="3200" spc="-5" dirty="0">
                <a:latin typeface="Calibri"/>
                <a:cs typeface="Calibri"/>
              </a:rPr>
              <a:t>be dealt </a:t>
            </a:r>
            <a:r>
              <a:rPr sz="3200" dirty="0">
                <a:latin typeface="Calibri"/>
                <a:cs typeface="Calibri"/>
              </a:rPr>
              <a:t>with</a:t>
            </a:r>
            <a:r>
              <a:rPr sz="3200" spc="-5" dirty="0">
                <a:latin typeface="Calibri"/>
                <a:cs typeface="Calibri"/>
              </a:rPr>
              <a:t> quickly</a:t>
            </a:r>
            <a:endParaRPr sz="3200" dirty="0">
              <a:latin typeface="Calibri"/>
              <a:cs typeface="Calibri"/>
            </a:endParaRPr>
          </a:p>
          <a:p>
            <a:pPr marL="464820" marR="70485" indent="-452755">
              <a:lnSpc>
                <a:spcPct val="100000"/>
              </a:lnSpc>
              <a:spcBef>
                <a:spcPts val="1805"/>
              </a:spcBef>
              <a:buFont typeface="Wingdings"/>
              <a:buChar char=""/>
              <a:tabLst>
                <a:tab pos="464820" algn="l"/>
                <a:tab pos="465455" algn="l"/>
              </a:tabLst>
            </a:pPr>
            <a:r>
              <a:rPr sz="3200" b="1" dirty="0">
                <a:solidFill>
                  <a:srgbClr val="E30477"/>
                </a:solidFill>
                <a:latin typeface="Calibri"/>
                <a:cs typeface="Calibri"/>
              </a:rPr>
              <a:t>Full </a:t>
            </a:r>
            <a:r>
              <a:rPr sz="3200" b="1" spc="-5" dirty="0">
                <a:solidFill>
                  <a:srgbClr val="E30477"/>
                </a:solidFill>
                <a:latin typeface="Calibri"/>
                <a:cs typeface="Calibri"/>
              </a:rPr>
              <a:t>mediation</a:t>
            </a:r>
            <a:r>
              <a:rPr sz="3200" spc="-5" dirty="0">
                <a:latin typeface="Calibri"/>
                <a:cs typeface="Calibri"/>
              </a:rPr>
              <a:t>: does the </a:t>
            </a:r>
            <a:r>
              <a:rPr sz="3200" spc="-15" dirty="0">
                <a:latin typeface="Calibri"/>
                <a:cs typeface="Calibri"/>
              </a:rPr>
              <a:t>guard </a:t>
            </a:r>
            <a:r>
              <a:rPr sz="3200" spc="-5" dirty="0">
                <a:latin typeface="Calibri"/>
                <a:cs typeface="Calibri"/>
              </a:rPr>
              <a:t>check </a:t>
            </a:r>
            <a:r>
              <a:rPr sz="3200" i="1" spc="-5" dirty="0">
                <a:latin typeface="Calibri"/>
                <a:cs typeface="Calibri"/>
              </a:rPr>
              <a:t>every </a:t>
            </a:r>
            <a:r>
              <a:rPr sz="3200" spc="-5" dirty="0">
                <a:latin typeface="Calibri"/>
                <a:cs typeface="Calibri"/>
              </a:rPr>
              <a:t>action? Does </a:t>
            </a:r>
            <a:r>
              <a:rPr sz="3200" spc="-20" dirty="0">
                <a:latin typeface="Calibri"/>
                <a:cs typeface="Calibri"/>
              </a:rPr>
              <a:t>your  </a:t>
            </a:r>
            <a:r>
              <a:rPr sz="3200" spc="-10" dirty="0">
                <a:latin typeface="Calibri"/>
                <a:cs typeface="Calibri"/>
              </a:rPr>
              <a:t>policy </a:t>
            </a:r>
            <a:r>
              <a:rPr sz="3200" spc="-20" dirty="0">
                <a:latin typeface="Calibri"/>
                <a:cs typeface="Calibri"/>
              </a:rPr>
              <a:t>cover </a:t>
            </a:r>
            <a:r>
              <a:rPr sz="3200" spc="-10" dirty="0">
                <a:latin typeface="Calibri"/>
                <a:cs typeface="Calibri"/>
              </a:rPr>
              <a:t>every</a:t>
            </a:r>
            <a:r>
              <a:rPr sz="3200" spc="30" dirty="0">
                <a:latin typeface="Calibri"/>
                <a:cs typeface="Calibri"/>
              </a:rPr>
              <a:t> </a:t>
            </a:r>
            <a:r>
              <a:rPr sz="3200" dirty="0">
                <a:latin typeface="Calibri"/>
                <a:cs typeface="Calibri"/>
              </a:rPr>
              <a:t>action?</a:t>
            </a:r>
          </a:p>
          <a:p>
            <a:pPr marL="464820" indent="-452755">
              <a:lnSpc>
                <a:spcPct val="100000"/>
              </a:lnSpc>
              <a:spcBef>
                <a:spcPts val="1800"/>
              </a:spcBef>
              <a:buFont typeface="Wingdings"/>
              <a:buChar char=""/>
              <a:tabLst>
                <a:tab pos="464820" algn="l"/>
                <a:tab pos="465455" algn="l"/>
              </a:tabLst>
            </a:pPr>
            <a:r>
              <a:rPr lang="en-US" sz="3200" b="1" spc="-20" dirty="0">
                <a:solidFill>
                  <a:srgbClr val="E30477"/>
                </a:solidFill>
                <a:latin typeface="Calibri"/>
                <a:cs typeface="Calibri"/>
              </a:rPr>
              <a:t>Compliance</a:t>
            </a:r>
            <a:r>
              <a:rPr sz="3200" spc="-20" dirty="0">
                <a:latin typeface="Calibri"/>
                <a:cs typeface="Calibri"/>
              </a:rPr>
              <a:t>: </a:t>
            </a:r>
            <a:r>
              <a:rPr sz="3200" spc="-5" dirty="0">
                <a:latin typeface="Calibri"/>
                <a:cs typeface="Calibri"/>
              </a:rPr>
              <a:t>does the access </a:t>
            </a:r>
            <a:r>
              <a:rPr sz="3200" spc="-20" dirty="0">
                <a:latin typeface="Calibri"/>
                <a:cs typeface="Calibri"/>
              </a:rPr>
              <a:t>control </a:t>
            </a:r>
            <a:r>
              <a:rPr sz="3200" spc="-5" dirty="0">
                <a:latin typeface="Calibri"/>
                <a:cs typeface="Calibri"/>
              </a:rPr>
              <a:t>mechanism </a:t>
            </a:r>
            <a:r>
              <a:rPr sz="3200" spc="-15" dirty="0">
                <a:latin typeface="Calibri"/>
                <a:cs typeface="Calibri"/>
              </a:rPr>
              <a:t>match </a:t>
            </a:r>
            <a:r>
              <a:rPr sz="3200" spc="-5" dirty="0">
                <a:latin typeface="Calibri"/>
                <a:cs typeface="Calibri"/>
              </a:rPr>
              <a:t>the</a:t>
            </a:r>
            <a:r>
              <a:rPr sz="3200" spc="140" dirty="0">
                <a:latin typeface="Calibri"/>
                <a:cs typeface="Calibri"/>
              </a:rPr>
              <a:t> </a:t>
            </a:r>
            <a:r>
              <a:rPr sz="3200" spc="-10" dirty="0">
                <a:latin typeface="Calibri"/>
                <a:cs typeface="Calibri"/>
              </a:rPr>
              <a:t>policy?</a:t>
            </a:r>
            <a:endParaRPr sz="3200" dirty="0">
              <a:latin typeface="Calibri"/>
              <a:cs typeface="Calibri"/>
            </a:endParaRPr>
          </a:p>
        </p:txBody>
      </p:sp>
    </p:spTree>
    <p:extLst>
      <p:ext uri="{BB962C8B-B14F-4D97-AF65-F5344CB8AC3E}">
        <p14:creationId xmlns:p14="http://schemas.microsoft.com/office/powerpoint/2010/main" val="815971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1734" y="127671"/>
            <a:ext cx="7906384" cy="689932"/>
          </a:xfrm>
          <a:prstGeom prst="rect">
            <a:avLst/>
          </a:prstGeom>
        </p:spPr>
        <p:txBody>
          <a:bodyPr vert="horz" wrap="square" lIns="0" tIns="12700" rIns="0" bIns="0" rtlCol="0">
            <a:spAutoFit/>
          </a:bodyPr>
          <a:lstStyle/>
          <a:p>
            <a:pPr marL="12700">
              <a:lnSpc>
                <a:spcPct val="100000"/>
              </a:lnSpc>
              <a:spcBef>
                <a:spcPts val="100"/>
              </a:spcBef>
            </a:pPr>
            <a:r>
              <a:rPr lang="en-US" spc="-160" dirty="0"/>
              <a:t>Top 25 Software Access Control Errors</a:t>
            </a:r>
            <a:endParaRPr spc="-160" dirty="0"/>
          </a:p>
        </p:txBody>
      </p:sp>
      <p:graphicFrame>
        <p:nvGraphicFramePr>
          <p:cNvPr id="3" name="object 3"/>
          <p:cNvGraphicFramePr>
            <a:graphicFrameLocks noGrp="1"/>
          </p:cNvGraphicFramePr>
          <p:nvPr/>
        </p:nvGraphicFramePr>
        <p:xfrm>
          <a:off x="2087117" y="1079753"/>
          <a:ext cx="9302115" cy="5486336"/>
        </p:xfrm>
        <a:graphic>
          <a:graphicData uri="http://schemas.openxmlformats.org/drawingml/2006/table">
            <a:tbl>
              <a:tblPr firstRow="1" bandRow="1">
                <a:tableStyleId>{2D5ABB26-0587-4C30-8999-92F81FD0307C}</a:tableStyleId>
              </a:tblPr>
              <a:tblGrid>
                <a:gridCol w="1130935">
                  <a:extLst>
                    <a:ext uri="{9D8B030D-6E8A-4147-A177-3AD203B41FA5}">
                      <a16:colId xmlns:a16="http://schemas.microsoft.com/office/drawing/2014/main" val="20000"/>
                    </a:ext>
                  </a:extLst>
                </a:gridCol>
                <a:gridCol w="8171180">
                  <a:extLst>
                    <a:ext uri="{9D8B030D-6E8A-4147-A177-3AD203B41FA5}">
                      <a16:colId xmlns:a16="http://schemas.microsoft.com/office/drawing/2014/main" val="20001"/>
                    </a:ext>
                  </a:extLst>
                </a:gridCol>
              </a:tblGrid>
              <a:tr h="457200">
                <a:tc>
                  <a:txBody>
                    <a:bodyPr/>
                    <a:lstStyle/>
                    <a:p>
                      <a:pPr algn="ctr">
                        <a:lnSpc>
                          <a:spcPct val="100000"/>
                        </a:lnSpc>
                        <a:spcBef>
                          <a:spcPts val="204"/>
                        </a:spcBef>
                      </a:pPr>
                      <a:r>
                        <a:rPr sz="2400" b="1" dirty="0">
                          <a:solidFill>
                            <a:srgbClr val="FFFFFF"/>
                          </a:solidFill>
                          <a:latin typeface="Calibri"/>
                          <a:cs typeface="Calibri"/>
                        </a:rPr>
                        <a:t>Rank</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tc>
                  <a:txBody>
                    <a:bodyPr/>
                    <a:lstStyle/>
                    <a:p>
                      <a:pPr marL="91440">
                        <a:lnSpc>
                          <a:spcPct val="100000"/>
                        </a:lnSpc>
                        <a:spcBef>
                          <a:spcPts val="204"/>
                        </a:spcBef>
                      </a:pPr>
                      <a:r>
                        <a:rPr sz="2400" b="1" spc="-5" dirty="0">
                          <a:solidFill>
                            <a:srgbClr val="FFFFFF"/>
                          </a:solidFill>
                          <a:latin typeface="Calibri"/>
                          <a:cs typeface="Calibri"/>
                        </a:rPr>
                        <a:t>Description</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3B75"/>
                    </a:solidFill>
                  </a:tcPr>
                </a:tc>
                <a:extLst>
                  <a:ext uri="{0D108BD9-81ED-4DB2-BD59-A6C34878D82A}">
                    <a16:rowId xmlns:a16="http://schemas.microsoft.com/office/drawing/2014/main" val="10000"/>
                  </a:ext>
                </a:extLst>
              </a:tr>
              <a:tr h="457200">
                <a:tc>
                  <a:txBody>
                    <a:bodyPr/>
                    <a:lstStyle/>
                    <a:p>
                      <a:pPr algn="ctr">
                        <a:lnSpc>
                          <a:spcPct val="100000"/>
                        </a:lnSpc>
                        <a:spcBef>
                          <a:spcPts val="204"/>
                        </a:spcBef>
                      </a:pPr>
                      <a:r>
                        <a:rPr sz="2400" dirty="0">
                          <a:latin typeface="Calibri"/>
                          <a:cs typeface="Calibri"/>
                        </a:rPr>
                        <a:t>5</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04"/>
                        </a:spcBef>
                      </a:pPr>
                      <a:r>
                        <a:rPr sz="2400" spc="-5" dirty="0">
                          <a:latin typeface="Calibri"/>
                          <a:cs typeface="Calibri"/>
                        </a:rPr>
                        <a:t>Missing authentication </a:t>
                      </a:r>
                      <a:r>
                        <a:rPr sz="2400" spc="-20" dirty="0">
                          <a:latin typeface="Calibri"/>
                          <a:cs typeface="Calibri"/>
                        </a:rPr>
                        <a:t>for </a:t>
                      </a:r>
                      <a:r>
                        <a:rPr sz="2400" spc="-5" dirty="0">
                          <a:latin typeface="Calibri"/>
                          <a:cs typeface="Calibri"/>
                        </a:rPr>
                        <a:t>critical</a:t>
                      </a:r>
                      <a:r>
                        <a:rPr sz="2400" spc="-45" dirty="0">
                          <a:latin typeface="Calibri"/>
                          <a:cs typeface="Calibri"/>
                        </a:rPr>
                        <a:t> </a:t>
                      </a:r>
                      <a:r>
                        <a:rPr sz="2400" spc="-5" dirty="0">
                          <a:latin typeface="Calibri"/>
                          <a:cs typeface="Calibri"/>
                        </a:rPr>
                        <a:t>function</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01"/>
                  </a:ext>
                </a:extLst>
              </a:tr>
              <a:tr h="457200">
                <a:tc>
                  <a:txBody>
                    <a:bodyPr/>
                    <a:lstStyle/>
                    <a:p>
                      <a:pPr algn="ctr">
                        <a:lnSpc>
                          <a:spcPct val="100000"/>
                        </a:lnSpc>
                        <a:spcBef>
                          <a:spcPts val="204"/>
                        </a:spcBef>
                      </a:pPr>
                      <a:r>
                        <a:rPr sz="2400" dirty="0">
                          <a:latin typeface="Calibri"/>
                          <a:cs typeface="Calibri"/>
                        </a:rPr>
                        <a:t>6</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tc>
                  <a:txBody>
                    <a:bodyPr/>
                    <a:lstStyle/>
                    <a:p>
                      <a:pPr marL="91440">
                        <a:lnSpc>
                          <a:spcPct val="100000"/>
                        </a:lnSpc>
                        <a:spcBef>
                          <a:spcPts val="204"/>
                        </a:spcBef>
                      </a:pPr>
                      <a:r>
                        <a:rPr sz="2400" dirty="0">
                          <a:latin typeface="Calibri"/>
                          <a:cs typeface="Calibri"/>
                        </a:rPr>
                        <a:t>Missing</a:t>
                      </a:r>
                      <a:r>
                        <a:rPr sz="2400" spc="-30" dirty="0">
                          <a:latin typeface="Calibri"/>
                          <a:cs typeface="Calibri"/>
                        </a:rPr>
                        <a:t> </a:t>
                      </a:r>
                      <a:r>
                        <a:rPr sz="2400" spc="-5" dirty="0">
                          <a:latin typeface="Calibri"/>
                          <a:cs typeface="Calibri"/>
                        </a:rPr>
                        <a:t>authorization</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extLst>
                  <a:ext uri="{0D108BD9-81ED-4DB2-BD59-A6C34878D82A}">
                    <a16:rowId xmlns:a16="http://schemas.microsoft.com/office/drawing/2014/main" val="10002"/>
                  </a:ext>
                </a:extLst>
              </a:tr>
              <a:tr h="457200">
                <a:tc>
                  <a:txBody>
                    <a:bodyPr/>
                    <a:lstStyle/>
                    <a:p>
                      <a:pPr algn="ctr">
                        <a:lnSpc>
                          <a:spcPct val="100000"/>
                        </a:lnSpc>
                        <a:spcBef>
                          <a:spcPts val="204"/>
                        </a:spcBef>
                      </a:pPr>
                      <a:r>
                        <a:rPr sz="2400" dirty="0">
                          <a:latin typeface="Calibri"/>
                          <a:cs typeface="Calibri"/>
                        </a:rPr>
                        <a:t>7</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04"/>
                        </a:spcBef>
                      </a:pPr>
                      <a:r>
                        <a:rPr sz="2400" spc="-5" dirty="0">
                          <a:latin typeface="Calibri"/>
                          <a:cs typeface="Calibri"/>
                        </a:rPr>
                        <a:t>Use of </a:t>
                      </a:r>
                      <a:r>
                        <a:rPr sz="2400" spc="-10" dirty="0">
                          <a:latin typeface="Calibri"/>
                          <a:cs typeface="Calibri"/>
                        </a:rPr>
                        <a:t>hard-coded</a:t>
                      </a:r>
                      <a:r>
                        <a:rPr sz="2400" dirty="0">
                          <a:latin typeface="Calibri"/>
                          <a:cs typeface="Calibri"/>
                        </a:rPr>
                        <a:t> </a:t>
                      </a:r>
                      <a:r>
                        <a:rPr sz="2400" spc="-5" dirty="0">
                          <a:latin typeface="Calibri"/>
                          <a:cs typeface="Calibri"/>
                        </a:rPr>
                        <a:t>credentials</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03"/>
                  </a:ext>
                </a:extLst>
              </a:tr>
              <a:tr h="457200">
                <a:tc>
                  <a:txBody>
                    <a:bodyPr/>
                    <a:lstStyle/>
                    <a:p>
                      <a:pPr algn="ctr">
                        <a:lnSpc>
                          <a:spcPct val="100000"/>
                        </a:lnSpc>
                        <a:spcBef>
                          <a:spcPts val="209"/>
                        </a:spcBef>
                      </a:pPr>
                      <a:r>
                        <a:rPr sz="2400" dirty="0">
                          <a:latin typeface="Calibri"/>
                          <a:cs typeface="Calibri"/>
                        </a:rPr>
                        <a:t>8</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91440">
                        <a:lnSpc>
                          <a:spcPct val="100000"/>
                        </a:lnSpc>
                        <a:spcBef>
                          <a:spcPts val="209"/>
                        </a:spcBef>
                      </a:pPr>
                      <a:r>
                        <a:rPr sz="2400" dirty="0">
                          <a:latin typeface="Calibri"/>
                          <a:cs typeface="Calibri"/>
                        </a:rPr>
                        <a:t>Missing encryption </a:t>
                      </a:r>
                      <a:r>
                        <a:rPr sz="2400" spc="-5" dirty="0">
                          <a:latin typeface="Calibri"/>
                          <a:cs typeface="Calibri"/>
                        </a:rPr>
                        <a:t>of </a:t>
                      </a:r>
                      <a:r>
                        <a:rPr sz="2400" spc="-10" dirty="0">
                          <a:latin typeface="Calibri"/>
                          <a:cs typeface="Calibri"/>
                        </a:rPr>
                        <a:t>sensitive</a:t>
                      </a:r>
                      <a:r>
                        <a:rPr sz="2400" spc="-30" dirty="0">
                          <a:latin typeface="Calibri"/>
                          <a:cs typeface="Calibri"/>
                        </a:rPr>
                        <a:t> </a:t>
                      </a:r>
                      <a:r>
                        <a:rPr sz="2400" spc="-15" dirty="0">
                          <a:latin typeface="Calibri"/>
                          <a:cs typeface="Calibri"/>
                        </a:rPr>
                        <a:t>data</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4"/>
                  </a:ext>
                </a:extLst>
              </a:tr>
              <a:tr h="457200">
                <a:tc>
                  <a:txBody>
                    <a:bodyPr/>
                    <a:lstStyle/>
                    <a:p>
                      <a:pPr marL="635" algn="ctr">
                        <a:lnSpc>
                          <a:spcPct val="100000"/>
                        </a:lnSpc>
                        <a:spcBef>
                          <a:spcPts val="209"/>
                        </a:spcBef>
                      </a:pPr>
                      <a:r>
                        <a:rPr sz="2400" spc="-5" dirty="0">
                          <a:latin typeface="Calibri"/>
                          <a:cs typeface="Calibri"/>
                        </a:rPr>
                        <a:t>10</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tc>
                  <a:txBody>
                    <a:bodyPr/>
                    <a:lstStyle/>
                    <a:p>
                      <a:pPr marL="91440">
                        <a:lnSpc>
                          <a:spcPct val="100000"/>
                        </a:lnSpc>
                        <a:spcBef>
                          <a:spcPts val="209"/>
                        </a:spcBef>
                      </a:pPr>
                      <a:r>
                        <a:rPr sz="2400" spc="-5" dirty="0">
                          <a:latin typeface="Calibri"/>
                          <a:cs typeface="Calibri"/>
                        </a:rPr>
                        <a:t>Reliance on </a:t>
                      </a:r>
                      <a:r>
                        <a:rPr sz="2400" spc="-10" dirty="0">
                          <a:latin typeface="Calibri"/>
                          <a:cs typeface="Calibri"/>
                        </a:rPr>
                        <a:t>untrusted </a:t>
                      </a:r>
                      <a:r>
                        <a:rPr sz="2400" dirty="0">
                          <a:latin typeface="Calibri"/>
                          <a:cs typeface="Calibri"/>
                        </a:rPr>
                        <a:t>inputs in a </a:t>
                      </a:r>
                      <a:r>
                        <a:rPr sz="2400" spc="-5" dirty="0">
                          <a:latin typeface="Calibri"/>
                          <a:cs typeface="Calibri"/>
                        </a:rPr>
                        <a:t>security</a:t>
                      </a:r>
                      <a:r>
                        <a:rPr sz="2400" spc="-70" dirty="0">
                          <a:latin typeface="Calibri"/>
                          <a:cs typeface="Calibri"/>
                        </a:rPr>
                        <a:t> </a:t>
                      </a:r>
                      <a:r>
                        <a:rPr sz="2400" spc="-5" dirty="0">
                          <a:latin typeface="Calibri"/>
                          <a:cs typeface="Calibri"/>
                        </a:rPr>
                        <a:t>decision</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5"/>
                    </a:solidFill>
                  </a:tcPr>
                </a:tc>
                <a:extLst>
                  <a:ext uri="{0D108BD9-81ED-4DB2-BD59-A6C34878D82A}">
                    <a16:rowId xmlns:a16="http://schemas.microsoft.com/office/drawing/2014/main" val="10005"/>
                  </a:ext>
                </a:extLst>
              </a:tr>
              <a:tr h="457200">
                <a:tc>
                  <a:txBody>
                    <a:bodyPr/>
                    <a:lstStyle/>
                    <a:p>
                      <a:pPr marL="635" algn="ctr">
                        <a:lnSpc>
                          <a:spcPct val="100000"/>
                        </a:lnSpc>
                        <a:spcBef>
                          <a:spcPts val="209"/>
                        </a:spcBef>
                      </a:pPr>
                      <a:r>
                        <a:rPr sz="2400" spc="-5" dirty="0">
                          <a:latin typeface="Calibri"/>
                          <a:cs typeface="Calibri"/>
                        </a:rPr>
                        <a:t>11</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tc>
                  <a:txBody>
                    <a:bodyPr/>
                    <a:lstStyle/>
                    <a:p>
                      <a:pPr marL="91440">
                        <a:lnSpc>
                          <a:spcPct val="100000"/>
                        </a:lnSpc>
                        <a:spcBef>
                          <a:spcPts val="209"/>
                        </a:spcBef>
                      </a:pPr>
                      <a:r>
                        <a:rPr sz="2400" spc="-10" dirty="0">
                          <a:latin typeface="Calibri"/>
                          <a:cs typeface="Calibri"/>
                        </a:rPr>
                        <a:t>Execution </a:t>
                      </a:r>
                      <a:r>
                        <a:rPr sz="2400" dirty="0">
                          <a:latin typeface="Calibri"/>
                          <a:cs typeface="Calibri"/>
                        </a:rPr>
                        <a:t>with </a:t>
                      </a:r>
                      <a:r>
                        <a:rPr sz="2400" spc="-5" dirty="0">
                          <a:latin typeface="Calibri"/>
                          <a:cs typeface="Calibri"/>
                        </a:rPr>
                        <a:t>unnecessary</a:t>
                      </a:r>
                      <a:r>
                        <a:rPr sz="2400" spc="-35" dirty="0">
                          <a:latin typeface="Calibri"/>
                          <a:cs typeface="Calibri"/>
                        </a:rPr>
                        <a:t> </a:t>
                      </a:r>
                      <a:r>
                        <a:rPr sz="2400" spc="-10" dirty="0">
                          <a:latin typeface="Calibri"/>
                          <a:cs typeface="Calibri"/>
                        </a:rPr>
                        <a:t>privileges</a:t>
                      </a:r>
                      <a:endParaRPr sz="240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B"/>
                    </a:solidFill>
                  </a:tcPr>
                </a:tc>
                <a:extLst>
                  <a:ext uri="{0D108BD9-81ED-4DB2-BD59-A6C34878D82A}">
                    <a16:rowId xmlns:a16="http://schemas.microsoft.com/office/drawing/2014/main" val="10006"/>
                  </a:ext>
                </a:extLst>
              </a:tr>
              <a:tr h="457200">
                <a:tc>
                  <a:txBody>
                    <a:bodyPr/>
                    <a:lstStyle/>
                    <a:p>
                      <a:pPr marL="635" algn="ctr">
                        <a:lnSpc>
                          <a:spcPct val="100000"/>
                        </a:lnSpc>
                        <a:spcBef>
                          <a:spcPts val="210"/>
                        </a:spcBef>
                      </a:pPr>
                      <a:r>
                        <a:rPr sz="2400" spc="-5" dirty="0">
                          <a:latin typeface="Calibri"/>
                          <a:cs typeface="Calibri"/>
                        </a:rPr>
                        <a:t>15</a:t>
                      </a:r>
                      <a:endParaRPr sz="240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tc>
                  <a:txBody>
                    <a:bodyPr/>
                    <a:lstStyle/>
                    <a:p>
                      <a:pPr marL="91440">
                        <a:lnSpc>
                          <a:spcPct val="100000"/>
                        </a:lnSpc>
                        <a:spcBef>
                          <a:spcPts val="210"/>
                        </a:spcBef>
                      </a:pPr>
                      <a:r>
                        <a:rPr sz="2400" spc="-10" dirty="0">
                          <a:latin typeface="Calibri"/>
                          <a:cs typeface="Calibri"/>
                        </a:rPr>
                        <a:t>Incorrect</a:t>
                      </a:r>
                      <a:r>
                        <a:rPr sz="2400" spc="-20" dirty="0">
                          <a:latin typeface="Calibri"/>
                          <a:cs typeface="Calibri"/>
                        </a:rPr>
                        <a:t> </a:t>
                      </a:r>
                      <a:r>
                        <a:rPr sz="2400" spc="-5" dirty="0">
                          <a:latin typeface="Calibri"/>
                          <a:cs typeface="Calibri"/>
                        </a:rPr>
                        <a:t>authorization</a:t>
                      </a:r>
                      <a:endParaRPr sz="240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extLst>
                  <a:ext uri="{0D108BD9-81ED-4DB2-BD59-A6C34878D82A}">
                    <a16:rowId xmlns:a16="http://schemas.microsoft.com/office/drawing/2014/main" val="10007"/>
                  </a:ext>
                </a:extLst>
              </a:tr>
              <a:tr h="457200">
                <a:tc>
                  <a:txBody>
                    <a:bodyPr/>
                    <a:lstStyle/>
                    <a:p>
                      <a:pPr marL="635" algn="ctr">
                        <a:lnSpc>
                          <a:spcPct val="100000"/>
                        </a:lnSpc>
                        <a:spcBef>
                          <a:spcPts val="210"/>
                        </a:spcBef>
                      </a:pPr>
                      <a:r>
                        <a:rPr sz="2400" spc="-5" dirty="0">
                          <a:latin typeface="Calibri"/>
                          <a:cs typeface="Calibri"/>
                        </a:rPr>
                        <a:t>17</a:t>
                      </a:r>
                      <a:endParaRPr sz="240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tc>
                  <a:txBody>
                    <a:bodyPr/>
                    <a:lstStyle/>
                    <a:p>
                      <a:pPr marL="91440">
                        <a:lnSpc>
                          <a:spcPct val="100000"/>
                        </a:lnSpc>
                        <a:spcBef>
                          <a:spcPts val="210"/>
                        </a:spcBef>
                      </a:pPr>
                      <a:r>
                        <a:rPr sz="2400" spc="-10" dirty="0">
                          <a:latin typeface="Calibri"/>
                          <a:cs typeface="Calibri"/>
                        </a:rPr>
                        <a:t>Incorrect </a:t>
                      </a:r>
                      <a:r>
                        <a:rPr sz="2400" spc="-5" dirty="0">
                          <a:latin typeface="Calibri"/>
                          <a:cs typeface="Calibri"/>
                        </a:rPr>
                        <a:t>permission assignment </a:t>
                      </a:r>
                      <a:r>
                        <a:rPr sz="2400" spc="-20" dirty="0">
                          <a:latin typeface="Calibri"/>
                          <a:cs typeface="Calibri"/>
                        </a:rPr>
                        <a:t>for </a:t>
                      </a:r>
                      <a:r>
                        <a:rPr sz="2400" spc="-5" dirty="0">
                          <a:latin typeface="Calibri"/>
                          <a:cs typeface="Calibri"/>
                        </a:rPr>
                        <a:t>critical</a:t>
                      </a:r>
                      <a:r>
                        <a:rPr sz="2400" spc="-35" dirty="0">
                          <a:latin typeface="Calibri"/>
                          <a:cs typeface="Calibri"/>
                        </a:rPr>
                        <a:t> </a:t>
                      </a:r>
                      <a:r>
                        <a:rPr sz="2400" spc="-10" dirty="0">
                          <a:latin typeface="Calibri"/>
                          <a:cs typeface="Calibri"/>
                        </a:rPr>
                        <a:t>resource</a:t>
                      </a:r>
                      <a:endParaRPr sz="240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A2A2"/>
                    </a:solidFill>
                  </a:tcPr>
                </a:tc>
                <a:extLst>
                  <a:ext uri="{0D108BD9-81ED-4DB2-BD59-A6C34878D82A}">
                    <a16:rowId xmlns:a16="http://schemas.microsoft.com/office/drawing/2014/main" val="10008"/>
                  </a:ext>
                </a:extLst>
              </a:tr>
              <a:tr h="457136">
                <a:tc>
                  <a:txBody>
                    <a:bodyPr/>
                    <a:lstStyle/>
                    <a:p>
                      <a:pPr algn="ctr">
                        <a:lnSpc>
                          <a:spcPct val="100000"/>
                        </a:lnSpc>
                        <a:spcBef>
                          <a:spcPts val="215"/>
                        </a:spcBef>
                      </a:pPr>
                      <a:r>
                        <a:rPr sz="2400" spc="-10" dirty="0">
                          <a:latin typeface="Calibri"/>
                          <a:cs typeface="Calibri"/>
                        </a:rPr>
                        <a:t>19</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15"/>
                        </a:spcBef>
                      </a:pPr>
                      <a:r>
                        <a:rPr sz="2400" spc="-5" dirty="0">
                          <a:latin typeface="Calibri"/>
                          <a:cs typeface="Calibri"/>
                        </a:rPr>
                        <a:t>Use of </a:t>
                      </a:r>
                      <a:r>
                        <a:rPr sz="2400" dirty="0">
                          <a:latin typeface="Calibri"/>
                          <a:cs typeface="Calibri"/>
                        </a:rPr>
                        <a:t>a </a:t>
                      </a:r>
                      <a:r>
                        <a:rPr sz="2400" spc="-25" dirty="0">
                          <a:latin typeface="Calibri"/>
                          <a:cs typeface="Calibri"/>
                        </a:rPr>
                        <a:t>broken </a:t>
                      </a:r>
                      <a:r>
                        <a:rPr sz="2400" spc="-5" dirty="0">
                          <a:latin typeface="Calibri"/>
                          <a:cs typeface="Calibri"/>
                        </a:rPr>
                        <a:t>or </a:t>
                      </a:r>
                      <a:r>
                        <a:rPr sz="2400" dirty="0">
                          <a:latin typeface="Calibri"/>
                          <a:cs typeface="Calibri"/>
                        </a:rPr>
                        <a:t>risky </a:t>
                      </a:r>
                      <a:r>
                        <a:rPr sz="2400" spc="-10" dirty="0">
                          <a:latin typeface="Calibri"/>
                          <a:cs typeface="Calibri"/>
                        </a:rPr>
                        <a:t>cryptographic</a:t>
                      </a:r>
                      <a:r>
                        <a:rPr sz="2400" spc="-35" dirty="0">
                          <a:latin typeface="Calibri"/>
                          <a:cs typeface="Calibri"/>
                        </a:rPr>
                        <a:t> </a:t>
                      </a:r>
                      <a:r>
                        <a:rPr sz="2400" spc="-5" dirty="0">
                          <a:latin typeface="Calibri"/>
                          <a:cs typeface="Calibri"/>
                        </a:rPr>
                        <a:t>algorithm</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09"/>
                  </a:ext>
                </a:extLst>
              </a:tr>
              <a:tr h="457200">
                <a:tc>
                  <a:txBody>
                    <a:bodyPr/>
                    <a:lstStyle/>
                    <a:p>
                      <a:pPr marL="635" algn="ctr">
                        <a:lnSpc>
                          <a:spcPct val="100000"/>
                        </a:lnSpc>
                        <a:spcBef>
                          <a:spcPts val="215"/>
                        </a:spcBef>
                      </a:pPr>
                      <a:r>
                        <a:rPr sz="2400" spc="-5" dirty="0">
                          <a:latin typeface="Calibri"/>
                          <a:cs typeface="Calibri"/>
                        </a:rPr>
                        <a:t>21</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15"/>
                        </a:spcBef>
                      </a:pPr>
                      <a:r>
                        <a:rPr sz="2400" spc="-10" dirty="0">
                          <a:latin typeface="Calibri"/>
                          <a:cs typeface="Calibri"/>
                        </a:rPr>
                        <a:t>Improper restriction </a:t>
                      </a:r>
                      <a:r>
                        <a:rPr sz="2400" spc="-5" dirty="0">
                          <a:latin typeface="Calibri"/>
                          <a:cs typeface="Calibri"/>
                        </a:rPr>
                        <a:t>of authentication</a:t>
                      </a:r>
                      <a:r>
                        <a:rPr sz="2400" spc="-35" dirty="0">
                          <a:latin typeface="Calibri"/>
                          <a:cs typeface="Calibri"/>
                        </a:rPr>
                        <a:t> </a:t>
                      </a:r>
                      <a:r>
                        <a:rPr sz="2400" spc="-15" dirty="0">
                          <a:latin typeface="Calibri"/>
                          <a:cs typeface="Calibri"/>
                        </a:rPr>
                        <a:t>attempts</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10"/>
                  </a:ext>
                </a:extLst>
              </a:tr>
              <a:tr h="457200">
                <a:tc>
                  <a:txBody>
                    <a:bodyPr/>
                    <a:lstStyle/>
                    <a:p>
                      <a:pPr marL="635" algn="ctr">
                        <a:lnSpc>
                          <a:spcPct val="100000"/>
                        </a:lnSpc>
                        <a:spcBef>
                          <a:spcPts val="215"/>
                        </a:spcBef>
                      </a:pPr>
                      <a:r>
                        <a:rPr sz="2400" spc="-5" dirty="0">
                          <a:latin typeface="Calibri"/>
                          <a:cs typeface="Calibri"/>
                        </a:rPr>
                        <a:t>25</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tc>
                  <a:txBody>
                    <a:bodyPr/>
                    <a:lstStyle/>
                    <a:p>
                      <a:pPr marL="91440">
                        <a:lnSpc>
                          <a:spcPct val="100000"/>
                        </a:lnSpc>
                        <a:spcBef>
                          <a:spcPts val="215"/>
                        </a:spcBef>
                      </a:pPr>
                      <a:r>
                        <a:rPr sz="2400" spc="-5" dirty="0">
                          <a:latin typeface="Calibri"/>
                          <a:cs typeface="Calibri"/>
                        </a:rPr>
                        <a:t>Use of </a:t>
                      </a:r>
                      <a:r>
                        <a:rPr sz="2400" dirty="0">
                          <a:latin typeface="Calibri"/>
                          <a:cs typeface="Calibri"/>
                        </a:rPr>
                        <a:t>a </a:t>
                      </a:r>
                      <a:r>
                        <a:rPr sz="2400" spc="-15" dirty="0">
                          <a:latin typeface="Calibri"/>
                          <a:cs typeface="Calibri"/>
                        </a:rPr>
                        <a:t>one-way </a:t>
                      </a:r>
                      <a:r>
                        <a:rPr sz="2400" spc="-5" dirty="0">
                          <a:latin typeface="Calibri"/>
                          <a:cs typeface="Calibri"/>
                        </a:rPr>
                        <a:t>hash </a:t>
                      </a:r>
                      <a:r>
                        <a:rPr sz="2400" dirty="0">
                          <a:latin typeface="Calibri"/>
                          <a:cs typeface="Calibri"/>
                        </a:rPr>
                        <a:t>without a</a:t>
                      </a:r>
                      <a:r>
                        <a:rPr sz="2400" spc="-25" dirty="0">
                          <a:latin typeface="Calibri"/>
                          <a:cs typeface="Calibri"/>
                        </a:rPr>
                        <a:t> </a:t>
                      </a:r>
                      <a:r>
                        <a:rPr sz="2400" spc="-5" dirty="0">
                          <a:latin typeface="Calibri"/>
                          <a:cs typeface="Calibri"/>
                        </a:rPr>
                        <a:t>salt</a:t>
                      </a:r>
                      <a:endParaRPr sz="240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3E7F8"/>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1159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154838"/>
            <a:ext cx="1737995" cy="757555"/>
          </a:xfrm>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3" name="object 3"/>
          <p:cNvSpPr txBox="1"/>
          <p:nvPr/>
        </p:nvSpPr>
        <p:spPr>
          <a:xfrm>
            <a:off x="501192" y="912393"/>
            <a:ext cx="6945630" cy="5347335"/>
          </a:xfrm>
          <a:prstGeom prst="rect">
            <a:avLst/>
          </a:prstGeom>
        </p:spPr>
        <p:txBody>
          <a:bodyPr vert="horz" wrap="square" lIns="0" tIns="99695" rIns="0" bIns="0" rtlCol="0">
            <a:spAutoFit/>
          </a:bodyPr>
          <a:lstStyle/>
          <a:p>
            <a:pPr marL="464820" indent="-452755">
              <a:lnSpc>
                <a:spcPct val="100000"/>
              </a:lnSpc>
              <a:spcBef>
                <a:spcPts val="785"/>
              </a:spcBef>
              <a:buClr>
                <a:srgbClr val="E30477"/>
              </a:buClr>
              <a:buFont typeface="Wingdings"/>
              <a:buChar char=""/>
              <a:tabLst>
                <a:tab pos="464820" algn="l"/>
                <a:tab pos="465455" algn="l"/>
              </a:tabLst>
            </a:pPr>
            <a:r>
              <a:rPr sz="3100" spc="-15" dirty="0">
                <a:latin typeface="Calibri"/>
                <a:cs typeface="Calibri"/>
              </a:rPr>
              <a:t>Introduction</a:t>
            </a:r>
            <a:endParaRPr sz="3100">
              <a:latin typeface="Calibri"/>
              <a:cs typeface="Calibri"/>
            </a:endParaRPr>
          </a:p>
          <a:p>
            <a:pPr marL="464820" indent="-452755">
              <a:lnSpc>
                <a:spcPct val="100000"/>
              </a:lnSpc>
              <a:spcBef>
                <a:spcPts val="680"/>
              </a:spcBef>
              <a:buClr>
                <a:srgbClr val="E30477"/>
              </a:buClr>
              <a:buFont typeface="Wingdings"/>
              <a:buChar char=""/>
              <a:tabLst>
                <a:tab pos="464820" algn="l"/>
                <a:tab pos="465455" algn="l"/>
              </a:tabLst>
            </a:pPr>
            <a:r>
              <a:rPr sz="3100" spc="-15" dirty="0">
                <a:latin typeface="Calibri"/>
                <a:cs typeface="Calibri"/>
              </a:rPr>
              <a:t>Positioning </a:t>
            </a:r>
            <a:r>
              <a:rPr sz="3100" spc="-5" dirty="0">
                <a:latin typeface="Calibri"/>
                <a:cs typeface="Calibri"/>
              </a:rPr>
              <a:t>access</a:t>
            </a:r>
            <a:r>
              <a:rPr sz="3100" spc="25" dirty="0">
                <a:latin typeface="Calibri"/>
                <a:cs typeface="Calibri"/>
              </a:rPr>
              <a:t> </a:t>
            </a:r>
            <a:r>
              <a:rPr sz="3100" spc="-20" dirty="0">
                <a:latin typeface="Calibri"/>
                <a:cs typeface="Calibri"/>
              </a:rPr>
              <a:t>control</a:t>
            </a:r>
            <a:endParaRPr sz="3100">
              <a:latin typeface="Calibri"/>
              <a:cs typeface="Calibri"/>
            </a:endParaRPr>
          </a:p>
          <a:p>
            <a:pPr marL="464820" indent="-452755">
              <a:lnSpc>
                <a:spcPts val="3479"/>
              </a:lnSpc>
              <a:spcBef>
                <a:spcPts val="690"/>
              </a:spcBef>
              <a:buFont typeface="Wingdings"/>
              <a:buChar char=""/>
              <a:tabLst>
                <a:tab pos="464820" algn="l"/>
                <a:tab pos="465455" algn="l"/>
              </a:tabLst>
            </a:pPr>
            <a:r>
              <a:rPr sz="3100" spc="-10" dirty="0">
                <a:solidFill>
                  <a:srgbClr val="E30477"/>
                </a:solidFill>
                <a:latin typeface="Calibri"/>
                <a:cs typeface="Calibri"/>
              </a:rPr>
              <a:t>Access </a:t>
            </a:r>
            <a:r>
              <a:rPr sz="3100" spc="-20" dirty="0">
                <a:solidFill>
                  <a:srgbClr val="E30477"/>
                </a:solidFill>
                <a:latin typeface="Calibri"/>
                <a:cs typeface="Calibri"/>
              </a:rPr>
              <a:t>control</a:t>
            </a:r>
            <a:r>
              <a:rPr sz="3100" spc="5" dirty="0">
                <a:solidFill>
                  <a:srgbClr val="E30477"/>
                </a:solidFill>
                <a:latin typeface="Calibri"/>
                <a:cs typeface="Calibri"/>
              </a:rPr>
              <a:t> </a:t>
            </a:r>
            <a:r>
              <a:rPr sz="3100" spc="-5" dirty="0">
                <a:solidFill>
                  <a:srgbClr val="E30477"/>
                </a:solidFill>
                <a:latin typeface="Calibri"/>
                <a:cs typeface="Calibri"/>
              </a:rPr>
              <a:t>models</a:t>
            </a:r>
            <a:endParaRPr sz="3100">
              <a:latin typeface="Calibri"/>
              <a:cs typeface="Calibri"/>
            </a:endParaRPr>
          </a:p>
          <a:p>
            <a:pPr marL="818515" lvl="1" indent="-349250">
              <a:lnSpc>
                <a:spcPts val="2770"/>
              </a:lnSpc>
              <a:buClr>
                <a:srgbClr val="6AC2ED"/>
              </a:buClr>
              <a:buFont typeface="Wingdings"/>
              <a:buChar char=""/>
              <a:tabLst>
                <a:tab pos="818515" algn="l"/>
                <a:tab pos="819150" algn="l"/>
              </a:tabLst>
            </a:pPr>
            <a:r>
              <a:rPr sz="2700" spc="-5" dirty="0">
                <a:solidFill>
                  <a:srgbClr val="E30477"/>
                </a:solidFill>
                <a:latin typeface="Calibri"/>
                <a:cs typeface="Calibri"/>
              </a:rPr>
              <a:t>The</a:t>
            </a:r>
            <a:r>
              <a:rPr sz="2700" spc="-10" dirty="0">
                <a:solidFill>
                  <a:srgbClr val="E30477"/>
                </a:solidFill>
                <a:latin typeface="Calibri"/>
                <a:cs typeface="Calibri"/>
              </a:rPr>
              <a:t> </a:t>
            </a:r>
            <a:r>
              <a:rPr sz="2700" spc="-5" dirty="0">
                <a:solidFill>
                  <a:srgbClr val="E30477"/>
                </a:solidFill>
                <a:latin typeface="Calibri"/>
                <a:cs typeface="Calibri"/>
              </a:rPr>
              <a:t>basics</a:t>
            </a:r>
            <a:endParaRPr sz="2700">
              <a:latin typeface="Calibri"/>
              <a:cs typeface="Calibri"/>
            </a:endParaRPr>
          </a:p>
          <a:p>
            <a:pPr marL="818515" lvl="1" indent="-349250">
              <a:lnSpc>
                <a:spcPts val="2775"/>
              </a:lnSpc>
              <a:buClr>
                <a:srgbClr val="6AC2ED"/>
              </a:buClr>
              <a:buFont typeface="Wingdings"/>
              <a:buChar char=""/>
              <a:tabLst>
                <a:tab pos="818515" algn="l"/>
                <a:tab pos="819150" algn="l"/>
              </a:tabLst>
            </a:pPr>
            <a:r>
              <a:rPr sz="2700" dirty="0">
                <a:solidFill>
                  <a:srgbClr val="E30477"/>
                </a:solidFill>
                <a:latin typeface="Calibri"/>
                <a:cs typeface="Calibri"/>
              </a:rPr>
              <a:t>Who </a:t>
            </a:r>
            <a:r>
              <a:rPr sz="2700" spc="-10" dirty="0">
                <a:solidFill>
                  <a:srgbClr val="E30477"/>
                </a:solidFill>
                <a:latin typeface="Calibri"/>
                <a:cs typeface="Calibri"/>
              </a:rPr>
              <a:t>can </a:t>
            </a:r>
            <a:r>
              <a:rPr sz="2700" dirty="0">
                <a:solidFill>
                  <a:srgbClr val="E30477"/>
                </a:solidFill>
                <a:latin typeface="Calibri"/>
                <a:cs typeface="Calibri"/>
              </a:rPr>
              <a:t>assign</a:t>
            </a:r>
            <a:r>
              <a:rPr sz="2700" spc="-25" dirty="0">
                <a:solidFill>
                  <a:srgbClr val="E30477"/>
                </a:solidFill>
                <a:latin typeface="Calibri"/>
                <a:cs typeface="Calibri"/>
              </a:rPr>
              <a:t> </a:t>
            </a:r>
            <a:r>
              <a:rPr sz="2700" spc="-5" dirty="0">
                <a:solidFill>
                  <a:srgbClr val="E30477"/>
                </a:solidFill>
                <a:latin typeface="Calibri"/>
                <a:cs typeface="Calibri"/>
              </a:rPr>
              <a:t>permissions</a:t>
            </a:r>
            <a:endParaRPr sz="2700">
              <a:latin typeface="Calibri"/>
              <a:cs typeface="Calibri"/>
            </a:endParaRPr>
          </a:p>
          <a:p>
            <a:pPr marL="818515" lvl="1" indent="-349250">
              <a:lnSpc>
                <a:spcPts val="2765"/>
              </a:lnSpc>
              <a:buClr>
                <a:srgbClr val="6AC2ED"/>
              </a:buClr>
              <a:buFont typeface="Wingdings"/>
              <a:buChar char=""/>
              <a:tabLst>
                <a:tab pos="818515" algn="l"/>
                <a:tab pos="819150" algn="l"/>
              </a:tabLst>
            </a:pPr>
            <a:r>
              <a:rPr sz="2700" spc="-5" dirty="0">
                <a:solidFill>
                  <a:srgbClr val="E30477"/>
                </a:solidFill>
                <a:latin typeface="Calibri"/>
                <a:cs typeface="Calibri"/>
              </a:rPr>
              <a:t>How permissions </a:t>
            </a:r>
            <a:r>
              <a:rPr sz="2700" spc="-15" dirty="0">
                <a:solidFill>
                  <a:srgbClr val="E30477"/>
                </a:solidFill>
                <a:latin typeface="Calibri"/>
                <a:cs typeface="Calibri"/>
              </a:rPr>
              <a:t>are</a:t>
            </a:r>
            <a:r>
              <a:rPr sz="2700" spc="-40" dirty="0">
                <a:solidFill>
                  <a:srgbClr val="E30477"/>
                </a:solidFill>
                <a:latin typeface="Calibri"/>
                <a:cs typeface="Calibri"/>
              </a:rPr>
              <a:t> </a:t>
            </a:r>
            <a:r>
              <a:rPr sz="2700" dirty="0">
                <a:solidFill>
                  <a:srgbClr val="E30477"/>
                </a:solidFill>
                <a:latin typeface="Calibri"/>
                <a:cs typeface="Calibri"/>
              </a:rPr>
              <a:t>assigned</a:t>
            </a:r>
            <a:endParaRPr sz="2700">
              <a:latin typeface="Calibri"/>
              <a:cs typeface="Calibri"/>
            </a:endParaRPr>
          </a:p>
          <a:p>
            <a:pPr marL="818515" lvl="1" indent="-349250">
              <a:lnSpc>
                <a:spcPts val="3000"/>
              </a:lnSpc>
              <a:buClr>
                <a:srgbClr val="6AC2ED"/>
              </a:buClr>
              <a:buFont typeface="Wingdings"/>
              <a:buChar char=""/>
              <a:tabLst>
                <a:tab pos="818515" algn="l"/>
                <a:tab pos="819150" algn="l"/>
              </a:tabLst>
            </a:pPr>
            <a:r>
              <a:rPr sz="2700" spc="-5" dirty="0">
                <a:solidFill>
                  <a:srgbClr val="E30477"/>
                </a:solidFill>
                <a:latin typeface="Calibri"/>
                <a:cs typeface="Calibri"/>
              </a:rPr>
              <a:t>Advanced</a:t>
            </a:r>
            <a:r>
              <a:rPr sz="2700" spc="-30" dirty="0">
                <a:solidFill>
                  <a:srgbClr val="E30477"/>
                </a:solidFill>
                <a:latin typeface="Calibri"/>
                <a:cs typeface="Calibri"/>
              </a:rPr>
              <a:t> </a:t>
            </a:r>
            <a:r>
              <a:rPr sz="2700" spc="-10" dirty="0">
                <a:solidFill>
                  <a:srgbClr val="E30477"/>
                </a:solidFill>
                <a:latin typeface="Calibri"/>
                <a:cs typeface="Calibri"/>
              </a:rPr>
              <a:t>topics</a:t>
            </a:r>
            <a:endParaRPr sz="2700">
              <a:latin typeface="Calibri"/>
              <a:cs typeface="Calibri"/>
            </a:endParaRPr>
          </a:p>
          <a:p>
            <a:pPr marL="464820" indent="-452755">
              <a:lnSpc>
                <a:spcPct val="100000"/>
              </a:lnSpc>
              <a:spcBef>
                <a:spcPts val="680"/>
              </a:spcBef>
              <a:buClr>
                <a:srgbClr val="E30477"/>
              </a:buClr>
              <a:buFont typeface="Wingdings"/>
              <a:buChar char=""/>
              <a:tabLst>
                <a:tab pos="464820" algn="l"/>
                <a:tab pos="465455" algn="l"/>
              </a:tabLst>
            </a:pPr>
            <a:r>
              <a:rPr sz="3100" spc="-10" dirty="0">
                <a:latin typeface="Calibri"/>
                <a:cs typeface="Calibri"/>
              </a:rPr>
              <a:t>How </a:t>
            </a:r>
            <a:r>
              <a:rPr sz="3100" spc="-25" dirty="0">
                <a:latin typeface="Calibri"/>
                <a:cs typeface="Calibri"/>
              </a:rPr>
              <a:t>to </a:t>
            </a:r>
            <a:r>
              <a:rPr sz="3100" spc="-20" dirty="0">
                <a:latin typeface="Calibri"/>
                <a:cs typeface="Calibri"/>
              </a:rPr>
              <a:t>enforce </a:t>
            </a:r>
            <a:r>
              <a:rPr sz="3100" spc="-5" dirty="0">
                <a:latin typeface="Calibri"/>
                <a:cs typeface="Calibri"/>
              </a:rPr>
              <a:t>access</a:t>
            </a:r>
            <a:r>
              <a:rPr sz="3100" spc="20" dirty="0">
                <a:latin typeface="Calibri"/>
                <a:cs typeface="Calibri"/>
              </a:rPr>
              <a:t> </a:t>
            </a:r>
            <a:r>
              <a:rPr sz="3100" spc="-20" dirty="0">
                <a:latin typeface="Calibri"/>
                <a:cs typeface="Calibri"/>
              </a:rPr>
              <a:t>control</a:t>
            </a:r>
            <a:endParaRPr sz="3100">
              <a:latin typeface="Calibri"/>
              <a:cs typeface="Calibri"/>
            </a:endParaRPr>
          </a:p>
          <a:p>
            <a:pPr marL="464820" indent="-452755">
              <a:lnSpc>
                <a:spcPct val="100000"/>
              </a:lnSpc>
              <a:spcBef>
                <a:spcPts val="685"/>
              </a:spcBef>
              <a:buClr>
                <a:srgbClr val="E30477"/>
              </a:buClr>
              <a:buFont typeface="Wingdings"/>
              <a:buChar char=""/>
              <a:tabLst>
                <a:tab pos="464820" algn="l"/>
                <a:tab pos="465455" algn="l"/>
              </a:tabLst>
            </a:pPr>
            <a:r>
              <a:rPr sz="3100" spc="-5" dirty="0">
                <a:latin typeface="Calibri"/>
                <a:cs typeface="Calibri"/>
              </a:rPr>
              <a:t>The </a:t>
            </a:r>
            <a:r>
              <a:rPr sz="3100" spc="-10" dirty="0">
                <a:latin typeface="Calibri"/>
                <a:cs typeface="Calibri"/>
              </a:rPr>
              <a:t>bigger</a:t>
            </a:r>
            <a:r>
              <a:rPr sz="3100" dirty="0">
                <a:latin typeface="Calibri"/>
                <a:cs typeface="Calibri"/>
              </a:rPr>
              <a:t> </a:t>
            </a:r>
            <a:r>
              <a:rPr sz="3100" spc="-15" dirty="0">
                <a:latin typeface="Calibri"/>
                <a:cs typeface="Calibri"/>
              </a:rPr>
              <a:t>picture</a:t>
            </a:r>
            <a:endParaRPr sz="3100">
              <a:latin typeface="Calibri"/>
              <a:cs typeface="Calibri"/>
            </a:endParaRPr>
          </a:p>
          <a:p>
            <a:pPr marL="464820" indent="-452755">
              <a:lnSpc>
                <a:spcPct val="100000"/>
              </a:lnSpc>
              <a:spcBef>
                <a:spcPts val="685"/>
              </a:spcBef>
              <a:buClr>
                <a:srgbClr val="E30477"/>
              </a:buClr>
              <a:buFont typeface="Wingdings"/>
              <a:buChar char=""/>
              <a:tabLst>
                <a:tab pos="464820" algn="l"/>
                <a:tab pos="465455" algn="l"/>
              </a:tabLst>
            </a:pPr>
            <a:r>
              <a:rPr sz="3100" spc="-10" dirty="0">
                <a:latin typeface="Calibri"/>
                <a:cs typeface="Calibri"/>
              </a:rPr>
              <a:t>Some important technologies </a:t>
            </a:r>
            <a:r>
              <a:rPr sz="3100" spc="-5" dirty="0">
                <a:latin typeface="Calibri"/>
                <a:cs typeface="Calibri"/>
              </a:rPr>
              <a:t>in</a:t>
            </a:r>
            <a:r>
              <a:rPr sz="3100" spc="25" dirty="0">
                <a:latin typeface="Calibri"/>
                <a:cs typeface="Calibri"/>
              </a:rPr>
              <a:t> </a:t>
            </a:r>
            <a:r>
              <a:rPr sz="3100" spc="-10" dirty="0">
                <a:latin typeface="Calibri"/>
                <a:cs typeface="Calibri"/>
              </a:rPr>
              <a:t>practice</a:t>
            </a:r>
            <a:endParaRPr sz="3100">
              <a:latin typeface="Calibri"/>
              <a:cs typeface="Calibri"/>
            </a:endParaRPr>
          </a:p>
          <a:p>
            <a:pPr marL="464820" indent="-452755">
              <a:lnSpc>
                <a:spcPct val="100000"/>
              </a:lnSpc>
              <a:spcBef>
                <a:spcPts val="685"/>
              </a:spcBef>
              <a:buClr>
                <a:srgbClr val="E30477"/>
              </a:buClr>
              <a:buFont typeface="Wingdings"/>
              <a:buChar char=""/>
              <a:tabLst>
                <a:tab pos="464820" algn="l"/>
                <a:tab pos="465455" algn="l"/>
              </a:tabLst>
            </a:pPr>
            <a:r>
              <a:rPr sz="3100" spc="-25" dirty="0">
                <a:latin typeface="Calibri"/>
                <a:cs typeface="Calibri"/>
              </a:rPr>
              <a:t>Recap </a:t>
            </a:r>
            <a:r>
              <a:rPr sz="3100" spc="-5" dirty="0">
                <a:latin typeface="Calibri"/>
                <a:cs typeface="Calibri"/>
              </a:rPr>
              <a:t>and</a:t>
            </a:r>
            <a:r>
              <a:rPr sz="3100" spc="25" dirty="0">
                <a:latin typeface="Calibri"/>
                <a:cs typeface="Calibri"/>
              </a:rPr>
              <a:t> </a:t>
            </a:r>
            <a:r>
              <a:rPr sz="3100" spc="-10" dirty="0">
                <a:latin typeface="Calibri"/>
                <a:cs typeface="Calibri"/>
              </a:rPr>
              <a:t>conclusion</a:t>
            </a:r>
            <a:endParaRPr sz="3100">
              <a:latin typeface="Calibri"/>
              <a:cs typeface="Calibri"/>
            </a:endParaRPr>
          </a:p>
        </p:txBody>
      </p:sp>
    </p:spTree>
    <p:extLst>
      <p:ext uri="{BB962C8B-B14F-4D97-AF65-F5344CB8AC3E}">
        <p14:creationId xmlns:p14="http://schemas.microsoft.com/office/powerpoint/2010/main" val="3277274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4095" y="99859"/>
            <a:ext cx="8362950" cy="757555"/>
          </a:xfrm>
          <a:prstGeom prst="rect">
            <a:avLst/>
          </a:prstGeom>
        </p:spPr>
        <p:txBody>
          <a:bodyPr vert="horz" wrap="square" lIns="0" tIns="12700" rIns="0" bIns="0" rtlCol="0">
            <a:spAutoFit/>
          </a:bodyPr>
          <a:lstStyle/>
          <a:p>
            <a:pPr marL="12700">
              <a:lnSpc>
                <a:spcPct val="100000"/>
              </a:lnSpc>
              <a:spcBef>
                <a:spcPts val="100"/>
              </a:spcBef>
            </a:pPr>
            <a:r>
              <a:rPr spc="-110" dirty="0"/>
              <a:t>The</a:t>
            </a:r>
            <a:r>
              <a:rPr spc="-295" dirty="0"/>
              <a:t> </a:t>
            </a:r>
            <a:r>
              <a:rPr spc="-140" dirty="0"/>
              <a:t>basics:</a:t>
            </a:r>
            <a:r>
              <a:rPr spc="-270" dirty="0"/>
              <a:t> </a:t>
            </a:r>
            <a:r>
              <a:rPr spc="-110" dirty="0"/>
              <a:t>the</a:t>
            </a:r>
            <a:r>
              <a:rPr spc="-295" dirty="0"/>
              <a:t> </a:t>
            </a:r>
            <a:r>
              <a:rPr spc="-135" dirty="0"/>
              <a:t>access</a:t>
            </a:r>
            <a:r>
              <a:rPr spc="-290" dirty="0"/>
              <a:t> </a:t>
            </a:r>
            <a:r>
              <a:rPr spc="-160" dirty="0"/>
              <a:t>control</a:t>
            </a:r>
            <a:r>
              <a:rPr spc="-254" dirty="0"/>
              <a:t> </a:t>
            </a:r>
            <a:r>
              <a:rPr spc="-140" dirty="0"/>
              <a:t>matrix</a:t>
            </a:r>
          </a:p>
        </p:txBody>
      </p:sp>
      <p:grpSp>
        <p:nvGrpSpPr>
          <p:cNvPr id="4" name="object 4"/>
          <p:cNvGrpSpPr/>
          <p:nvPr/>
        </p:nvGrpSpPr>
        <p:grpSpPr>
          <a:xfrm>
            <a:off x="2985607" y="1730376"/>
            <a:ext cx="7640320" cy="4318635"/>
            <a:chOff x="2985607" y="1730376"/>
            <a:chExt cx="7640320" cy="4318635"/>
          </a:xfrm>
        </p:grpSpPr>
        <p:sp>
          <p:nvSpPr>
            <p:cNvPr id="5" name="object 5"/>
            <p:cNvSpPr/>
            <p:nvPr/>
          </p:nvSpPr>
          <p:spPr>
            <a:xfrm>
              <a:off x="2985607" y="1730376"/>
              <a:ext cx="5139014" cy="431851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875016" y="2360421"/>
              <a:ext cx="2744470" cy="1143000"/>
            </a:xfrm>
            <a:custGeom>
              <a:avLst/>
              <a:gdLst/>
              <a:ahLst/>
              <a:cxnLst/>
              <a:rect l="l" t="t" r="r" b="b"/>
              <a:pathLst>
                <a:path w="2744470" h="1143000">
                  <a:moveTo>
                    <a:pt x="2744469" y="0"/>
                  </a:moveTo>
                  <a:lnTo>
                    <a:pt x="460501" y="0"/>
                  </a:lnTo>
                  <a:lnTo>
                    <a:pt x="460501" y="190500"/>
                  </a:lnTo>
                  <a:lnTo>
                    <a:pt x="0" y="322452"/>
                  </a:lnTo>
                  <a:lnTo>
                    <a:pt x="460501" y="476250"/>
                  </a:lnTo>
                  <a:lnTo>
                    <a:pt x="460501" y="1143000"/>
                  </a:lnTo>
                  <a:lnTo>
                    <a:pt x="2744469" y="1143000"/>
                  </a:lnTo>
                  <a:lnTo>
                    <a:pt x="2744469" y="0"/>
                  </a:lnTo>
                  <a:close/>
                </a:path>
              </a:pathLst>
            </a:custGeom>
            <a:solidFill>
              <a:srgbClr val="6AC2ED"/>
            </a:solidFill>
          </p:spPr>
          <p:txBody>
            <a:bodyPr wrap="square" lIns="0" tIns="0" rIns="0" bIns="0" rtlCol="0"/>
            <a:lstStyle/>
            <a:p>
              <a:endParaRPr/>
            </a:p>
          </p:txBody>
        </p:sp>
        <p:sp>
          <p:nvSpPr>
            <p:cNvPr id="7" name="object 7"/>
            <p:cNvSpPr/>
            <p:nvPr/>
          </p:nvSpPr>
          <p:spPr>
            <a:xfrm>
              <a:off x="7875016" y="2360421"/>
              <a:ext cx="2744470" cy="1143000"/>
            </a:xfrm>
            <a:custGeom>
              <a:avLst/>
              <a:gdLst/>
              <a:ahLst/>
              <a:cxnLst/>
              <a:rect l="l" t="t" r="r" b="b"/>
              <a:pathLst>
                <a:path w="2744470" h="1143000">
                  <a:moveTo>
                    <a:pt x="460501" y="0"/>
                  </a:moveTo>
                  <a:lnTo>
                    <a:pt x="841248" y="0"/>
                  </a:lnTo>
                  <a:lnTo>
                    <a:pt x="1412112" y="0"/>
                  </a:lnTo>
                  <a:lnTo>
                    <a:pt x="2744469" y="0"/>
                  </a:lnTo>
                  <a:lnTo>
                    <a:pt x="2744469" y="190500"/>
                  </a:lnTo>
                  <a:lnTo>
                    <a:pt x="2744469" y="476250"/>
                  </a:lnTo>
                  <a:lnTo>
                    <a:pt x="2744469" y="1143000"/>
                  </a:lnTo>
                  <a:lnTo>
                    <a:pt x="1412112" y="1143000"/>
                  </a:lnTo>
                  <a:lnTo>
                    <a:pt x="841248" y="1143000"/>
                  </a:lnTo>
                  <a:lnTo>
                    <a:pt x="460501" y="1143000"/>
                  </a:lnTo>
                  <a:lnTo>
                    <a:pt x="460501" y="476250"/>
                  </a:lnTo>
                  <a:lnTo>
                    <a:pt x="0" y="322452"/>
                  </a:lnTo>
                  <a:lnTo>
                    <a:pt x="460501" y="190500"/>
                  </a:lnTo>
                  <a:lnTo>
                    <a:pt x="460501" y="0"/>
                  </a:lnTo>
                  <a:close/>
                </a:path>
              </a:pathLst>
            </a:custGeom>
            <a:ln w="12700">
              <a:solidFill>
                <a:srgbClr val="4B8EAE"/>
              </a:solidFill>
            </a:ln>
          </p:spPr>
          <p:txBody>
            <a:bodyPr wrap="square" lIns="0" tIns="0" rIns="0" bIns="0" rtlCol="0"/>
            <a:lstStyle/>
            <a:p>
              <a:endParaRPr/>
            </a:p>
          </p:txBody>
        </p:sp>
      </p:grpSp>
      <p:sp>
        <p:nvSpPr>
          <p:cNvPr id="8" name="object 8"/>
          <p:cNvSpPr txBox="1"/>
          <p:nvPr/>
        </p:nvSpPr>
        <p:spPr>
          <a:xfrm>
            <a:off x="8729598" y="2717038"/>
            <a:ext cx="1497330"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FFFFFF"/>
                </a:solidFill>
                <a:latin typeface="Calibri"/>
                <a:cs typeface="Calibri"/>
              </a:rPr>
              <a:t>Permissions</a:t>
            </a:r>
            <a:endParaRPr sz="2400">
              <a:latin typeface="Calibri"/>
              <a:cs typeface="Calibri"/>
            </a:endParaRPr>
          </a:p>
        </p:txBody>
      </p:sp>
      <p:grpSp>
        <p:nvGrpSpPr>
          <p:cNvPr id="10" name="object 10"/>
          <p:cNvGrpSpPr/>
          <p:nvPr/>
        </p:nvGrpSpPr>
        <p:grpSpPr>
          <a:xfrm>
            <a:off x="4331970" y="1101089"/>
            <a:ext cx="3639820" cy="548005"/>
            <a:chOff x="4331970" y="1101089"/>
            <a:chExt cx="3639820" cy="548005"/>
          </a:xfrm>
        </p:grpSpPr>
        <p:sp>
          <p:nvSpPr>
            <p:cNvPr id="11" name="object 11"/>
            <p:cNvSpPr/>
            <p:nvPr/>
          </p:nvSpPr>
          <p:spPr>
            <a:xfrm>
              <a:off x="4338320" y="1107439"/>
              <a:ext cx="3627120" cy="535305"/>
            </a:xfrm>
            <a:custGeom>
              <a:avLst/>
              <a:gdLst/>
              <a:ahLst/>
              <a:cxnLst/>
              <a:rect l="l" t="t" r="r" b="b"/>
              <a:pathLst>
                <a:path w="3627120" h="535305">
                  <a:moveTo>
                    <a:pt x="3359784" y="0"/>
                  </a:moveTo>
                  <a:lnTo>
                    <a:pt x="3359784" y="133731"/>
                  </a:lnTo>
                  <a:lnTo>
                    <a:pt x="0" y="133731"/>
                  </a:lnTo>
                  <a:lnTo>
                    <a:pt x="0" y="401065"/>
                  </a:lnTo>
                  <a:lnTo>
                    <a:pt x="3359784" y="401065"/>
                  </a:lnTo>
                  <a:lnTo>
                    <a:pt x="3359784" y="534797"/>
                  </a:lnTo>
                  <a:lnTo>
                    <a:pt x="3627120" y="267335"/>
                  </a:lnTo>
                  <a:lnTo>
                    <a:pt x="3359784" y="0"/>
                  </a:lnTo>
                  <a:close/>
                </a:path>
              </a:pathLst>
            </a:custGeom>
            <a:solidFill>
              <a:srgbClr val="6AC2ED"/>
            </a:solidFill>
          </p:spPr>
          <p:txBody>
            <a:bodyPr wrap="square" lIns="0" tIns="0" rIns="0" bIns="0" rtlCol="0"/>
            <a:lstStyle/>
            <a:p>
              <a:endParaRPr/>
            </a:p>
          </p:txBody>
        </p:sp>
        <p:sp>
          <p:nvSpPr>
            <p:cNvPr id="12" name="object 12"/>
            <p:cNvSpPr/>
            <p:nvPr/>
          </p:nvSpPr>
          <p:spPr>
            <a:xfrm>
              <a:off x="4338320" y="1107439"/>
              <a:ext cx="3627120" cy="535305"/>
            </a:xfrm>
            <a:custGeom>
              <a:avLst/>
              <a:gdLst/>
              <a:ahLst/>
              <a:cxnLst/>
              <a:rect l="l" t="t" r="r" b="b"/>
              <a:pathLst>
                <a:path w="3627120" h="535305">
                  <a:moveTo>
                    <a:pt x="0" y="133731"/>
                  </a:moveTo>
                  <a:lnTo>
                    <a:pt x="3359784" y="133731"/>
                  </a:lnTo>
                  <a:lnTo>
                    <a:pt x="3359784" y="0"/>
                  </a:lnTo>
                  <a:lnTo>
                    <a:pt x="3627120" y="267335"/>
                  </a:lnTo>
                  <a:lnTo>
                    <a:pt x="3359784" y="534797"/>
                  </a:lnTo>
                  <a:lnTo>
                    <a:pt x="3359784" y="401065"/>
                  </a:lnTo>
                  <a:lnTo>
                    <a:pt x="0" y="401065"/>
                  </a:lnTo>
                  <a:lnTo>
                    <a:pt x="0" y="133731"/>
                  </a:lnTo>
                  <a:close/>
                </a:path>
              </a:pathLst>
            </a:custGeom>
            <a:ln w="12700">
              <a:solidFill>
                <a:srgbClr val="4B8EAE"/>
              </a:solidFill>
            </a:ln>
          </p:spPr>
          <p:txBody>
            <a:bodyPr wrap="square" lIns="0" tIns="0" rIns="0" bIns="0" rtlCol="0"/>
            <a:lstStyle/>
            <a:p>
              <a:endParaRPr/>
            </a:p>
          </p:txBody>
        </p:sp>
      </p:grpSp>
      <p:sp>
        <p:nvSpPr>
          <p:cNvPr id="13" name="object 13"/>
          <p:cNvSpPr txBox="1"/>
          <p:nvPr/>
        </p:nvSpPr>
        <p:spPr>
          <a:xfrm>
            <a:off x="4835396" y="1159890"/>
            <a:ext cx="2430019" cy="382156"/>
          </a:xfrm>
          <a:prstGeom prst="rect">
            <a:avLst/>
          </a:prstGeom>
        </p:spPr>
        <p:txBody>
          <a:bodyPr vert="horz" wrap="square" lIns="0" tIns="12700" rIns="0" bIns="0" rtlCol="0">
            <a:spAutoFit/>
          </a:bodyPr>
          <a:lstStyle/>
          <a:p>
            <a:pPr marL="12700">
              <a:lnSpc>
                <a:spcPct val="100000"/>
              </a:lnSpc>
              <a:spcBef>
                <a:spcPts val="100"/>
              </a:spcBef>
            </a:pPr>
            <a:r>
              <a:rPr lang="en-US" sz="2400" spc="-10" dirty="0">
                <a:solidFill>
                  <a:srgbClr val="FFFFFF"/>
                </a:solidFill>
                <a:latin typeface="Calibri"/>
                <a:cs typeface="Calibri"/>
              </a:rPr>
              <a:t>Objects/</a:t>
            </a:r>
            <a:r>
              <a:rPr sz="2400" spc="-10" dirty="0">
                <a:solidFill>
                  <a:srgbClr val="FFFFFF"/>
                </a:solidFill>
                <a:latin typeface="Calibri"/>
                <a:cs typeface="Calibri"/>
              </a:rPr>
              <a:t>Resources</a:t>
            </a:r>
            <a:endParaRPr sz="2400" dirty="0">
              <a:latin typeface="Calibri"/>
              <a:cs typeface="Calibri"/>
            </a:endParaRPr>
          </a:p>
        </p:txBody>
      </p:sp>
      <p:grpSp>
        <p:nvGrpSpPr>
          <p:cNvPr id="14" name="object 14"/>
          <p:cNvGrpSpPr/>
          <p:nvPr/>
        </p:nvGrpSpPr>
        <p:grpSpPr>
          <a:xfrm>
            <a:off x="2224785" y="2277745"/>
            <a:ext cx="548005" cy="3639820"/>
            <a:chOff x="2224785" y="2277745"/>
            <a:chExt cx="548005" cy="3639820"/>
          </a:xfrm>
        </p:grpSpPr>
        <p:sp>
          <p:nvSpPr>
            <p:cNvPr id="15" name="object 15"/>
            <p:cNvSpPr/>
            <p:nvPr/>
          </p:nvSpPr>
          <p:spPr>
            <a:xfrm>
              <a:off x="2231135" y="2284095"/>
              <a:ext cx="535305" cy="3627120"/>
            </a:xfrm>
            <a:custGeom>
              <a:avLst/>
              <a:gdLst/>
              <a:ahLst/>
              <a:cxnLst/>
              <a:rect l="l" t="t" r="r" b="b"/>
              <a:pathLst>
                <a:path w="535305" h="3627120">
                  <a:moveTo>
                    <a:pt x="401065" y="0"/>
                  </a:moveTo>
                  <a:lnTo>
                    <a:pt x="133731" y="0"/>
                  </a:lnTo>
                  <a:lnTo>
                    <a:pt x="133731" y="3359696"/>
                  </a:lnTo>
                  <a:lnTo>
                    <a:pt x="0" y="3359696"/>
                  </a:lnTo>
                  <a:lnTo>
                    <a:pt x="267334" y="3627069"/>
                  </a:lnTo>
                  <a:lnTo>
                    <a:pt x="534796" y="3359696"/>
                  </a:lnTo>
                  <a:lnTo>
                    <a:pt x="401065" y="3359696"/>
                  </a:lnTo>
                  <a:lnTo>
                    <a:pt x="401065" y="0"/>
                  </a:lnTo>
                  <a:close/>
                </a:path>
              </a:pathLst>
            </a:custGeom>
            <a:solidFill>
              <a:srgbClr val="6AC2ED"/>
            </a:solidFill>
          </p:spPr>
          <p:txBody>
            <a:bodyPr wrap="square" lIns="0" tIns="0" rIns="0" bIns="0" rtlCol="0"/>
            <a:lstStyle/>
            <a:p>
              <a:endParaRPr/>
            </a:p>
          </p:txBody>
        </p:sp>
        <p:sp>
          <p:nvSpPr>
            <p:cNvPr id="16" name="object 16"/>
            <p:cNvSpPr/>
            <p:nvPr/>
          </p:nvSpPr>
          <p:spPr>
            <a:xfrm>
              <a:off x="2231135" y="2284095"/>
              <a:ext cx="535305" cy="3627120"/>
            </a:xfrm>
            <a:custGeom>
              <a:avLst/>
              <a:gdLst/>
              <a:ahLst/>
              <a:cxnLst/>
              <a:rect l="l" t="t" r="r" b="b"/>
              <a:pathLst>
                <a:path w="535305" h="3627120">
                  <a:moveTo>
                    <a:pt x="401065" y="0"/>
                  </a:moveTo>
                  <a:lnTo>
                    <a:pt x="401065" y="3359696"/>
                  </a:lnTo>
                  <a:lnTo>
                    <a:pt x="534796" y="3359696"/>
                  </a:lnTo>
                  <a:lnTo>
                    <a:pt x="267334" y="3627069"/>
                  </a:lnTo>
                  <a:lnTo>
                    <a:pt x="0" y="3359696"/>
                  </a:lnTo>
                  <a:lnTo>
                    <a:pt x="133731" y="3359696"/>
                  </a:lnTo>
                  <a:lnTo>
                    <a:pt x="133731" y="0"/>
                  </a:lnTo>
                  <a:lnTo>
                    <a:pt x="401065" y="0"/>
                  </a:lnTo>
                  <a:close/>
                </a:path>
              </a:pathLst>
            </a:custGeom>
            <a:ln w="12700">
              <a:solidFill>
                <a:srgbClr val="4B8EAE"/>
              </a:solidFill>
            </a:ln>
          </p:spPr>
          <p:txBody>
            <a:bodyPr wrap="square" lIns="0" tIns="0" rIns="0" bIns="0" rtlCol="0"/>
            <a:lstStyle/>
            <a:p>
              <a:endParaRPr/>
            </a:p>
          </p:txBody>
        </p:sp>
      </p:grpSp>
      <p:sp>
        <p:nvSpPr>
          <p:cNvPr id="17" name="object 17"/>
          <p:cNvSpPr txBox="1"/>
          <p:nvPr/>
        </p:nvSpPr>
        <p:spPr>
          <a:xfrm>
            <a:off x="2307717" y="3500754"/>
            <a:ext cx="330200" cy="1061085"/>
          </a:xfrm>
          <a:prstGeom prst="rect">
            <a:avLst/>
          </a:prstGeom>
        </p:spPr>
        <p:txBody>
          <a:bodyPr vert="vert" wrap="square" lIns="0" tIns="0" rIns="0" bIns="0" rtlCol="0">
            <a:spAutoFit/>
          </a:bodyPr>
          <a:lstStyle/>
          <a:p>
            <a:pPr marL="12700">
              <a:lnSpc>
                <a:spcPts val="2380"/>
              </a:lnSpc>
            </a:pPr>
            <a:r>
              <a:rPr sz="2400" spc="-5" dirty="0">
                <a:solidFill>
                  <a:srgbClr val="FFFFFF"/>
                </a:solidFill>
                <a:latin typeface="Calibri"/>
                <a:cs typeface="Calibri"/>
              </a:rPr>
              <a:t>Subjects</a:t>
            </a:r>
            <a:endParaRPr sz="2400">
              <a:latin typeface="Calibri"/>
              <a:cs typeface="Calibri"/>
            </a:endParaRPr>
          </a:p>
        </p:txBody>
      </p:sp>
    </p:spTree>
    <p:extLst>
      <p:ext uri="{BB962C8B-B14F-4D97-AF65-F5344CB8AC3E}">
        <p14:creationId xmlns:p14="http://schemas.microsoft.com/office/powerpoint/2010/main" val="2484644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672187" y="2739068"/>
            <a:ext cx="6847626" cy="689932"/>
          </a:xfrm>
          <a:prstGeom prst="rect">
            <a:avLst/>
          </a:prstGeom>
        </p:spPr>
        <p:txBody>
          <a:bodyPr vert="horz" wrap="square" lIns="0" tIns="12700" rIns="0" bIns="0" rtlCol="0">
            <a:spAutoFit/>
          </a:bodyPr>
          <a:lstStyle/>
          <a:p>
            <a:pPr marL="12700">
              <a:lnSpc>
                <a:spcPct val="100000"/>
              </a:lnSpc>
              <a:spcBef>
                <a:spcPts val="100"/>
              </a:spcBef>
            </a:pPr>
            <a:r>
              <a:rPr dirty="0">
                <a:solidFill>
                  <a:srgbClr val="000000"/>
                </a:solidFill>
              </a:rPr>
              <a:t>Who </a:t>
            </a:r>
            <a:r>
              <a:rPr spc="-15" dirty="0">
                <a:solidFill>
                  <a:srgbClr val="000000"/>
                </a:solidFill>
              </a:rPr>
              <a:t>can </a:t>
            </a:r>
            <a:r>
              <a:rPr spc="-5" dirty="0">
                <a:solidFill>
                  <a:srgbClr val="000000"/>
                </a:solidFill>
              </a:rPr>
              <a:t>assign</a:t>
            </a:r>
            <a:r>
              <a:rPr spc="-35" dirty="0">
                <a:solidFill>
                  <a:srgbClr val="000000"/>
                </a:solidFill>
              </a:rPr>
              <a:t> </a:t>
            </a:r>
            <a:r>
              <a:rPr spc="-5" dirty="0">
                <a:solidFill>
                  <a:srgbClr val="000000"/>
                </a:solidFill>
              </a:rPr>
              <a:t>permissions?</a:t>
            </a:r>
            <a:endParaRPr dirty="0"/>
          </a:p>
        </p:txBody>
      </p:sp>
    </p:spTree>
    <p:extLst>
      <p:ext uri="{BB962C8B-B14F-4D97-AF65-F5344CB8AC3E}">
        <p14:creationId xmlns:p14="http://schemas.microsoft.com/office/powerpoint/2010/main" val="226877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9672" y="140753"/>
            <a:ext cx="6745605" cy="757555"/>
          </a:xfrm>
          <a:prstGeom prst="rect">
            <a:avLst/>
          </a:prstGeom>
        </p:spPr>
        <p:txBody>
          <a:bodyPr vert="horz" wrap="square" lIns="0" tIns="12700" rIns="0" bIns="0" rtlCol="0">
            <a:spAutoFit/>
          </a:bodyPr>
          <a:lstStyle/>
          <a:p>
            <a:pPr marL="12700">
              <a:lnSpc>
                <a:spcPct val="100000"/>
              </a:lnSpc>
              <a:spcBef>
                <a:spcPts val="100"/>
              </a:spcBef>
            </a:pPr>
            <a:r>
              <a:rPr spc="-110" dirty="0"/>
              <a:t>Who </a:t>
            </a:r>
            <a:r>
              <a:rPr spc="-120" dirty="0"/>
              <a:t>can </a:t>
            </a:r>
            <a:r>
              <a:rPr spc="-135" dirty="0"/>
              <a:t>assign</a:t>
            </a:r>
            <a:r>
              <a:rPr spc="-675" dirty="0"/>
              <a:t> </a:t>
            </a:r>
            <a:r>
              <a:rPr spc="-145" dirty="0"/>
              <a:t>permissions?</a:t>
            </a:r>
          </a:p>
        </p:txBody>
      </p:sp>
      <p:sp>
        <p:nvSpPr>
          <p:cNvPr id="3" name="object 3"/>
          <p:cNvSpPr txBox="1"/>
          <p:nvPr/>
        </p:nvSpPr>
        <p:spPr>
          <a:xfrm>
            <a:off x="809672" y="1192530"/>
            <a:ext cx="6876415" cy="4472940"/>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dirty="0">
                <a:latin typeface="Calibri"/>
                <a:cs typeface="Calibri"/>
              </a:rPr>
              <a:t>In </a:t>
            </a:r>
            <a:r>
              <a:rPr sz="3600" spc="-15" dirty="0">
                <a:latin typeface="Calibri"/>
                <a:cs typeface="Calibri"/>
              </a:rPr>
              <a:t>general, </a:t>
            </a:r>
            <a:r>
              <a:rPr sz="3600" spc="-20" dirty="0">
                <a:latin typeface="Calibri"/>
                <a:cs typeface="Calibri"/>
              </a:rPr>
              <a:t>two </a:t>
            </a:r>
            <a:r>
              <a:rPr sz="3600" spc="-10" dirty="0">
                <a:latin typeface="Calibri"/>
                <a:cs typeface="Calibri"/>
              </a:rPr>
              <a:t>approaches:</a:t>
            </a:r>
            <a:endParaRPr sz="3600" dirty="0">
              <a:latin typeface="Calibri"/>
              <a:cs typeface="Calibri"/>
            </a:endParaRPr>
          </a:p>
          <a:p>
            <a:pPr>
              <a:lnSpc>
                <a:spcPct val="100000"/>
              </a:lnSpc>
              <a:spcBef>
                <a:spcPts val="35"/>
              </a:spcBef>
            </a:pPr>
            <a:endParaRPr sz="5750" dirty="0">
              <a:latin typeface="Calibri"/>
              <a:cs typeface="Calibri"/>
            </a:endParaRPr>
          </a:p>
          <a:p>
            <a:pPr marL="527685" indent="-515620">
              <a:lnSpc>
                <a:spcPct val="100000"/>
              </a:lnSpc>
              <a:buClr>
                <a:srgbClr val="E30477"/>
              </a:buClr>
              <a:buAutoNum type="arabicPeriod"/>
              <a:tabLst>
                <a:tab pos="527685" algn="l"/>
                <a:tab pos="528320" algn="l"/>
              </a:tabLst>
            </a:pPr>
            <a:r>
              <a:rPr sz="3600" spc="-10" dirty="0">
                <a:latin typeface="Calibri"/>
                <a:cs typeface="Calibri"/>
              </a:rPr>
              <a:t>Mandatory </a:t>
            </a:r>
            <a:r>
              <a:rPr sz="3600" dirty="0">
                <a:latin typeface="Calibri"/>
                <a:cs typeface="Calibri"/>
              </a:rPr>
              <a:t>access </a:t>
            </a:r>
            <a:r>
              <a:rPr sz="3600" spc="-20" dirty="0">
                <a:latin typeface="Calibri"/>
                <a:cs typeface="Calibri"/>
              </a:rPr>
              <a:t>control</a:t>
            </a:r>
            <a:r>
              <a:rPr sz="3600" spc="-85" dirty="0">
                <a:latin typeface="Calibri"/>
                <a:cs typeface="Calibri"/>
              </a:rPr>
              <a:t> </a:t>
            </a:r>
            <a:r>
              <a:rPr sz="3600" spc="-10" dirty="0">
                <a:latin typeface="Calibri"/>
                <a:cs typeface="Calibri"/>
              </a:rPr>
              <a:t>(MAC)</a:t>
            </a:r>
            <a:endParaRPr sz="3600" dirty="0">
              <a:latin typeface="Calibri"/>
              <a:cs typeface="Calibri"/>
            </a:endParaRPr>
          </a:p>
          <a:p>
            <a:pPr marL="880744" lvl="1" indent="-515620">
              <a:lnSpc>
                <a:spcPct val="100000"/>
              </a:lnSpc>
              <a:spcBef>
                <a:spcPts val="140"/>
              </a:spcBef>
              <a:buClr>
                <a:srgbClr val="6AC2ED"/>
              </a:buClr>
              <a:buFont typeface="Wingdings"/>
              <a:buChar char=""/>
              <a:tabLst>
                <a:tab pos="880744" algn="l"/>
                <a:tab pos="881380" algn="l"/>
              </a:tabLst>
            </a:pPr>
            <a:r>
              <a:rPr sz="3200" spc="-20" dirty="0">
                <a:solidFill>
                  <a:srgbClr val="585858"/>
                </a:solidFill>
                <a:latin typeface="Calibri"/>
                <a:cs typeface="Calibri"/>
              </a:rPr>
              <a:t>By </a:t>
            </a:r>
            <a:r>
              <a:rPr sz="3200" spc="-15" dirty="0">
                <a:solidFill>
                  <a:srgbClr val="585858"/>
                </a:solidFill>
                <a:latin typeface="Calibri"/>
                <a:cs typeface="Calibri"/>
              </a:rPr>
              <a:t>central</a:t>
            </a:r>
            <a:r>
              <a:rPr sz="3200" spc="5" dirty="0">
                <a:solidFill>
                  <a:srgbClr val="585858"/>
                </a:solidFill>
                <a:latin typeface="Calibri"/>
                <a:cs typeface="Calibri"/>
              </a:rPr>
              <a:t> </a:t>
            </a:r>
            <a:r>
              <a:rPr sz="3200" spc="-5" dirty="0">
                <a:solidFill>
                  <a:srgbClr val="585858"/>
                </a:solidFill>
                <a:latin typeface="Calibri"/>
                <a:cs typeface="Calibri"/>
              </a:rPr>
              <a:t>authority</a:t>
            </a:r>
            <a:endParaRPr sz="3200" dirty="0">
              <a:latin typeface="Calibri"/>
              <a:cs typeface="Calibri"/>
            </a:endParaRPr>
          </a:p>
          <a:p>
            <a:pPr lvl="1">
              <a:lnSpc>
                <a:spcPct val="100000"/>
              </a:lnSpc>
              <a:buClr>
                <a:srgbClr val="6AC2ED"/>
              </a:buClr>
              <a:buFont typeface="Wingdings"/>
              <a:buChar char=""/>
            </a:pPr>
            <a:endParaRPr sz="3700" dirty="0">
              <a:latin typeface="Calibri"/>
              <a:cs typeface="Calibri"/>
            </a:endParaRPr>
          </a:p>
          <a:p>
            <a:pPr marL="527685" indent="-515620">
              <a:lnSpc>
                <a:spcPct val="100000"/>
              </a:lnSpc>
              <a:spcBef>
                <a:spcPts val="2515"/>
              </a:spcBef>
              <a:buClr>
                <a:srgbClr val="E30477"/>
              </a:buClr>
              <a:buAutoNum type="arabicPeriod"/>
              <a:tabLst>
                <a:tab pos="527685" algn="l"/>
                <a:tab pos="528320" algn="l"/>
              </a:tabLst>
            </a:pPr>
            <a:r>
              <a:rPr sz="3600" spc="-10" dirty="0">
                <a:latin typeface="Calibri"/>
                <a:cs typeface="Calibri"/>
              </a:rPr>
              <a:t>Discretionary </a:t>
            </a:r>
            <a:r>
              <a:rPr sz="3600" dirty="0">
                <a:latin typeface="Calibri"/>
                <a:cs typeface="Calibri"/>
              </a:rPr>
              <a:t>access </a:t>
            </a:r>
            <a:r>
              <a:rPr sz="3600" spc="-20" dirty="0">
                <a:latin typeface="Calibri"/>
                <a:cs typeface="Calibri"/>
              </a:rPr>
              <a:t>control</a:t>
            </a:r>
            <a:r>
              <a:rPr sz="3600" spc="-55" dirty="0">
                <a:latin typeface="Calibri"/>
                <a:cs typeface="Calibri"/>
              </a:rPr>
              <a:t> </a:t>
            </a:r>
            <a:r>
              <a:rPr sz="3600" spc="-20" dirty="0">
                <a:latin typeface="Calibri"/>
                <a:cs typeface="Calibri"/>
              </a:rPr>
              <a:t>(DAC)</a:t>
            </a:r>
            <a:endParaRPr sz="3600" dirty="0">
              <a:latin typeface="Calibri"/>
              <a:cs typeface="Calibri"/>
            </a:endParaRPr>
          </a:p>
          <a:p>
            <a:pPr marL="880744" lvl="1" indent="-515620">
              <a:lnSpc>
                <a:spcPct val="100000"/>
              </a:lnSpc>
              <a:spcBef>
                <a:spcPts val="150"/>
              </a:spcBef>
              <a:buClr>
                <a:srgbClr val="6AC2ED"/>
              </a:buClr>
              <a:buFont typeface="Wingdings"/>
              <a:buChar char=""/>
              <a:tabLst>
                <a:tab pos="880744" algn="l"/>
                <a:tab pos="881380" algn="l"/>
              </a:tabLst>
            </a:pPr>
            <a:r>
              <a:rPr sz="3200" spc="-20" dirty="0">
                <a:solidFill>
                  <a:srgbClr val="585858"/>
                </a:solidFill>
                <a:latin typeface="Calibri"/>
                <a:cs typeface="Calibri"/>
              </a:rPr>
              <a:t>By </a:t>
            </a:r>
            <a:r>
              <a:rPr sz="3200" spc="-5" dirty="0">
                <a:solidFill>
                  <a:srgbClr val="585858"/>
                </a:solidFill>
                <a:latin typeface="Calibri"/>
                <a:cs typeface="Calibri"/>
              </a:rPr>
              <a:t>subjects</a:t>
            </a:r>
            <a:r>
              <a:rPr sz="3200" spc="10" dirty="0">
                <a:solidFill>
                  <a:srgbClr val="585858"/>
                </a:solidFill>
                <a:latin typeface="Calibri"/>
                <a:cs typeface="Calibri"/>
              </a:rPr>
              <a:t> </a:t>
            </a:r>
            <a:r>
              <a:rPr sz="3200" spc="-10" dirty="0">
                <a:solidFill>
                  <a:srgbClr val="585858"/>
                </a:solidFill>
                <a:latin typeface="Calibri"/>
                <a:cs typeface="Calibri"/>
              </a:rPr>
              <a:t>themselves</a:t>
            </a:r>
            <a:endParaRPr sz="3200" dirty="0">
              <a:latin typeface="Calibri"/>
              <a:cs typeface="Calibri"/>
            </a:endParaRPr>
          </a:p>
        </p:txBody>
      </p:sp>
    </p:spTree>
    <p:extLst>
      <p:ext uri="{BB962C8B-B14F-4D97-AF65-F5344CB8AC3E}">
        <p14:creationId xmlns:p14="http://schemas.microsoft.com/office/powerpoint/2010/main" val="2936633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1735" y="147193"/>
            <a:ext cx="7543800" cy="757555"/>
          </a:xfrm>
          <a:prstGeom prst="rect">
            <a:avLst/>
          </a:prstGeom>
        </p:spPr>
        <p:txBody>
          <a:bodyPr vert="horz" wrap="square" lIns="0" tIns="12700" rIns="0" bIns="0" rtlCol="0">
            <a:spAutoFit/>
          </a:bodyPr>
          <a:lstStyle/>
          <a:p>
            <a:pPr marL="12700">
              <a:lnSpc>
                <a:spcPct val="100000"/>
              </a:lnSpc>
              <a:spcBef>
                <a:spcPts val="100"/>
              </a:spcBef>
            </a:pPr>
            <a:r>
              <a:rPr spc="-150" dirty="0"/>
              <a:t>Mandatory </a:t>
            </a:r>
            <a:r>
              <a:rPr spc="-135" dirty="0"/>
              <a:t>access </a:t>
            </a:r>
            <a:r>
              <a:rPr spc="-160" dirty="0"/>
              <a:t>control</a:t>
            </a:r>
            <a:r>
              <a:rPr spc="-565" dirty="0"/>
              <a:t> </a:t>
            </a:r>
            <a:r>
              <a:rPr spc="-135" dirty="0"/>
              <a:t>(MAC)</a:t>
            </a:r>
          </a:p>
        </p:txBody>
      </p:sp>
      <p:sp>
        <p:nvSpPr>
          <p:cNvPr id="3" name="object 3"/>
          <p:cNvSpPr txBox="1"/>
          <p:nvPr/>
        </p:nvSpPr>
        <p:spPr>
          <a:xfrm>
            <a:off x="891735" y="1207604"/>
            <a:ext cx="11282680" cy="4679486"/>
          </a:xfrm>
          <a:prstGeom prst="rect">
            <a:avLst/>
          </a:prstGeom>
        </p:spPr>
        <p:txBody>
          <a:bodyPr vert="horz" wrap="square" lIns="0" tIns="69850" rIns="0" bIns="0" rtlCol="0">
            <a:spAutoFit/>
          </a:bodyPr>
          <a:lstStyle/>
          <a:p>
            <a:pPr marL="464820" marR="347345" indent="-452755">
              <a:lnSpc>
                <a:spcPts val="3560"/>
              </a:lnSpc>
              <a:spcBef>
                <a:spcPts val="550"/>
              </a:spcBef>
              <a:buClr>
                <a:srgbClr val="E30477"/>
              </a:buClr>
              <a:buFont typeface="Wingdings"/>
              <a:buChar char=""/>
              <a:tabLst>
                <a:tab pos="464820" algn="l"/>
                <a:tab pos="465455" algn="l"/>
              </a:tabLst>
            </a:pPr>
            <a:r>
              <a:rPr sz="3200" spc="-5" dirty="0">
                <a:latin typeface="Calibri"/>
                <a:cs typeface="Calibri"/>
              </a:rPr>
              <a:t>Permissions </a:t>
            </a:r>
            <a:r>
              <a:rPr sz="3200" spc="-15" dirty="0">
                <a:latin typeface="Calibri"/>
                <a:cs typeface="Calibri"/>
              </a:rPr>
              <a:t>are </a:t>
            </a:r>
            <a:r>
              <a:rPr sz="3200" spc="-5" dirty="0">
                <a:latin typeface="Calibri"/>
                <a:cs typeface="Calibri"/>
              </a:rPr>
              <a:t>assigned </a:t>
            </a:r>
            <a:r>
              <a:rPr sz="3200" spc="-10" dirty="0">
                <a:latin typeface="Calibri"/>
                <a:cs typeface="Calibri"/>
              </a:rPr>
              <a:t>by </a:t>
            </a:r>
            <a:r>
              <a:rPr sz="3200" dirty="0">
                <a:latin typeface="Calibri"/>
                <a:cs typeface="Calibri"/>
              </a:rPr>
              <a:t>a </a:t>
            </a:r>
            <a:r>
              <a:rPr sz="3200" spc="-20" dirty="0">
                <a:latin typeface="Calibri"/>
                <a:cs typeface="Calibri"/>
              </a:rPr>
              <a:t>central </a:t>
            </a:r>
            <a:r>
              <a:rPr sz="3200" spc="-5" dirty="0">
                <a:latin typeface="Calibri"/>
                <a:cs typeface="Calibri"/>
              </a:rPr>
              <a:t>authority </a:t>
            </a:r>
            <a:r>
              <a:rPr sz="3200" spc="-15" dirty="0">
                <a:latin typeface="Calibri"/>
                <a:cs typeface="Calibri"/>
              </a:rPr>
              <a:t>according </a:t>
            </a:r>
            <a:r>
              <a:rPr sz="3200" spc="-20" dirty="0">
                <a:latin typeface="Calibri"/>
                <a:cs typeface="Calibri"/>
              </a:rPr>
              <a:t>to </a:t>
            </a:r>
            <a:r>
              <a:rPr sz="3200" dirty="0">
                <a:latin typeface="Calibri"/>
                <a:cs typeface="Calibri"/>
              </a:rPr>
              <a:t>a  </a:t>
            </a:r>
            <a:r>
              <a:rPr sz="3200" spc="-20" dirty="0">
                <a:latin typeface="Calibri"/>
                <a:cs typeface="Calibri"/>
              </a:rPr>
              <a:t>central</a:t>
            </a:r>
            <a:r>
              <a:rPr sz="3200" spc="10" dirty="0">
                <a:latin typeface="Calibri"/>
                <a:cs typeface="Calibri"/>
              </a:rPr>
              <a:t> </a:t>
            </a:r>
            <a:r>
              <a:rPr sz="3200" spc="-10" dirty="0">
                <a:latin typeface="Calibri"/>
                <a:cs typeface="Calibri"/>
              </a:rPr>
              <a:t>policy</a:t>
            </a:r>
            <a:endParaRPr sz="3200" dirty="0">
              <a:latin typeface="Calibri"/>
              <a:cs typeface="Calibri"/>
            </a:endParaRPr>
          </a:p>
          <a:p>
            <a:pPr marL="818515" lvl="1" indent="-349250">
              <a:lnSpc>
                <a:spcPct val="100000"/>
              </a:lnSpc>
              <a:spcBef>
                <a:spcPts val="125"/>
              </a:spcBef>
              <a:buClr>
                <a:srgbClr val="6AC2ED"/>
              </a:buClr>
              <a:buFont typeface="Wingdings"/>
              <a:buChar char=""/>
              <a:tabLst>
                <a:tab pos="818515" algn="l"/>
                <a:tab pos="819150" algn="l"/>
              </a:tabLst>
            </a:pPr>
            <a:r>
              <a:rPr sz="2800" dirty="0">
                <a:solidFill>
                  <a:srgbClr val="585858"/>
                </a:solidFill>
                <a:latin typeface="Calibri"/>
                <a:cs typeface="Calibri"/>
              </a:rPr>
              <a:t>Good </a:t>
            </a:r>
            <a:r>
              <a:rPr sz="2800" spc="-5" dirty="0">
                <a:solidFill>
                  <a:srgbClr val="585858"/>
                </a:solidFill>
                <a:latin typeface="Calibri"/>
                <a:cs typeface="Calibri"/>
              </a:rPr>
              <a:t>fit within </a:t>
            </a:r>
            <a:r>
              <a:rPr sz="2800" spc="-15" dirty="0">
                <a:solidFill>
                  <a:srgbClr val="585858"/>
                </a:solidFill>
                <a:latin typeface="Calibri"/>
                <a:cs typeface="Calibri"/>
              </a:rPr>
              <a:t>organizations </a:t>
            </a:r>
            <a:r>
              <a:rPr sz="2800" dirty="0">
                <a:solidFill>
                  <a:srgbClr val="585858"/>
                </a:solidFill>
                <a:latin typeface="Calibri"/>
                <a:cs typeface="Calibri"/>
              </a:rPr>
              <a:t>with a </a:t>
            </a:r>
            <a:r>
              <a:rPr sz="2800" spc="-20" dirty="0">
                <a:solidFill>
                  <a:srgbClr val="585858"/>
                </a:solidFill>
                <a:latin typeface="Calibri"/>
                <a:cs typeface="Calibri"/>
              </a:rPr>
              <a:t>strong </a:t>
            </a:r>
            <a:r>
              <a:rPr sz="2800" spc="-5" dirty="0">
                <a:solidFill>
                  <a:srgbClr val="585858"/>
                </a:solidFill>
                <a:latin typeface="Calibri"/>
                <a:cs typeface="Calibri"/>
              </a:rPr>
              <a:t>need </a:t>
            </a:r>
            <a:r>
              <a:rPr sz="2800" spc="-25" dirty="0">
                <a:solidFill>
                  <a:srgbClr val="585858"/>
                </a:solidFill>
                <a:latin typeface="Calibri"/>
                <a:cs typeface="Calibri"/>
              </a:rPr>
              <a:t>for </a:t>
            </a:r>
            <a:r>
              <a:rPr sz="2800" spc="-15" dirty="0">
                <a:solidFill>
                  <a:srgbClr val="585858"/>
                </a:solidFill>
                <a:latin typeface="Calibri"/>
                <a:cs typeface="Calibri"/>
              </a:rPr>
              <a:t>central</a:t>
            </a:r>
            <a:r>
              <a:rPr sz="2800" spc="-20" dirty="0">
                <a:solidFill>
                  <a:srgbClr val="585858"/>
                </a:solidFill>
                <a:latin typeface="Calibri"/>
                <a:cs typeface="Calibri"/>
              </a:rPr>
              <a:t> </a:t>
            </a:r>
            <a:r>
              <a:rPr sz="2800" spc="-15" dirty="0">
                <a:solidFill>
                  <a:srgbClr val="585858"/>
                </a:solidFill>
                <a:latin typeface="Calibri"/>
                <a:cs typeface="Calibri"/>
              </a:rPr>
              <a:t>controls</a:t>
            </a:r>
            <a:endParaRPr sz="2800" dirty="0">
              <a:latin typeface="Calibri"/>
              <a:cs typeface="Calibri"/>
            </a:endParaRPr>
          </a:p>
          <a:p>
            <a:pPr marL="818515" lvl="1" indent="-349250">
              <a:lnSpc>
                <a:spcPct val="100000"/>
              </a:lnSpc>
              <a:spcBef>
                <a:spcPts val="130"/>
              </a:spcBef>
              <a:buClr>
                <a:srgbClr val="6AC2ED"/>
              </a:buClr>
              <a:buFont typeface="Wingdings"/>
              <a:buChar char=""/>
              <a:tabLst>
                <a:tab pos="818515" algn="l"/>
                <a:tab pos="819150" algn="l"/>
              </a:tabLst>
            </a:pPr>
            <a:r>
              <a:rPr sz="2800" spc="-10" dirty="0">
                <a:solidFill>
                  <a:srgbClr val="585858"/>
                </a:solidFill>
                <a:latin typeface="Calibri"/>
                <a:cs typeface="Calibri"/>
              </a:rPr>
              <a:t>Low flexibility </a:t>
            </a:r>
            <a:r>
              <a:rPr sz="2800" dirty="0">
                <a:solidFill>
                  <a:srgbClr val="585858"/>
                </a:solidFill>
                <a:latin typeface="Calibri"/>
                <a:cs typeface="Calibri"/>
              </a:rPr>
              <a:t>and </a:t>
            </a:r>
            <a:r>
              <a:rPr sz="2800" spc="-5" dirty="0">
                <a:solidFill>
                  <a:srgbClr val="585858"/>
                </a:solidFill>
                <a:latin typeface="Calibri"/>
                <a:cs typeface="Calibri"/>
              </a:rPr>
              <a:t>high </a:t>
            </a:r>
            <a:r>
              <a:rPr sz="2800" spc="-10" dirty="0">
                <a:solidFill>
                  <a:srgbClr val="585858"/>
                </a:solidFill>
                <a:latin typeface="Calibri"/>
                <a:cs typeface="Calibri"/>
              </a:rPr>
              <a:t>management</a:t>
            </a:r>
            <a:r>
              <a:rPr sz="2800" spc="5" dirty="0">
                <a:solidFill>
                  <a:srgbClr val="585858"/>
                </a:solidFill>
                <a:latin typeface="Calibri"/>
                <a:cs typeface="Calibri"/>
              </a:rPr>
              <a:t> </a:t>
            </a:r>
            <a:r>
              <a:rPr sz="2800" spc="-10" dirty="0">
                <a:solidFill>
                  <a:srgbClr val="585858"/>
                </a:solidFill>
                <a:latin typeface="Calibri"/>
                <a:cs typeface="Calibri"/>
              </a:rPr>
              <a:t>overhead</a:t>
            </a:r>
            <a:endParaRPr sz="2800" dirty="0">
              <a:latin typeface="Calibri"/>
              <a:cs typeface="Calibri"/>
            </a:endParaRPr>
          </a:p>
          <a:p>
            <a:pPr lvl="1">
              <a:lnSpc>
                <a:spcPct val="100000"/>
              </a:lnSpc>
              <a:buClr>
                <a:srgbClr val="6AC2ED"/>
              </a:buClr>
              <a:buFont typeface="Wingdings"/>
              <a:buChar char=""/>
            </a:pPr>
            <a:endParaRPr sz="4000" dirty="0">
              <a:latin typeface="Calibri"/>
              <a:cs typeface="Calibri"/>
            </a:endParaRPr>
          </a:p>
          <a:p>
            <a:pPr marL="464820" indent="-452755">
              <a:lnSpc>
                <a:spcPct val="100000"/>
              </a:lnSpc>
              <a:buClr>
                <a:srgbClr val="E30477"/>
              </a:buClr>
              <a:buFont typeface="Wingdings"/>
              <a:buChar char=""/>
              <a:tabLst>
                <a:tab pos="464820" algn="l"/>
                <a:tab pos="465455" algn="l"/>
              </a:tabLst>
            </a:pPr>
            <a:r>
              <a:rPr sz="3200" spc="-10" dirty="0">
                <a:latin typeface="Calibri"/>
                <a:cs typeface="Calibri"/>
              </a:rPr>
              <a:t>Mandatory </a:t>
            </a:r>
            <a:r>
              <a:rPr sz="3200" dirty="0">
                <a:latin typeface="Calibri"/>
                <a:cs typeface="Calibri"/>
              </a:rPr>
              <a:t>Access </a:t>
            </a:r>
            <a:r>
              <a:rPr sz="3200" spc="-15" dirty="0">
                <a:latin typeface="Calibri"/>
                <a:cs typeface="Calibri"/>
              </a:rPr>
              <a:t>Control </a:t>
            </a:r>
            <a:r>
              <a:rPr sz="3200" dirty="0">
                <a:latin typeface="Calibri"/>
                <a:cs typeface="Calibri"/>
              </a:rPr>
              <a:t>in</a:t>
            </a:r>
            <a:r>
              <a:rPr sz="3200" spc="35" dirty="0">
                <a:latin typeface="Calibri"/>
                <a:cs typeface="Calibri"/>
              </a:rPr>
              <a:t> </a:t>
            </a:r>
            <a:r>
              <a:rPr sz="3200" spc="-5" dirty="0">
                <a:latin typeface="Calibri"/>
                <a:cs typeface="Calibri"/>
              </a:rPr>
              <a:t>use</a:t>
            </a:r>
            <a:endParaRPr sz="3200" dirty="0">
              <a:latin typeface="Calibri"/>
              <a:cs typeface="Calibri"/>
            </a:endParaRPr>
          </a:p>
          <a:p>
            <a:pPr marL="818515" lvl="1" indent="-349250">
              <a:lnSpc>
                <a:spcPct val="100000"/>
              </a:lnSpc>
              <a:spcBef>
                <a:spcPts val="170"/>
              </a:spcBef>
              <a:buClr>
                <a:srgbClr val="6AC2ED"/>
              </a:buClr>
              <a:buFont typeface="Wingdings"/>
              <a:buChar char=""/>
              <a:tabLst>
                <a:tab pos="818515" algn="l"/>
                <a:tab pos="819150" algn="l"/>
              </a:tabLst>
            </a:pPr>
            <a:r>
              <a:rPr sz="2800" spc="-10" dirty="0">
                <a:solidFill>
                  <a:srgbClr val="585858"/>
                </a:solidFill>
                <a:latin typeface="Calibri"/>
                <a:cs typeface="Calibri"/>
              </a:rPr>
              <a:t>Often </a:t>
            </a:r>
            <a:r>
              <a:rPr sz="2800" spc="-20" dirty="0">
                <a:solidFill>
                  <a:srgbClr val="585858"/>
                </a:solidFill>
                <a:latin typeface="Calibri"/>
                <a:cs typeface="Calibri"/>
              </a:rPr>
              <a:t>linked </a:t>
            </a:r>
            <a:r>
              <a:rPr sz="2800" spc="-10" dirty="0">
                <a:solidFill>
                  <a:srgbClr val="585858"/>
                </a:solidFill>
                <a:latin typeface="Calibri"/>
                <a:cs typeface="Calibri"/>
              </a:rPr>
              <a:t>to multi-level </a:t>
            </a:r>
            <a:r>
              <a:rPr sz="2800" spc="-5" dirty="0">
                <a:solidFill>
                  <a:srgbClr val="585858"/>
                </a:solidFill>
                <a:latin typeface="Calibri"/>
                <a:cs typeface="Calibri"/>
              </a:rPr>
              <a:t>security </a:t>
            </a:r>
            <a:r>
              <a:rPr sz="2800" spc="-25" dirty="0">
                <a:solidFill>
                  <a:srgbClr val="585858"/>
                </a:solidFill>
                <a:latin typeface="Calibri"/>
                <a:cs typeface="Calibri"/>
              </a:rPr>
              <a:t>systems </a:t>
            </a:r>
            <a:r>
              <a:rPr sz="2800" dirty="0">
                <a:solidFill>
                  <a:srgbClr val="585858"/>
                </a:solidFill>
                <a:latin typeface="Calibri"/>
                <a:cs typeface="Calibri"/>
              </a:rPr>
              <a:t>-&gt; </a:t>
            </a:r>
            <a:r>
              <a:rPr sz="2800" spc="-5" dirty="0">
                <a:solidFill>
                  <a:srgbClr val="585858"/>
                </a:solidFill>
                <a:latin typeface="Calibri"/>
                <a:cs typeface="Calibri"/>
              </a:rPr>
              <a:t>see </a:t>
            </a:r>
            <a:r>
              <a:rPr sz="2800" spc="-15" dirty="0">
                <a:solidFill>
                  <a:srgbClr val="585858"/>
                </a:solidFill>
                <a:latin typeface="Calibri"/>
                <a:cs typeface="Calibri"/>
              </a:rPr>
              <a:t>later</a:t>
            </a:r>
            <a:r>
              <a:rPr sz="2800" spc="-45" dirty="0">
                <a:solidFill>
                  <a:srgbClr val="585858"/>
                </a:solidFill>
                <a:latin typeface="Calibri"/>
                <a:cs typeface="Calibri"/>
              </a:rPr>
              <a:t> </a:t>
            </a:r>
            <a:r>
              <a:rPr sz="2800" spc="-5" dirty="0">
                <a:solidFill>
                  <a:srgbClr val="585858"/>
                </a:solidFill>
                <a:latin typeface="Calibri"/>
                <a:cs typeface="Calibri"/>
              </a:rPr>
              <a:t>on</a:t>
            </a:r>
            <a:endParaRPr sz="2800" dirty="0">
              <a:latin typeface="Calibri"/>
              <a:cs typeface="Calibri"/>
            </a:endParaRPr>
          </a:p>
          <a:p>
            <a:pPr marL="1271270" lvl="2" indent="-345440">
              <a:lnSpc>
                <a:spcPct val="100000"/>
              </a:lnSpc>
              <a:spcBef>
                <a:spcPts val="209"/>
              </a:spcBef>
              <a:buClr>
                <a:srgbClr val="7BC961"/>
              </a:buClr>
              <a:buFont typeface="Arial"/>
              <a:buChar char="•"/>
              <a:tabLst>
                <a:tab pos="1271270" algn="l"/>
                <a:tab pos="1271905" algn="l"/>
              </a:tabLst>
            </a:pPr>
            <a:r>
              <a:rPr sz="2400" spc="5" dirty="0">
                <a:solidFill>
                  <a:srgbClr val="585858"/>
                </a:solidFill>
                <a:latin typeface="Calibri"/>
                <a:cs typeface="Calibri"/>
              </a:rPr>
              <a:t>E.g. </a:t>
            </a:r>
            <a:r>
              <a:rPr sz="2400" spc="-10" dirty="0">
                <a:solidFill>
                  <a:srgbClr val="585858"/>
                </a:solidFill>
                <a:latin typeface="Calibri"/>
                <a:cs typeface="Calibri"/>
              </a:rPr>
              <a:t>Government-regulated </a:t>
            </a:r>
            <a:r>
              <a:rPr sz="2400" spc="-5" dirty="0">
                <a:solidFill>
                  <a:srgbClr val="585858"/>
                </a:solidFill>
                <a:latin typeface="Calibri"/>
                <a:cs typeface="Calibri"/>
              </a:rPr>
              <a:t>secrecy </a:t>
            </a:r>
            <a:r>
              <a:rPr sz="2400" spc="-15" dirty="0">
                <a:solidFill>
                  <a:srgbClr val="585858"/>
                </a:solidFill>
                <a:latin typeface="Calibri"/>
                <a:cs typeface="Calibri"/>
              </a:rPr>
              <a:t>systems, </a:t>
            </a:r>
            <a:r>
              <a:rPr sz="2400" spc="-5" dirty="0">
                <a:solidFill>
                  <a:srgbClr val="585858"/>
                </a:solidFill>
                <a:latin typeface="Calibri"/>
                <a:cs typeface="Calibri"/>
              </a:rPr>
              <a:t>military</a:t>
            </a:r>
            <a:r>
              <a:rPr sz="2400" spc="-90" dirty="0">
                <a:solidFill>
                  <a:srgbClr val="585858"/>
                </a:solidFill>
                <a:latin typeface="Calibri"/>
                <a:cs typeface="Calibri"/>
              </a:rPr>
              <a:t> </a:t>
            </a:r>
            <a:r>
              <a:rPr sz="2400" spc="-5" dirty="0">
                <a:solidFill>
                  <a:srgbClr val="585858"/>
                </a:solidFill>
                <a:latin typeface="Calibri"/>
                <a:cs typeface="Calibri"/>
              </a:rPr>
              <a:t>applications</a:t>
            </a:r>
            <a:endParaRPr sz="2400" dirty="0">
              <a:latin typeface="Calibri"/>
              <a:cs typeface="Calibri"/>
            </a:endParaRPr>
          </a:p>
          <a:p>
            <a:pPr marL="818515" lvl="1" indent="-349250">
              <a:lnSpc>
                <a:spcPct val="100000"/>
              </a:lnSpc>
              <a:spcBef>
                <a:spcPts val="114"/>
              </a:spcBef>
              <a:buClr>
                <a:srgbClr val="6AC2ED"/>
              </a:buClr>
              <a:buFont typeface="Wingdings"/>
              <a:buChar char=""/>
              <a:tabLst>
                <a:tab pos="818515" algn="l"/>
                <a:tab pos="819150" algn="l"/>
              </a:tabLst>
            </a:pPr>
            <a:r>
              <a:rPr sz="2800" dirty="0">
                <a:solidFill>
                  <a:srgbClr val="585858"/>
                </a:solidFill>
                <a:latin typeface="Calibri"/>
                <a:cs typeface="Calibri"/>
              </a:rPr>
              <a:t>Modern </a:t>
            </a:r>
            <a:r>
              <a:rPr sz="2800" spc="-15" dirty="0">
                <a:solidFill>
                  <a:srgbClr val="585858"/>
                </a:solidFill>
                <a:latin typeface="Calibri"/>
                <a:cs typeface="Calibri"/>
              </a:rPr>
              <a:t>operating </a:t>
            </a:r>
            <a:r>
              <a:rPr sz="2800" spc="-20" dirty="0">
                <a:solidFill>
                  <a:srgbClr val="585858"/>
                </a:solidFill>
                <a:latin typeface="Calibri"/>
                <a:cs typeface="Calibri"/>
              </a:rPr>
              <a:t>systems, </a:t>
            </a:r>
            <a:r>
              <a:rPr sz="2800" spc="-15" dirty="0">
                <a:solidFill>
                  <a:srgbClr val="585858"/>
                </a:solidFill>
                <a:latin typeface="Calibri"/>
                <a:cs typeface="Calibri"/>
              </a:rPr>
              <a:t>to </a:t>
            </a:r>
            <a:r>
              <a:rPr sz="2800" spc="-20" dirty="0">
                <a:solidFill>
                  <a:srgbClr val="585858"/>
                </a:solidFill>
                <a:latin typeface="Calibri"/>
                <a:cs typeface="Calibri"/>
              </a:rPr>
              <a:t>separate </a:t>
            </a:r>
            <a:r>
              <a:rPr sz="2800" spc="-10" dirty="0">
                <a:solidFill>
                  <a:srgbClr val="585858"/>
                </a:solidFill>
                <a:latin typeface="Calibri"/>
                <a:cs typeface="Calibri"/>
              </a:rPr>
              <a:t>applications </a:t>
            </a:r>
            <a:r>
              <a:rPr sz="2800" dirty="0">
                <a:solidFill>
                  <a:srgbClr val="585858"/>
                </a:solidFill>
                <a:latin typeface="Calibri"/>
                <a:cs typeface="Calibri"/>
              </a:rPr>
              <a:t>and</a:t>
            </a:r>
            <a:r>
              <a:rPr sz="2800" spc="30" dirty="0">
                <a:solidFill>
                  <a:srgbClr val="585858"/>
                </a:solidFill>
                <a:latin typeface="Calibri"/>
                <a:cs typeface="Calibri"/>
              </a:rPr>
              <a:t> </a:t>
            </a:r>
            <a:r>
              <a:rPr sz="2800" spc="-10" dirty="0">
                <a:solidFill>
                  <a:srgbClr val="585858"/>
                </a:solidFill>
                <a:latin typeface="Calibri"/>
                <a:cs typeface="Calibri"/>
              </a:rPr>
              <a:t>processes</a:t>
            </a:r>
            <a:endParaRPr sz="2800" dirty="0">
              <a:latin typeface="Calibri"/>
              <a:cs typeface="Calibri"/>
            </a:endParaRPr>
          </a:p>
          <a:p>
            <a:pPr marL="1271270" lvl="2" indent="-345440">
              <a:lnSpc>
                <a:spcPct val="100000"/>
              </a:lnSpc>
              <a:spcBef>
                <a:spcPts val="220"/>
              </a:spcBef>
              <a:buClr>
                <a:srgbClr val="7BC961"/>
              </a:buClr>
              <a:buFont typeface="Arial"/>
              <a:buChar char="•"/>
              <a:tabLst>
                <a:tab pos="1271270" algn="l"/>
                <a:tab pos="1271905" algn="l"/>
              </a:tabLst>
            </a:pPr>
            <a:r>
              <a:rPr sz="2400" spc="5" dirty="0">
                <a:solidFill>
                  <a:srgbClr val="585858"/>
                </a:solidFill>
                <a:latin typeface="Calibri"/>
                <a:cs typeface="Calibri"/>
              </a:rPr>
              <a:t>E.g. </a:t>
            </a:r>
            <a:r>
              <a:rPr sz="2400" spc="-5" dirty="0">
                <a:solidFill>
                  <a:srgbClr val="585858"/>
                </a:solidFill>
                <a:latin typeface="Calibri"/>
                <a:cs typeface="Calibri"/>
              </a:rPr>
              <a:t>Windows’ </a:t>
            </a:r>
            <a:r>
              <a:rPr sz="2400" i="1" spc="-5" dirty="0">
                <a:solidFill>
                  <a:srgbClr val="585858"/>
                </a:solidFill>
                <a:latin typeface="Calibri"/>
                <a:cs typeface="Calibri"/>
              </a:rPr>
              <a:t>Mandatory Integrity Control</a:t>
            </a:r>
            <a:r>
              <a:rPr sz="2400" spc="-5" dirty="0">
                <a:solidFill>
                  <a:srgbClr val="585858"/>
                </a:solidFill>
                <a:latin typeface="Calibri"/>
                <a:cs typeface="Calibri"/>
              </a:rPr>
              <a:t>, SELinux,</a:t>
            </a:r>
            <a:r>
              <a:rPr sz="2400" spc="-70" dirty="0">
                <a:solidFill>
                  <a:srgbClr val="585858"/>
                </a:solidFill>
                <a:latin typeface="Calibri"/>
                <a:cs typeface="Calibri"/>
              </a:rPr>
              <a:t> </a:t>
            </a:r>
            <a:r>
              <a:rPr sz="2400" spc="-20" dirty="0">
                <a:solidFill>
                  <a:srgbClr val="585858"/>
                </a:solidFill>
                <a:latin typeface="Calibri"/>
                <a:cs typeface="Calibri"/>
              </a:rPr>
              <a:t>TrustedBSD</a:t>
            </a:r>
            <a:endParaRPr sz="2400" dirty="0">
              <a:latin typeface="Calibri"/>
              <a:cs typeface="Calibri"/>
            </a:endParaRPr>
          </a:p>
        </p:txBody>
      </p:sp>
    </p:spTree>
    <p:extLst>
      <p:ext uri="{BB962C8B-B14F-4D97-AF65-F5344CB8AC3E}">
        <p14:creationId xmlns:p14="http://schemas.microsoft.com/office/powerpoint/2010/main" val="267199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683" y="-193733"/>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dirty="0"/>
              <a:t>Centralized </a:t>
            </a:r>
            <a:r>
              <a:rPr spc="-5" dirty="0"/>
              <a:t>Access Control</a:t>
            </a:r>
            <a:r>
              <a:rPr spc="-55" dirty="0"/>
              <a:t> </a:t>
            </a:r>
            <a:r>
              <a:rPr dirty="0"/>
              <a:t>Method	</a:t>
            </a:r>
          </a:p>
        </p:txBody>
      </p:sp>
      <p:sp>
        <p:nvSpPr>
          <p:cNvPr id="4" name="object 4"/>
          <p:cNvSpPr txBox="1"/>
          <p:nvPr/>
        </p:nvSpPr>
        <p:spPr>
          <a:xfrm>
            <a:off x="762683" y="1141224"/>
            <a:ext cx="7584440" cy="5306581"/>
          </a:xfrm>
          <a:prstGeom prst="rect">
            <a:avLst/>
          </a:prstGeom>
        </p:spPr>
        <p:txBody>
          <a:bodyPr vert="horz" wrap="square" lIns="0" tIns="12700" rIns="0" bIns="0" rtlCol="0">
            <a:spAutoFit/>
          </a:bodyPr>
          <a:lstStyle/>
          <a:p>
            <a:pPr marL="12700" marR="1111885">
              <a:spcBef>
                <a:spcPts val="100"/>
              </a:spcBef>
            </a:pPr>
            <a:r>
              <a:rPr sz="2400" spc="-5" dirty="0">
                <a:latin typeface="Arial"/>
                <a:cs typeface="Arial"/>
              </a:rPr>
              <a:t>AAA (Authentication, Authorization, Accounting)  protocols.</a:t>
            </a:r>
            <a:endParaRPr sz="2400" dirty="0">
              <a:latin typeface="Arial"/>
              <a:cs typeface="Arial"/>
            </a:endParaRPr>
          </a:p>
          <a:p>
            <a:pPr marL="355600" indent="-343535">
              <a:spcBef>
                <a:spcPts val="575"/>
              </a:spcBef>
              <a:buClr>
                <a:srgbClr val="003399"/>
              </a:buClr>
              <a:buChar char="•"/>
              <a:tabLst>
                <a:tab pos="355600" algn="l"/>
                <a:tab pos="356235" algn="l"/>
              </a:tabLst>
            </a:pPr>
            <a:r>
              <a:rPr sz="2400" u="heavy" spc="-5" dirty="0">
                <a:solidFill>
                  <a:srgbClr val="FF6600"/>
                </a:solidFill>
                <a:uFill>
                  <a:solidFill>
                    <a:srgbClr val="FF6600"/>
                  </a:solidFill>
                </a:uFill>
                <a:latin typeface="Arial"/>
                <a:cs typeface="Arial"/>
              </a:rPr>
              <a:t>RADIUS</a:t>
            </a:r>
            <a:r>
              <a:rPr sz="2400" spc="-5" dirty="0">
                <a:solidFill>
                  <a:srgbClr val="FF6600"/>
                </a:solidFill>
                <a:latin typeface="Arial"/>
                <a:cs typeface="Arial"/>
              </a:rPr>
              <a:t> </a:t>
            </a:r>
            <a:r>
              <a:rPr sz="2400" spc="-5" dirty="0">
                <a:latin typeface="Arial"/>
                <a:cs typeface="Arial"/>
              </a:rPr>
              <a:t>(Remote Access Dial-In User</a:t>
            </a:r>
            <a:r>
              <a:rPr sz="2400" spc="60" dirty="0">
                <a:latin typeface="Arial"/>
                <a:cs typeface="Arial"/>
              </a:rPr>
              <a:t> </a:t>
            </a:r>
            <a:r>
              <a:rPr sz="2400" spc="-5" dirty="0">
                <a:latin typeface="Arial"/>
                <a:cs typeface="Arial"/>
              </a:rPr>
              <a:t>Service)</a:t>
            </a:r>
            <a:endParaRPr sz="2400" dirty="0">
              <a:latin typeface="Arial"/>
              <a:cs typeface="Arial"/>
            </a:endParaRPr>
          </a:p>
          <a:p>
            <a:pPr marL="756285" marR="810895" lvl="1" indent="-287020">
              <a:spcBef>
                <a:spcPts val="484"/>
              </a:spcBef>
              <a:buChar char="–"/>
              <a:tabLst>
                <a:tab pos="756285" algn="l"/>
                <a:tab pos="756920" algn="l"/>
              </a:tabLst>
            </a:pPr>
            <a:r>
              <a:rPr sz="2000" spc="5" dirty="0">
                <a:latin typeface="Arial"/>
                <a:cs typeface="Arial"/>
              </a:rPr>
              <a:t>Use </a:t>
            </a:r>
            <a:r>
              <a:rPr sz="2000" dirty="0">
                <a:latin typeface="Arial"/>
                <a:cs typeface="Arial"/>
              </a:rPr>
              <a:t>UDP/IP-based frame protocols: </a:t>
            </a:r>
            <a:r>
              <a:rPr sz="2000" u="heavy" spc="-5" dirty="0">
                <a:solidFill>
                  <a:srgbClr val="FF6600"/>
                </a:solidFill>
                <a:uFill>
                  <a:solidFill>
                    <a:srgbClr val="FF6600"/>
                  </a:solidFill>
                </a:uFill>
                <a:latin typeface="Arial"/>
                <a:cs typeface="Arial"/>
              </a:rPr>
              <a:t>SLIP</a:t>
            </a:r>
            <a:r>
              <a:rPr sz="2000" spc="-5" dirty="0">
                <a:solidFill>
                  <a:srgbClr val="FF6600"/>
                </a:solidFill>
                <a:latin typeface="Arial"/>
                <a:cs typeface="Arial"/>
              </a:rPr>
              <a:t> </a:t>
            </a:r>
            <a:r>
              <a:rPr sz="2000" dirty="0">
                <a:latin typeface="Arial"/>
                <a:cs typeface="Arial"/>
              </a:rPr>
              <a:t>(Serial</a:t>
            </a:r>
            <a:r>
              <a:rPr sz="2000" spc="-185" dirty="0">
                <a:latin typeface="Arial"/>
                <a:cs typeface="Arial"/>
              </a:rPr>
              <a:t> </a:t>
            </a:r>
            <a:r>
              <a:rPr sz="2000" dirty="0">
                <a:latin typeface="Arial"/>
                <a:cs typeface="Arial"/>
              </a:rPr>
              <a:t>Line  Internet Protocol) and </a:t>
            </a:r>
            <a:r>
              <a:rPr sz="2000" u="heavy" spc="-5" dirty="0">
                <a:solidFill>
                  <a:srgbClr val="FF6600"/>
                </a:solidFill>
                <a:uFill>
                  <a:solidFill>
                    <a:srgbClr val="FF6600"/>
                  </a:solidFill>
                </a:uFill>
                <a:latin typeface="Arial"/>
                <a:cs typeface="Arial"/>
              </a:rPr>
              <a:t>PPP</a:t>
            </a:r>
            <a:r>
              <a:rPr sz="2000" spc="-5" dirty="0">
                <a:solidFill>
                  <a:srgbClr val="FF6600"/>
                </a:solidFill>
                <a:latin typeface="Arial"/>
                <a:cs typeface="Arial"/>
              </a:rPr>
              <a:t> </a:t>
            </a:r>
            <a:r>
              <a:rPr sz="2000" dirty="0">
                <a:latin typeface="Arial"/>
                <a:cs typeface="Arial"/>
              </a:rPr>
              <a:t>(Point-to-Point</a:t>
            </a:r>
            <a:r>
              <a:rPr sz="2000" spc="-155" dirty="0">
                <a:latin typeface="Arial"/>
                <a:cs typeface="Arial"/>
              </a:rPr>
              <a:t> </a:t>
            </a:r>
            <a:r>
              <a:rPr sz="2000" dirty="0">
                <a:latin typeface="Arial"/>
                <a:cs typeface="Arial"/>
              </a:rPr>
              <a:t>Protocol).</a:t>
            </a:r>
          </a:p>
          <a:p>
            <a:pPr marL="756285" lvl="1" indent="-287020">
              <a:spcBef>
                <a:spcPts val="480"/>
              </a:spcBef>
              <a:buChar char="–"/>
              <a:tabLst>
                <a:tab pos="756285" algn="l"/>
                <a:tab pos="756920" algn="l"/>
              </a:tabLst>
            </a:pPr>
            <a:r>
              <a:rPr sz="2000" dirty="0">
                <a:latin typeface="Arial"/>
                <a:cs typeface="Arial"/>
              </a:rPr>
              <a:t>In a client/server</a:t>
            </a:r>
            <a:r>
              <a:rPr sz="2000" spc="-80" dirty="0">
                <a:latin typeface="Arial"/>
                <a:cs typeface="Arial"/>
              </a:rPr>
              <a:t> </a:t>
            </a:r>
            <a:r>
              <a:rPr sz="2000" dirty="0">
                <a:latin typeface="Arial"/>
                <a:cs typeface="Arial"/>
              </a:rPr>
              <a:t>configuration.</a:t>
            </a:r>
          </a:p>
          <a:p>
            <a:pPr marL="355600" marR="5080" indent="-343535">
              <a:spcBef>
                <a:spcPts val="575"/>
              </a:spcBef>
              <a:buClr>
                <a:srgbClr val="003399"/>
              </a:buClr>
              <a:buChar char="•"/>
              <a:tabLst>
                <a:tab pos="355600" algn="l"/>
                <a:tab pos="356235" algn="l"/>
              </a:tabLst>
            </a:pPr>
            <a:r>
              <a:rPr sz="2400" u="heavy" spc="-5" dirty="0">
                <a:solidFill>
                  <a:srgbClr val="FF6600"/>
                </a:solidFill>
                <a:uFill>
                  <a:solidFill>
                    <a:srgbClr val="FF6600"/>
                  </a:solidFill>
                </a:uFill>
                <a:latin typeface="Arial"/>
                <a:cs typeface="Arial"/>
              </a:rPr>
              <a:t>TACACS</a:t>
            </a:r>
            <a:r>
              <a:rPr sz="2400" spc="-5" dirty="0">
                <a:solidFill>
                  <a:srgbClr val="FF6600"/>
                </a:solidFill>
                <a:latin typeface="Arial"/>
                <a:cs typeface="Arial"/>
              </a:rPr>
              <a:t> </a:t>
            </a:r>
            <a:r>
              <a:rPr sz="2400" spc="-5" dirty="0">
                <a:latin typeface="Arial"/>
                <a:cs typeface="Arial"/>
              </a:rPr>
              <a:t>(Terminal Access Controller Access Control  System)</a:t>
            </a:r>
            <a:endParaRPr sz="2400" dirty="0">
              <a:latin typeface="Arial"/>
              <a:cs typeface="Arial"/>
            </a:endParaRPr>
          </a:p>
          <a:p>
            <a:pPr marL="756285" marR="382270" lvl="1" indent="-287020">
              <a:spcBef>
                <a:spcPts val="484"/>
              </a:spcBef>
              <a:buChar char="–"/>
              <a:tabLst>
                <a:tab pos="756285" algn="l"/>
                <a:tab pos="756920" algn="l"/>
              </a:tabLst>
            </a:pPr>
            <a:r>
              <a:rPr sz="2000" dirty="0">
                <a:latin typeface="Arial"/>
                <a:cs typeface="Arial"/>
              </a:rPr>
              <a:t>Proprietary (Cisco Systems), TACACS+ a proposed</a:t>
            </a:r>
            <a:r>
              <a:rPr sz="2000" spc="-150" dirty="0">
                <a:latin typeface="Arial"/>
                <a:cs typeface="Arial"/>
              </a:rPr>
              <a:t> </a:t>
            </a:r>
            <a:r>
              <a:rPr sz="2000" spc="-5" dirty="0">
                <a:latin typeface="Arial"/>
                <a:cs typeface="Arial"/>
              </a:rPr>
              <a:t>IETF  </a:t>
            </a:r>
            <a:r>
              <a:rPr sz="2000" dirty="0">
                <a:latin typeface="Arial"/>
                <a:cs typeface="Arial"/>
              </a:rPr>
              <a:t>standard.</a:t>
            </a:r>
          </a:p>
          <a:p>
            <a:pPr marL="756285" lvl="1" indent="-287020">
              <a:spcBef>
                <a:spcPts val="480"/>
              </a:spcBef>
              <a:buChar char="–"/>
              <a:tabLst>
                <a:tab pos="756285" algn="l"/>
                <a:tab pos="756920" algn="l"/>
              </a:tabLst>
            </a:pPr>
            <a:r>
              <a:rPr sz="2000" dirty="0">
                <a:latin typeface="Arial"/>
                <a:cs typeface="Arial"/>
              </a:rPr>
              <a:t>TCP/IP-based, Transaction includes</a:t>
            </a:r>
            <a:r>
              <a:rPr sz="2000" dirty="0">
                <a:solidFill>
                  <a:srgbClr val="FF6600"/>
                </a:solidFill>
                <a:latin typeface="Arial"/>
                <a:cs typeface="Arial"/>
              </a:rPr>
              <a:t> </a:t>
            </a:r>
            <a:r>
              <a:rPr sz="2000" u="heavy" dirty="0">
                <a:solidFill>
                  <a:srgbClr val="FF6600"/>
                </a:solidFill>
                <a:uFill>
                  <a:solidFill>
                    <a:srgbClr val="FF6600"/>
                  </a:solidFill>
                </a:uFill>
                <a:latin typeface="Arial"/>
                <a:cs typeface="Arial"/>
              </a:rPr>
              <a:t>CHAP</a:t>
            </a:r>
            <a:r>
              <a:rPr sz="2000" dirty="0">
                <a:solidFill>
                  <a:srgbClr val="FF6600"/>
                </a:solidFill>
                <a:latin typeface="Arial"/>
                <a:cs typeface="Arial"/>
              </a:rPr>
              <a:t> </a:t>
            </a:r>
            <a:r>
              <a:rPr sz="2000" dirty="0">
                <a:latin typeface="Arial"/>
                <a:cs typeface="Arial"/>
              </a:rPr>
              <a:t>or</a:t>
            </a:r>
            <a:r>
              <a:rPr sz="2000" spc="-120" dirty="0">
                <a:solidFill>
                  <a:srgbClr val="FF6600"/>
                </a:solidFill>
                <a:latin typeface="Arial"/>
                <a:cs typeface="Arial"/>
              </a:rPr>
              <a:t> </a:t>
            </a:r>
            <a:r>
              <a:rPr sz="2000" u="heavy" spc="-5" dirty="0">
                <a:solidFill>
                  <a:srgbClr val="FF6600"/>
                </a:solidFill>
                <a:uFill>
                  <a:solidFill>
                    <a:srgbClr val="FF6600"/>
                  </a:solidFill>
                </a:uFill>
                <a:latin typeface="Arial"/>
                <a:cs typeface="Arial"/>
              </a:rPr>
              <a:t>PAP</a:t>
            </a:r>
            <a:r>
              <a:rPr sz="2000" spc="-5" dirty="0">
                <a:latin typeface="Arial"/>
                <a:cs typeface="Arial"/>
              </a:rPr>
              <a:t>.</a:t>
            </a:r>
            <a:endParaRPr sz="2000" dirty="0">
              <a:latin typeface="Arial"/>
              <a:cs typeface="Arial"/>
            </a:endParaRPr>
          </a:p>
          <a:p>
            <a:pPr marL="355600" indent="-343535">
              <a:spcBef>
                <a:spcPts val="575"/>
              </a:spcBef>
              <a:buClr>
                <a:srgbClr val="003399"/>
              </a:buClr>
              <a:buChar char="•"/>
              <a:tabLst>
                <a:tab pos="355600" algn="l"/>
                <a:tab pos="356235" algn="l"/>
              </a:tabLst>
            </a:pPr>
            <a:r>
              <a:rPr sz="2400" u="heavy" spc="-5" dirty="0">
                <a:solidFill>
                  <a:srgbClr val="FF6600"/>
                </a:solidFill>
                <a:uFill>
                  <a:solidFill>
                    <a:srgbClr val="FF6600"/>
                  </a:solidFill>
                </a:uFill>
                <a:latin typeface="Arial"/>
                <a:cs typeface="Arial"/>
              </a:rPr>
              <a:t>Diameter</a:t>
            </a:r>
            <a:r>
              <a:rPr sz="2400" spc="-5" dirty="0">
                <a:solidFill>
                  <a:srgbClr val="FF6600"/>
                </a:solidFill>
                <a:latin typeface="Arial"/>
                <a:cs typeface="Arial"/>
              </a:rPr>
              <a:t> </a:t>
            </a:r>
            <a:r>
              <a:rPr sz="2400" dirty="0">
                <a:latin typeface="Arial"/>
                <a:cs typeface="Arial"/>
              </a:rPr>
              <a:t>(not </a:t>
            </a:r>
            <a:r>
              <a:rPr sz="2400" spc="-10" dirty="0">
                <a:latin typeface="Arial"/>
                <a:cs typeface="Arial"/>
              </a:rPr>
              <a:t>an</a:t>
            </a:r>
            <a:r>
              <a:rPr sz="2400" dirty="0">
                <a:latin typeface="Arial"/>
                <a:cs typeface="Arial"/>
              </a:rPr>
              <a:t> </a:t>
            </a:r>
            <a:r>
              <a:rPr sz="2400" spc="-5" dirty="0">
                <a:latin typeface="Arial"/>
                <a:cs typeface="Arial"/>
              </a:rPr>
              <a:t>acronym)</a:t>
            </a:r>
            <a:endParaRPr sz="2400" dirty="0">
              <a:latin typeface="Arial"/>
              <a:cs typeface="Arial"/>
            </a:endParaRPr>
          </a:p>
          <a:p>
            <a:pPr marL="756285" lvl="1" indent="-287020">
              <a:spcBef>
                <a:spcPts val="484"/>
              </a:spcBef>
              <a:buChar char="–"/>
              <a:tabLst>
                <a:tab pos="756285" algn="l"/>
                <a:tab pos="756920" algn="l"/>
              </a:tabLst>
            </a:pPr>
            <a:r>
              <a:rPr sz="2000" dirty="0">
                <a:latin typeface="Arial"/>
                <a:cs typeface="Arial"/>
              </a:rPr>
              <a:t>RFC 3588 for access control of mobile</a:t>
            </a:r>
            <a:r>
              <a:rPr sz="2000" spc="-150" dirty="0">
                <a:latin typeface="Arial"/>
                <a:cs typeface="Arial"/>
              </a:rPr>
              <a:t> </a:t>
            </a:r>
            <a:r>
              <a:rPr sz="2000" dirty="0">
                <a:latin typeface="Arial"/>
                <a:cs typeface="Arial"/>
              </a:rPr>
              <a:t>devices.</a:t>
            </a:r>
          </a:p>
          <a:p>
            <a:pPr marL="756285" lvl="1" indent="-287020">
              <a:spcBef>
                <a:spcPts val="480"/>
              </a:spcBef>
              <a:buChar char="–"/>
              <a:tabLst>
                <a:tab pos="756285" algn="l"/>
                <a:tab pos="756920" algn="l"/>
              </a:tabLst>
            </a:pPr>
            <a:r>
              <a:rPr sz="2000" dirty="0">
                <a:latin typeface="Arial"/>
                <a:cs typeface="Arial"/>
              </a:rPr>
              <a:t>Uses UDP transport in a </a:t>
            </a:r>
            <a:r>
              <a:rPr sz="2000" u="heavy" dirty="0">
                <a:solidFill>
                  <a:srgbClr val="FF6600"/>
                </a:solidFill>
                <a:uFill>
                  <a:solidFill>
                    <a:srgbClr val="FF6600"/>
                  </a:solidFill>
                </a:uFill>
                <a:latin typeface="Arial"/>
                <a:cs typeface="Arial"/>
              </a:rPr>
              <a:t>peer-to-peer</a:t>
            </a:r>
            <a:r>
              <a:rPr sz="2000" spc="-165" dirty="0">
                <a:solidFill>
                  <a:srgbClr val="FF6600"/>
                </a:solidFill>
                <a:latin typeface="Arial"/>
                <a:cs typeface="Arial"/>
              </a:rPr>
              <a:t> </a:t>
            </a:r>
            <a:r>
              <a:rPr sz="2000" dirty="0">
                <a:latin typeface="Arial"/>
                <a:cs typeface="Arial"/>
              </a:rPr>
              <a:t>configuration.</a:t>
            </a:r>
          </a:p>
        </p:txBody>
      </p:sp>
    </p:spTree>
    <p:extLst>
      <p:ext uri="{BB962C8B-B14F-4D97-AF65-F5344CB8AC3E}">
        <p14:creationId xmlns:p14="http://schemas.microsoft.com/office/powerpoint/2010/main" val="578002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1734" y="174564"/>
            <a:ext cx="3826039" cy="689932"/>
          </a:xfrm>
          <a:prstGeom prst="rect">
            <a:avLst/>
          </a:prstGeom>
        </p:spPr>
        <p:txBody>
          <a:bodyPr vert="horz" wrap="square" lIns="0" tIns="12700" rIns="0" bIns="0" rtlCol="0">
            <a:spAutoFit/>
          </a:bodyPr>
          <a:lstStyle/>
          <a:p>
            <a:pPr marL="12700">
              <a:lnSpc>
                <a:spcPct val="100000"/>
              </a:lnSpc>
              <a:spcBef>
                <a:spcPts val="100"/>
              </a:spcBef>
            </a:pPr>
            <a:r>
              <a:rPr lang="en-US" spc="-160" dirty="0"/>
              <a:t>Example: </a:t>
            </a:r>
            <a:r>
              <a:rPr spc="-160" dirty="0" err="1"/>
              <a:t>SE</a:t>
            </a:r>
            <a:r>
              <a:rPr spc="-165" dirty="0" err="1"/>
              <a:t>L</a:t>
            </a:r>
            <a:r>
              <a:rPr spc="-160" dirty="0" err="1"/>
              <a:t>i</a:t>
            </a:r>
            <a:r>
              <a:rPr spc="-165" dirty="0" err="1"/>
              <a:t>nu</a:t>
            </a:r>
            <a:r>
              <a:rPr dirty="0" err="1"/>
              <a:t>x</a:t>
            </a:r>
            <a:endParaRPr dirty="0"/>
          </a:p>
        </p:txBody>
      </p:sp>
      <p:sp>
        <p:nvSpPr>
          <p:cNvPr id="3" name="object 3"/>
          <p:cNvSpPr txBox="1"/>
          <p:nvPr/>
        </p:nvSpPr>
        <p:spPr>
          <a:xfrm>
            <a:off x="891735" y="1020886"/>
            <a:ext cx="10749280" cy="5514330"/>
          </a:xfrm>
          <a:prstGeom prst="rect">
            <a:avLst/>
          </a:prstGeom>
        </p:spPr>
        <p:txBody>
          <a:bodyPr vert="horz" wrap="square" lIns="0" tIns="12700" rIns="0" bIns="0" rtlCol="0">
            <a:spAutoFit/>
          </a:bodyPr>
          <a:lstStyle/>
          <a:p>
            <a:pPr marL="464820" indent="-452755">
              <a:lnSpc>
                <a:spcPts val="3860"/>
              </a:lnSpc>
              <a:spcBef>
                <a:spcPts val="100"/>
              </a:spcBef>
              <a:buClr>
                <a:srgbClr val="E30477"/>
              </a:buClr>
              <a:buFont typeface="Wingdings"/>
              <a:buChar char=""/>
              <a:tabLst>
                <a:tab pos="464820" algn="l"/>
                <a:tab pos="465455" algn="l"/>
              </a:tabLst>
            </a:pPr>
            <a:r>
              <a:rPr sz="3200" spc="-5" dirty="0">
                <a:latin typeface="Calibri"/>
                <a:cs typeface="Calibri"/>
              </a:rPr>
              <a:t>Security-Enhanced</a:t>
            </a:r>
            <a:r>
              <a:rPr sz="3200" spc="40" dirty="0">
                <a:latin typeface="Calibri"/>
                <a:cs typeface="Calibri"/>
              </a:rPr>
              <a:t> </a:t>
            </a:r>
            <a:r>
              <a:rPr sz="3200" spc="-5" dirty="0">
                <a:latin typeface="Calibri"/>
                <a:cs typeface="Calibri"/>
              </a:rPr>
              <a:t>Linux</a:t>
            </a:r>
            <a:endParaRPr sz="3200" dirty="0">
              <a:latin typeface="Calibri"/>
              <a:cs typeface="Calibri"/>
            </a:endParaRPr>
          </a:p>
          <a:p>
            <a:pPr marL="818515" marR="5080" lvl="1" indent="-349250">
              <a:lnSpc>
                <a:spcPts val="2880"/>
              </a:lnSpc>
              <a:spcBef>
                <a:spcPts val="590"/>
              </a:spcBef>
              <a:buClr>
                <a:srgbClr val="6AC2ED"/>
              </a:buClr>
              <a:buFont typeface="Wingdings"/>
              <a:buChar char=""/>
              <a:tabLst>
                <a:tab pos="818515" algn="l"/>
                <a:tab pos="819150" algn="l"/>
              </a:tabLst>
            </a:pPr>
            <a:r>
              <a:rPr sz="2800" spc="-125" dirty="0">
                <a:solidFill>
                  <a:srgbClr val="585858"/>
                </a:solidFill>
                <a:latin typeface="Calibri"/>
                <a:cs typeface="Calibri"/>
              </a:rPr>
              <a:t>“A </a:t>
            </a:r>
            <a:r>
              <a:rPr sz="2800" spc="-10" dirty="0">
                <a:solidFill>
                  <a:srgbClr val="585858"/>
                </a:solidFill>
                <a:latin typeface="Calibri"/>
                <a:cs typeface="Calibri"/>
              </a:rPr>
              <a:t>set </a:t>
            </a:r>
            <a:r>
              <a:rPr sz="2800" spc="-5" dirty="0">
                <a:solidFill>
                  <a:srgbClr val="585858"/>
                </a:solidFill>
                <a:latin typeface="Calibri"/>
                <a:cs typeface="Calibri"/>
              </a:rPr>
              <a:t>of </a:t>
            </a:r>
            <a:r>
              <a:rPr sz="2800" spc="-10" dirty="0">
                <a:solidFill>
                  <a:srgbClr val="585858"/>
                </a:solidFill>
                <a:latin typeface="Calibri"/>
                <a:cs typeface="Calibri"/>
              </a:rPr>
              <a:t>patches </a:t>
            </a:r>
            <a:r>
              <a:rPr sz="2800" spc="-15" dirty="0">
                <a:solidFill>
                  <a:srgbClr val="585858"/>
                </a:solidFill>
                <a:latin typeface="Calibri"/>
                <a:cs typeface="Calibri"/>
              </a:rPr>
              <a:t>to </a:t>
            </a:r>
            <a:r>
              <a:rPr sz="2800" dirty="0">
                <a:solidFill>
                  <a:srgbClr val="585858"/>
                </a:solidFill>
                <a:latin typeface="Calibri"/>
                <a:cs typeface="Calibri"/>
              </a:rPr>
              <a:t>the </a:t>
            </a:r>
            <a:r>
              <a:rPr sz="2800" spc="-10" dirty="0">
                <a:solidFill>
                  <a:srgbClr val="585858"/>
                </a:solidFill>
                <a:latin typeface="Calibri"/>
                <a:cs typeface="Calibri"/>
              </a:rPr>
              <a:t>Linux </a:t>
            </a:r>
            <a:r>
              <a:rPr sz="2800" spc="-20" dirty="0">
                <a:solidFill>
                  <a:srgbClr val="585858"/>
                </a:solidFill>
                <a:latin typeface="Calibri"/>
                <a:cs typeface="Calibri"/>
              </a:rPr>
              <a:t>kernel </a:t>
            </a:r>
            <a:r>
              <a:rPr sz="2800" dirty="0">
                <a:solidFill>
                  <a:srgbClr val="585858"/>
                </a:solidFill>
                <a:latin typeface="Calibri"/>
                <a:cs typeface="Calibri"/>
              </a:rPr>
              <a:t>and some </a:t>
            </a:r>
            <a:r>
              <a:rPr sz="2800" spc="-5" dirty="0">
                <a:solidFill>
                  <a:srgbClr val="585858"/>
                </a:solidFill>
                <a:latin typeface="Calibri"/>
                <a:cs typeface="Calibri"/>
              </a:rPr>
              <a:t>utilities </a:t>
            </a:r>
            <a:r>
              <a:rPr sz="2800" spc="-15" dirty="0">
                <a:solidFill>
                  <a:srgbClr val="585858"/>
                </a:solidFill>
                <a:latin typeface="Calibri"/>
                <a:cs typeface="Calibri"/>
              </a:rPr>
              <a:t>to </a:t>
            </a:r>
            <a:r>
              <a:rPr sz="2800" spc="-20" dirty="0">
                <a:solidFill>
                  <a:srgbClr val="585858"/>
                </a:solidFill>
                <a:latin typeface="Calibri"/>
                <a:cs typeface="Calibri"/>
              </a:rPr>
              <a:t>incorporate  </a:t>
            </a:r>
            <a:r>
              <a:rPr sz="2800" dirty="0">
                <a:solidFill>
                  <a:srgbClr val="585858"/>
                </a:solidFill>
                <a:latin typeface="Calibri"/>
                <a:cs typeface="Calibri"/>
              </a:rPr>
              <a:t>a </a:t>
            </a:r>
            <a:r>
              <a:rPr sz="2800" spc="-10" dirty="0">
                <a:solidFill>
                  <a:srgbClr val="585858"/>
                </a:solidFill>
                <a:latin typeface="Calibri"/>
                <a:cs typeface="Calibri"/>
              </a:rPr>
              <a:t>strong, </a:t>
            </a:r>
            <a:r>
              <a:rPr sz="2800" spc="-15" dirty="0">
                <a:solidFill>
                  <a:srgbClr val="585858"/>
                </a:solidFill>
                <a:latin typeface="Calibri"/>
                <a:cs typeface="Calibri"/>
              </a:rPr>
              <a:t>flexible </a:t>
            </a:r>
            <a:r>
              <a:rPr sz="2800" spc="-10" dirty="0">
                <a:solidFill>
                  <a:srgbClr val="585858"/>
                </a:solidFill>
                <a:latin typeface="Calibri"/>
                <a:cs typeface="Calibri"/>
              </a:rPr>
              <a:t>MAC </a:t>
            </a:r>
            <a:r>
              <a:rPr sz="2800" spc="-15" dirty="0">
                <a:solidFill>
                  <a:srgbClr val="585858"/>
                </a:solidFill>
                <a:latin typeface="Calibri"/>
                <a:cs typeface="Calibri"/>
              </a:rPr>
              <a:t>architecture into </a:t>
            </a:r>
            <a:r>
              <a:rPr sz="2800" dirty="0">
                <a:solidFill>
                  <a:srgbClr val="585858"/>
                </a:solidFill>
                <a:latin typeface="Calibri"/>
                <a:cs typeface="Calibri"/>
              </a:rPr>
              <a:t>the major </a:t>
            </a:r>
            <a:r>
              <a:rPr sz="2800" spc="-20" dirty="0">
                <a:solidFill>
                  <a:srgbClr val="585858"/>
                </a:solidFill>
                <a:latin typeface="Calibri"/>
                <a:cs typeface="Calibri"/>
              </a:rPr>
              <a:t>subsystems </a:t>
            </a:r>
            <a:r>
              <a:rPr sz="2800" spc="-5" dirty="0">
                <a:solidFill>
                  <a:srgbClr val="585858"/>
                </a:solidFill>
                <a:latin typeface="Calibri"/>
                <a:cs typeface="Calibri"/>
              </a:rPr>
              <a:t>of </a:t>
            </a:r>
            <a:r>
              <a:rPr sz="2800" dirty="0">
                <a:solidFill>
                  <a:srgbClr val="585858"/>
                </a:solidFill>
                <a:latin typeface="Calibri"/>
                <a:cs typeface="Calibri"/>
              </a:rPr>
              <a:t>the  </a:t>
            </a:r>
            <a:r>
              <a:rPr sz="2800" spc="-25" dirty="0">
                <a:solidFill>
                  <a:srgbClr val="585858"/>
                </a:solidFill>
                <a:latin typeface="Calibri"/>
                <a:cs typeface="Calibri"/>
              </a:rPr>
              <a:t>kernel </a:t>
            </a:r>
            <a:r>
              <a:rPr sz="2800" spc="-15" dirty="0">
                <a:solidFill>
                  <a:srgbClr val="585858"/>
                </a:solidFill>
                <a:latin typeface="Calibri"/>
                <a:cs typeface="Calibri"/>
              </a:rPr>
              <a:t>[for] </a:t>
            </a:r>
            <a:r>
              <a:rPr sz="2800" spc="-10" dirty="0">
                <a:solidFill>
                  <a:srgbClr val="585858"/>
                </a:solidFill>
                <a:latin typeface="Calibri"/>
                <a:cs typeface="Calibri"/>
              </a:rPr>
              <a:t>confidentiality </a:t>
            </a:r>
            <a:r>
              <a:rPr sz="2800" dirty="0">
                <a:solidFill>
                  <a:srgbClr val="585858"/>
                </a:solidFill>
                <a:latin typeface="Calibri"/>
                <a:cs typeface="Calibri"/>
              </a:rPr>
              <a:t>and</a:t>
            </a:r>
            <a:r>
              <a:rPr sz="2800" spc="25" dirty="0">
                <a:solidFill>
                  <a:srgbClr val="585858"/>
                </a:solidFill>
                <a:latin typeface="Calibri"/>
                <a:cs typeface="Calibri"/>
              </a:rPr>
              <a:t> </a:t>
            </a:r>
            <a:r>
              <a:rPr sz="2800" dirty="0">
                <a:solidFill>
                  <a:srgbClr val="585858"/>
                </a:solidFill>
                <a:latin typeface="Calibri"/>
                <a:cs typeface="Calibri"/>
              </a:rPr>
              <a:t>integrity”</a:t>
            </a:r>
            <a:endParaRPr sz="2800" dirty="0">
              <a:latin typeface="Calibri"/>
              <a:cs typeface="Calibri"/>
            </a:endParaRPr>
          </a:p>
          <a:p>
            <a:pPr marL="818515" lvl="1" indent="-349250">
              <a:lnSpc>
                <a:spcPts val="3400"/>
              </a:lnSpc>
              <a:buClr>
                <a:srgbClr val="6AC2ED"/>
              </a:buClr>
              <a:buFont typeface="Wingdings"/>
              <a:buChar char=""/>
              <a:tabLst>
                <a:tab pos="818515" algn="l"/>
                <a:tab pos="819150" algn="l"/>
              </a:tabLst>
            </a:pPr>
            <a:r>
              <a:rPr sz="2800" spc="-15" dirty="0">
                <a:solidFill>
                  <a:srgbClr val="585858"/>
                </a:solidFill>
                <a:latin typeface="Calibri"/>
                <a:cs typeface="Calibri"/>
              </a:rPr>
              <a:t>Activated </a:t>
            </a:r>
            <a:r>
              <a:rPr sz="2800" spc="-10" dirty="0">
                <a:solidFill>
                  <a:srgbClr val="585858"/>
                </a:solidFill>
                <a:latin typeface="Calibri"/>
                <a:cs typeface="Calibri"/>
              </a:rPr>
              <a:t>by </a:t>
            </a:r>
            <a:r>
              <a:rPr sz="2800" spc="-15" dirty="0">
                <a:solidFill>
                  <a:srgbClr val="585858"/>
                </a:solidFill>
                <a:latin typeface="Calibri"/>
                <a:cs typeface="Calibri"/>
              </a:rPr>
              <a:t>default </a:t>
            </a:r>
            <a:r>
              <a:rPr sz="2800" dirty="0">
                <a:solidFill>
                  <a:srgbClr val="585858"/>
                </a:solidFill>
                <a:latin typeface="Calibri"/>
                <a:cs typeface="Calibri"/>
              </a:rPr>
              <a:t>in </a:t>
            </a:r>
            <a:r>
              <a:rPr sz="2800" spc="-20" dirty="0">
                <a:solidFill>
                  <a:srgbClr val="585858"/>
                </a:solidFill>
                <a:latin typeface="Calibri"/>
                <a:cs typeface="Calibri"/>
              </a:rPr>
              <a:t>Fedora, </a:t>
            </a:r>
            <a:r>
              <a:rPr sz="2800" spc="-15" dirty="0">
                <a:solidFill>
                  <a:srgbClr val="585858"/>
                </a:solidFill>
                <a:latin typeface="Calibri"/>
                <a:cs typeface="Calibri"/>
              </a:rPr>
              <a:t>Red </a:t>
            </a:r>
            <a:r>
              <a:rPr sz="2800" spc="-10" dirty="0">
                <a:solidFill>
                  <a:srgbClr val="585858"/>
                </a:solidFill>
                <a:latin typeface="Calibri"/>
                <a:cs typeface="Calibri"/>
              </a:rPr>
              <a:t>Hat </a:t>
            </a:r>
            <a:r>
              <a:rPr sz="2800" spc="-15" dirty="0">
                <a:solidFill>
                  <a:srgbClr val="585858"/>
                </a:solidFill>
                <a:latin typeface="Calibri"/>
                <a:cs typeface="Calibri"/>
              </a:rPr>
              <a:t>Enterprise </a:t>
            </a:r>
            <a:r>
              <a:rPr sz="2800" spc="-10" dirty="0">
                <a:solidFill>
                  <a:srgbClr val="585858"/>
                </a:solidFill>
                <a:latin typeface="Calibri"/>
                <a:cs typeface="Calibri"/>
              </a:rPr>
              <a:t>Linux,</a:t>
            </a:r>
            <a:r>
              <a:rPr sz="2800" spc="30" dirty="0">
                <a:solidFill>
                  <a:srgbClr val="585858"/>
                </a:solidFill>
                <a:latin typeface="Calibri"/>
                <a:cs typeface="Calibri"/>
              </a:rPr>
              <a:t> </a:t>
            </a:r>
            <a:r>
              <a:rPr sz="2800" spc="-20" dirty="0">
                <a:solidFill>
                  <a:srgbClr val="585858"/>
                </a:solidFill>
                <a:latin typeface="Calibri"/>
                <a:cs typeface="Calibri"/>
              </a:rPr>
              <a:t>etc</a:t>
            </a:r>
            <a:endParaRPr sz="2800" dirty="0">
              <a:latin typeface="Calibri"/>
              <a:cs typeface="Calibri"/>
            </a:endParaRPr>
          </a:p>
          <a:p>
            <a:pPr marL="464820" marR="328930" indent="-452755">
              <a:lnSpc>
                <a:spcPts val="3170"/>
              </a:lnSpc>
              <a:spcBef>
                <a:spcPts val="1764"/>
              </a:spcBef>
              <a:buClr>
                <a:srgbClr val="E30477"/>
              </a:buClr>
              <a:buFont typeface="Wingdings"/>
              <a:buChar char=""/>
              <a:tabLst>
                <a:tab pos="464820" algn="l"/>
                <a:tab pos="465455" algn="l"/>
              </a:tabLst>
            </a:pPr>
            <a:r>
              <a:rPr sz="3200" spc="-25" dirty="0">
                <a:latin typeface="Calibri"/>
                <a:cs typeface="Calibri"/>
              </a:rPr>
              <a:t>Enforce </a:t>
            </a:r>
            <a:r>
              <a:rPr sz="3200" spc="-15" dirty="0">
                <a:latin typeface="Calibri"/>
                <a:cs typeface="Calibri"/>
              </a:rPr>
              <a:t>MAC </a:t>
            </a:r>
            <a:r>
              <a:rPr sz="3200" spc="-5" dirty="0">
                <a:latin typeface="Calibri"/>
                <a:cs typeface="Calibri"/>
              </a:rPr>
              <a:t>policy </a:t>
            </a:r>
            <a:r>
              <a:rPr sz="3200" spc="-20" dirty="0">
                <a:latin typeface="Calibri"/>
                <a:cs typeface="Calibri"/>
              </a:rPr>
              <a:t>to </a:t>
            </a:r>
            <a:r>
              <a:rPr sz="3200" spc="-10" dirty="0">
                <a:latin typeface="Calibri"/>
                <a:cs typeface="Calibri"/>
              </a:rPr>
              <a:t>processes </a:t>
            </a:r>
            <a:r>
              <a:rPr sz="3200" dirty="0">
                <a:latin typeface="Calibri"/>
                <a:cs typeface="Calibri"/>
              </a:rPr>
              <a:t>in </a:t>
            </a:r>
            <a:r>
              <a:rPr sz="3200" spc="-15" dirty="0">
                <a:latin typeface="Calibri"/>
                <a:cs typeface="Calibri"/>
              </a:rPr>
              <a:t>order </a:t>
            </a:r>
            <a:r>
              <a:rPr sz="3200" spc="-20" dirty="0">
                <a:latin typeface="Calibri"/>
                <a:cs typeface="Calibri"/>
              </a:rPr>
              <a:t>to </a:t>
            </a:r>
            <a:r>
              <a:rPr sz="3200" spc="-5" dirty="0">
                <a:latin typeface="Calibri"/>
                <a:cs typeface="Calibri"/>
              </a:rPr>
              <a:t>limit </a:t>
            </a:r>
            <a:r>
              <a:rPr sz="3200" dirty="0">
                <a:latin typeface="Calibri"/>
                <a:cs typeface="Calibri"/>
              </a:rPr>
              <a:t>access </a:t>
            </a:r>
            <a:r>
              <a:rPr sz="3200" spc="-20" dirty="0">
                <a:latin typeface="Calibri"/>
                <a:cs typeface="Calibri"/>
              </a:rPr>
              <a:t>to </a:t>
            </a:r>
            <a:r>
              <a:rPr sz="3200" spc="-5" dirty="0">
                <a:latin typeface="Calibri"/>
                <a:cs typeface="Calibri"/>
              </a:rPr>
              <a:t>files  </a:t>
            </a:r>
            <a:r>
              <a:rPr sz="3200" dirty="0">
                <a:latin typeface="Calibri"/>
                <a:cs typeface="Calibri"/>
              </a:rPr>
              <a:t>and </a:t>
            </a:r>
            <a:r>
              <a:rPr sz="3200" spc="-10" dirty="0">
                <a:latin typeface="Calibri"/>
                <a:cs typeface="Calibri"/>
              </a:rPr>
              <a:t>network</a:t>
            </a:r>
            <a:r>
              <a:rPr sz="3200" spc="-15" dirty="0">
                <a:latin typeface="Calibri"/>
                <a:cs typeface="Calibri"/>
              </a:rPr>
              <a:t> resources</a:t>
            </a:r>
            <a:endParaRPr sz="3200" dirty="0">
              <a:latin typeface="Calibri"/>
              <a:cs typeface="Calibri"/>
            </a:endParaRPr>
          </a:p>
          <a:p>
            <a:pPr marL="818515" lvl="1" indent="-349250">
              <a:lnSpc>
                <a:spcPts val="3420"/>
              </a:lnSpc>
              <a:buClr>
                <a:srgbClr val="6AC2ED"/>
              </a:buClr>
              <a:buFont typeface="Wingdings"/>
              <a:buChar char=""/>
              <a:tabLst>
                <a:tab pos="818515" algn="l"/>
                <a:tab pos="819150" algn="l"/>
              </a:tabLst>
            </a:pPr>
            <a:r>
              <a:rPr sz="2800" spc="-15" dirty="0">
                <a:solidFill>
                  <a:srgbClr val="585858"/>
                </a:solidFill>
                <a:latin typeface="Calibri"/>
                <a:cs typeface="Calibri"/>
              </a:rPr>
              <a:t>Least</a:t>
            </a:r>
            <a:r>
              <a:rPr sz="2800" spc="-5" dirty="0">
                <a:solidFill>
                  <a:srgbClr val="585858"/>
                </a:solidFill>
                <a:latin typeface="Calibri"/>
                <a:cs typeface="Calibri"/>
              </a:rPr>
              <a:t> </a:t>
            </a:r>
            <a:r>
              <a:rPr sz="2800" spc="-10" dirty="0">
                <a:solidFill>
                  <a:srgbClr val="585858"/>
                </a:solidFill>
                <a:latin typeface="Calibri"/>
                <a:cs typeface="Calibri"/>
              </a:rPr>
              <a:t>privilege</a:t>
            </a:r>
            <a:endParaRPr sz="2800" dirty="0">
              <a:latin typeface="Calibri"/>
              <a:cs typeface="Calibri"/>
            </a:endParaRPr>
          </a:p>
          <a:p>
            <a:pPr marL="464820" indent="-452755">
              <a:lnSpc>
                <a:spcPts val="3860"/>
              </a:lnSpc>
              <a:spcBef>
                <a:spcPts val="1000"/>
              </a:spcBef>
              <a:buClr>
                <a:srgbClr val="E30477"/>
              </a:buClr>
              <a:buFont typeface="Wingdings"/>
              <a:buChar char=""/>
              <a:tabLst>
                <a:tab pos="464820" algn="l"/>
                <a:tab pos="465455" algn="l"/>
              </a:tabLst>
            </a:pPr>
            <a:r>
              <a:rPr sz="3200" spc="-10" dirty="0">
                <a:latin typeface="Calibri"/>
                <a:cs typeface="Calibri"/>
              </a:rPr>
              <a:t>Policy-based </a:t>
            </a:r>
            <a:r>
              <a:rPr sz="3200" spc="-5" dirty="0">
                <a:latin typeface="Calibri"/>
                <a:cs typeface="Calibri"/>
              </a:rPr>
              <a:t>(see </a:t>
            </a:r>
            <a:r>
              <a:rPr sz="3200" spc="-15" dirty="0">
                <a:latin typeface="Calibri"/>
                <a:cs typeface="Calibri"/>
              </a:rPr>
              <a:t>later</a:t>
            </a:r>
            <a:r>
              <a:rPr sz="3200" spc="-5" dirty="0">
                <a:latin typeface="Calibri"/>
                <a:cs typeface="Calibri"/>
              </a:rPr>
              <a:t> on)</a:t>
            </a:r>
            <a:endParaRPr sz="3200" dirty="0">
              <a:latin typeface="Calibri"/>
              <a:cs typeface="Calibri"/>
            </a:endParaRPr>
          </a:p>
          <a:p>
            <a:pPr marL="818515" marR="908050" lvl="1" indent="-349250">
              <a:lnSpc>
                <a:spcPts val="2880"/>
              </a:lnSpc>
              <a:spcBef>
                <a:spcPts val="590"/>
              </a:spcBef>
              <a:buClr>
                <a:srgbClr val="6AC2ED"/>
              </a:buClr>
              <a:buFont typeface="Wingdings"/>
              <a:buChar char=""/>
              <a:tabLst>
                <a:tab pos="818515" algn="l"/>
                <a:tab pos="819150" algn="l"/>
              </a:tabLst>
            </a:pPr>
            <a:r>
              <a:rPr sz="2800" spc="-15" dirty="0">
                <a:solidFill>
                  <a:srgbClr val="585858"/>
                </a:solidFill>
                <a:latin typeface="Calibri"/>
                <a:cs typeface="Calibri"/>
              </a:rPr>
              <a:t>Separation </a:t>
            </a:r>
            <a:r>
              <a:rPr sz="2800" spc="-5" dirty="0">
                <a:solidFill>
                  <a:srgbClr val="585858"/>
                </a:solidFill>
                <a:latin typeface="Calibri"/>
                <a:cs typeface="Calibri"/>
              </a:rPr>
              <a:t>of policy </a:t>
            </a:r>
            <a:r>
              <a:rPr sz="2800" spc="-20" dirty="0">
                <a:solidFill>
                  <a:srgbClr val="585858"/>
                </a:solidFill>
                <a:latin typeface="Calibri"/>
                <a:cs typeface="Calibri"/>
              </a:rPr>
              <a:t>from enforcement </a:t>
            </a:r>
            <a:r>
              <a:rPr sz="2800" dirty="0">
                <a:solidFill>
                  <a:srgbClr val="585858"/>
                </a:solidFill>
                <a:latin typeface="Calibri"/>
                <a:cs typeface="Calibri"/>
              </a:rPr>
              <a:t>with </a:t>
            </a:r>
            <a:r>
              <a:rPr sz="2800" spc="-10" dirty="0">
                <a:solidFill>
                  <a:srgbClr val="585858"/>
                </a:solidFill>
                <a:latin typeface="Calibri"/>
                <a:cs typeface="Calibri"/>
              </a:rPr>
              <a:t>well-defined </a:t>
            </a:r>
            <a:r>
              <a:rPr sz="2800" spc="-5" dirty="0">
                <a:solidFill>
                  <a:srgbClr val="585858"/>
                </a:solidFill>
                <a:latin typeface="Calibri"/>
                <a:cs typeface="Calibri"/>
              </a:rPr>
              <a:t>policy  </a:t>
            </a:r>
            <a:r>
              <a:rPr sz="2800" spc="-15" dirty="0">
                <a:solidFill>
                  <a:srgbClr val="585858"/>
                </a:solidFill>
                <a:latin typeface="Calibri"/>
                <a:cs typeface="Calibri"/>
              </a:rPr>
              <a:t>interfaces</a:t>
            </a:r>
            <a:endParaRPr sz="2800" dirty="0">
              <a:latin typeface="Calibri"/>
              <a:cs typeface="Calibri"/>
            </a:endParaRPr>
          </a:p>
          <a:p>
            <a:pPr marL="818515" lvl="1" indent="-349250">
              <a:lnSpc>
                <a:spcPts val="3400"/>
              </a:lnSpc>
              <a:buClr>
                <a:srgbClr val="6AC2ED"/>
              </a:buClr>
              <a:buFont typeface="Wingdings"/>
              <a:buChar char=""/>
              <a:tabLst>
                <a:tab pos="818515" algn="l"/>
                <a:tab pos="819150" algn="l"/>
              </a:tabLst>
            </a:pPr>
            <a:r>
              <a:rPr sz="2800" spc="-5" dirty="0">
                <a:solidFill>
                  <a:srgbClr val="585858"/>
                </a:solidFill>
                <a:latin typeface="Calibri"/>
                <a:cs typeface="Calibri"/>
              </a:rPr>
              <a:t>Changing </a:t>
            </a:r>
            <a:r>
              <a:rPr sz="2800" dirty="0">
                <a:solidFill>
                  <a:srgbClr val="585858"/>
                </a:solidFill>
                <a:latin typeface="Calibri"/>
                <a:cs typeface="Calibri"/>
              </a:rPr>
              <a:t>a </a:t>
            </a:r>
            <a:r>
              <a:rPr sz="2800" spc="-5" dirty="0">
                <a:solidFill>
                  <a:srgbClr val="585858"/>
                </a:solidFill>
                <a:latin typeface="Calibri"/>
                <a:cs typeface="Calibri"/>
              </a:rPr>
              <a:t>policy does not </a:t>
            </a:r>
            <a:r>
              <a:rPr sz="2800" spc="-20" dirty="0">
                <a:solidFill>
                  <a:srgbClr val="585858"/>
                </a:solidFill>
                <a:latin typeface="Calibri"/>
                <a:cs typeface="Calibri"/>
              </a:rPr>
              <a:t>require </a:t>
            </a:r>
            <a:r>
              <a:rPr sz="2800" dirty="0">
                <a:solidFill>
                  <a:srgbClr val="585858"/>
                </a:solidFill>
                <a:latin typeface="Calibri"/>
                <a:cs typeface="Calibri"/>
              </a:rPr>
              <a:t>a</a:t>
            </a:r>
            <a:r>
              <a:rPr sz="2800" spc="20" dirty="0">
                <a:solidFill>
                  <a:srgbClr val="585858"/>
                </a:solidFill>
                <a:latin typeface="Calibri"/>
                <a:cs typeface="Calibri"/>
              </a:rPr>
              <a:t> </a:t>
            </a:r>
            <a:r>
              <a:rPr sz="2800" spc="-15" dirty="0">
                <a:solidFill>
                  <a:srgbClr val="585858"/>
                </a:solidFill>
                <a:latin typeface="Calibri"/>
                <a:cs typeface="Calibri"/>
              </a:rPr>
              <a:t>reboot</a:t>
            </a:r>
            <a:endParaRPr sz="2800" dirty="0">
              <a:latin typeface="Calibri"/>
              <a:cs typeface="Calibri"/>
            </a:endParaRPr>
          </a:p>
        </p:txBody>
      </p:sp>
    </p:spTree>
    <p:extLst>
      <p:ext uri="{BB962C8B-B14F-4D97-AF65-F5344CB8AC3E}">
        <p14:creationId xmlns:p14="http://schemas.microsoft.com/office/powerpoint/2010/main" val="5589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923974" y="125939"/>
            <a:ext cx="6398895" cy="689291"/>
          </a:xfrm>
          <a:prstGeom prst="rect">
            <a:avLst/>
          </a:prstGeom>
        </p:spPr>
        <p:txBody>
          <a:bodyPr vert="horz" wrap="square" lIns="0" tIns="12065" rIns="0" bIns="0" rtlCol="0" anchor="ctr">
            <a:spAutoFit/>
          </a:bodyPr>
          <a:lstStyle/>
          <a:p>
            <a:pPr marL="12700">
              <a:lnSpc>
                <a:spcPct val="100000"/>
              </a:lnSpc>
              <a:spcBef>
                <a:spcPts val="95"/>
              </a:spcBef>
            </a:pPr>
            <a:r>
              <a:rPr spc="-5" dirty="0"/>
              <a:t>System Access</a:t>
            </a:r>
            <a:r>
              <a:rPr spc="-30" dirty="0"/>
              <a:t> </a:t>
            </a:r>
            <a:r>
              <a:rPr spc="-5" dirty="0"/>
              <a:t>Threats</a:t>
            </a:r>
          </a:p>
        </p:txBody>
      </p:sp>
      <p:sp>
        <p:nvSpPr>
          <p:cNvPr id="9" name="object 9"/>
          <p:cNvSpPr/>
          <p:nvPr/>
        </p:nvSpPr>
        <p:spPr>
          <a:xfrm>
            <a:off x="1879372" y="2476435"/>
            <a:ext cx="1909673" cy="1905000"/>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2308047" y="2660280"/>
            <a:ext cx="1052830" cy="1489710"/>
          </a:xfrm>
          <a:prstGeom prst="rect">
            <a:avLst/>
          </a:prstGeom>
        </p:spPr>
        <p:txBody>
          <a:bodyPr vert="horz" wrap="square" lIns="0" tIns="49530" rIns="0" bIns="0" rtlCol="0">
            <a:spAutoFit/>
          </a:bodyPr>
          <a:lstStyle/>
          <a:p>
            <a:pPr marL="12065" marR="5080" algn="ctr">
              <a:lnSpc>
                <a:spcPct val="86700"/>
              </a:lnSpc>
              <a:spcBef>
                <a:spcPts val="390"/>
              </a:spcBef>
            </a:pPr>
            <a:r>
              <a:rPr dirty="0">
                <a:solidFill>
                  <a:srgbClr val="FFFFFF"/>
                </a:solidFill>
                <a:latin typeface="Calisto MT"/>
                <a:cs typeface="Calisto MT"/>
              </a:rPr>
              <a:t>System  </a:t>
            </a:r>
            <a:r>
              <a:rPr spc="-5" dirty="0">
                <a:solidFill>
                  <a:srgbClr val="FFFFFF"/>
                </a:solidFill>
                <a:latin typeface="Calisto MT"/>
                <a:cs typeface="Calisto MT"/>
              </a:rPr>
              <a:t>access  </a:t>
            </a:r>
            <a:r>
              <a:rPr dirty="0">
                <a:solidFill>
                  <a:srgbClr val="FFFFFF"/>
                </a:solidFill>
                <a:latin typeface="Calisto MT"/>
                <a:cs typeface="Calisto MT"/>
              </a:rPr>
              <a:t>threats</a:t>
            </a:r>
            <a:r>
              <a:rPr spc="-75" dirty="0">
                <a:solidFill>
                  <a:srgbClr val="FFFFFF"/>
                </a:solidFill>
                <a:latin typeface="Calisto MT"/>
                <a:cs typeface="Calisto MT"/>
              </a:rPr>
              <a:t> </a:t>
            </a:r>
            <a:r>
              <a:rPr spc="-5" dirty="0">
                <a:solidFill>
                  <a:srgbClr val="FFFFFF"/>
                </a:solidFill>
                <a:latin typeface="Calisto MT"/>
                <a:cs typeface="Calisto MT"/>
              </a:rPr>
              <a:t>fall  </a:t>
            </a:r>
            <a:r>
              <a:rPr dirty="0">
                <a:solidFill>
                  <a:srgbClr val="FFFFFF"/>
                </a:solidFill>
                <a:latin typeface="Calisto MT"/>
                <a:cs typeface="Calisto MT"/>
              </a:rPr>
              <a:t>into </a:t>
            </a:r>
            <a:r>
              <a:rPr spc="-10" dirty="0">
                <a:solidFill>
                  <a:srgbClr val="FFFFFF"/>
                </a:solidFill>
                <a:latin typeface="Calisto MT"/>
                <a:cs typeface="Calisto MT"/>
              </a:rPr>
              <a:t>two  </a:t>
            </a:r>
            <a:r>
              <a:rPr spc="-5" dirty="0">
                <a:solidFill>
                  <a:srgbClr val="FFFFFF"/>
                </a:solidFill>
                <a:latin typeface="Calisto MT"/>
                <a:cs typeface="Calisto MT"/>
              </a:rPr>
              <a:t>general  categories:</a:t>
            </a:r>
            <a:endParaRPr>
              <a:latin typeface="Calisto MT"/>
              <a:cs typeface="Calisto MT"/>
            </a:endParaRPr>
          </a:p>
        </p:txBody>
      </p:sp>
      <p:grpSp>
        <p:nvGrpSpPr>
          <p:cNvPr id="11" name="object 11"/>
          <p:cNvGrpSpPr/>
          <p:nvPr/>
        </p:nvGrpSpPr>
        <p:grpSpPr>
          <a:xfrm>
            <a:off x="7057707" y="3147185"/>
            <a:ext cx="739140" cy="739140"/>
            <a:chOff x="5838507" y="4023550"/>
            <a:chExt cx="739140" cy="739140"/>
          </a:xfrm>
        </p:grpSpPr>
        <p:sp>
          <p:nvSpPr>
            <p:cNvPr id="12" name="object 12"/>
            <p:cNvSpPr/>
            <p:nvPr/>
          </p:nvSpPr>
          <p:spPr>
            <a:xfrm>
              <a:off x="5843270" y="4028439"/>
              <a:ext cx="729615" cy="728980"/>
            </a:xfrm>
            <a:custGeom>
              <a:avLst/>
              <a:gdLst/>
              <a:ahLst/>
              <a:cxnLst/>
              <a:rect l="l" t="t" r="r" b="b"/>
              <a:pathLst>
                <a:path w="729615" h="728979">
                  <a:moveTo>
                    <a:pt x="729475" y="247650"/>
                  </a:moveTo>
                  <a:lnTo>
                    <a:pt x="481457" y="247650"/>
                  </a:lnTo>
                  <a:lnTo>
                    <a:pt x="481457" y="0"/>
                  </a:lnTo>
                  <a:lnTo>
                    <a:pt x="248031" y="0"/>
                  </a:lnTo>
                  <a:lnTo>
                    <a:pt x="248031" y="247650"/>
                  </a:lnTo>
                  <a:lnTo>
                    <a:pt x="0" y="247650"/>
                  </a:lnTo>
                  <a:lnTo>
                    <a:pt x="0" y="481330"/>
                  </a:lnTo>
                  <a:lnTo>
                    <a:pt x="248031" y="481330"/>
                  </a:lnTo>
                  <a:lnTo>
                    <a:pt x="248031" y="728980"/>
                  </a:lnTo>
                  <a:lnTo>
                    <a:pt x="481457" y="728980"/>
                  </a:lnTo>
                  <a:lnTo>
                    <a:pt x="481457" y="481330"/>
                  </a:lnTo>
                  <a:lnTo>
                    <a:pt x="729475" y="481330"/>
                  </a:lnTo>
                  <a:lnTo>
                    <a:pt x="729475" y="247650"/>
                  </a:lnTo>
                  <a:close/>
                </a:path>
              </a:pathLst>
            </a:custGeom>
            <a:solidFill>
              <a:srgbClr val="EEAB16"/>
            </a:solidFill>
          </p:spPr>
          <p:txBody>
            <a:bodyPr wrap="square" lIns="0" tIns="0" rIns="0" bIns="0" rtlCol="0"/>
            <a:lstStyle/>
            <a:p>
              <a:endParaRPr/>
            </a:p>
          </p:txBody>
        </p:sp>
        <p:sp>
          <p:nvSpPr>
            <p:cNvPr id="13" name="object 13"/>
            <p:cNvSpPr/>
            <p:nvPr/>
          </p:nvSpPr>
          <p:spPr>
            <a:xfrm>
              <a:off x="5843270" y="4028313"/>
              <a:ext cx="729615" cy="729615"/>
            </a:xfrm>
            <a:custGeom>
              <a:avLst/>
              <a:gdLst/>
              <a:ahLst/>
              <a:cxnLst/>
              <a:rect l="l" t="t" r="r" b="b"/>
              <a:pathLst>
                <a:path w="729615" h="729614">
                  <a:moveTo>
                    <a:pt x="0" y="248031"/>
                  </a:moveTo>
                  <a:lnTo>
                    <a:pt x="248030" y="248031"/>
                  </a:lnTo>
                  <a:lnTo>
                    <a:pt x="248030" y="0"/>
                  </a:lnTo>
                  <a:lnTo>
                    <a:pt x="481456" y="0"/>
                  </a:lnTo>
                  <a:lnTo>
                    <a:pt x="481456" y="248031"/>
                  </a:lnTo>
                  <a:lnTo>
                    <a:pt x="729487" y="248031"/>
                  </a:lnTo>
                  <a:lnTo>
                    <a:pt x="729487" y="481456"/>
                  </a:lnTo>
                  <a:lnTo>
                    <a:pt x="481456" y="481456"/>
                  </a:lnTo>
                  <a:lnTo>
                    <a:pt x="481456" y="729361"/>
                  </a:lnTo>
                  <a:lnTo>
                    <a:pt x="248030" y="729361"/>
                  </a:lnTo>
                  <a:lnTo>
                    <a:pt x="248030" y="481456"/>
                  </a:lnTo>
                  <a:lnTo>
                    <a:pt x="0" y="481456"/>
                  </a:lnTo>
                  <a:lnTo>
                    <a:pt x="0" y="248031"/>
                  </a:lnTo>
                  <a:close/>
                </a:path>
              </a:pathLst>
            </a:custGeom>
            <a:ln w="9525">
              <a:solidFill>
                <a:srgbClr val="000000"/>
              </a:solidFill>
            </a:ln>
          </p:spPr>
          <p:txBody>
            <a:bodyPr wrap="square" lIns="0" tIns="0" rIns="0" bIns="0" rtlCol="0"/>
            <a:lstStyle/>
            <a:p>
              <a:endParaRPr/>
            </a:p>
          </p:txBody>
        </p:sp>
      </p:grpSp>
      <p:sp>
        <p:nvSpPr>
          <p:cNvPr id="14" name="object 14"/>
          <p:cNvSpPr/>
          <p:nvPr/>
        </p:nvSpPr>
        <p:spPr>
          <a:xfrm>
            <a:off x="5059427" y="2573337"/>
            <a:ext cx="1711325" cy="1711325"/>
          </a:xfrm>
          <a:custGeom>
            <a:avLst/>
            <a:gdLst/>
            <a:ahLst/>
            <a:cxnLst/>
            <a:rect l="l" t="t" r="r" b="b"/>
            <a:pathLst>
              <a:path w="1711325" h="1711325">
                <a:moveTo>
                  <a:pt x="855599" y="0"/>
                </a:moveTo>
                <a:lnTo>
                  <a:pt x="807056" y="1354"/>
                </a:lnTo>
                <a:lnTo>
                  <a:pt x="759223" y="5369"/>
                </a:lnTo>
                <a:lnTo>
                  <a:pt x="712171" y="11972"/>
                </a:lnTo>
                <a:lnTo>
                  <a:pt x="665973" y="21091"/>
                </a:lnTo>
                <a:lnTo>
                  <a:pt x="620701" y="32654"/>
                </a:lnTo>
                <a:lnTo>
                  <a:pt x="576428" y="46589"/>
                </a:lnTo>
                <a:lnTo>
                  <a:pt x="533225" y="62823"/>
                </a:lnTo>
                <a:lnTo>
                  <a:pt x="491166" y="81284"/>
                </a:lnTo>
                <a:lnTo>
                  <a:pt x="450322" y="101901"/>
                </a:lnTo>
                <a:lnTo>
                  <a:pt x="410765" y="124600"/>
                </a:lnTo>
                <a:lnTo>
                  <a:pt x="372569" y="149310"/>
                </a:lnTo>
                <a:lnTo>
                  <a:pt x="335804" y="175958"/>
                </a:lnTo>
                <a:lnTo>
                  <a:pt x="300545" y="204473"/>
                </a:lnTo>
                <a:lnTo>
                  <a:pt x="266862" y="234782"/>
                </a:lnTo>
                <a:lnTo>
                  <a:pt x="234828" y="266812"/>
                </a:lnTo>
                <a:lnTo>
                  <a:pt x="204515" y="300493"/>
                </a:lnTo>
                <a:lnTo>
                  <a:pt x="175997" y="335750"/>
                </a:lnTo>
                <a:lnTo>
                  <a:pt x="149344" y="372513"/>
                </a:lnTo>
                <a:lnTo>
                  <a:pt x="124630" y="410709"/>
                </a:lnTo>
                <a:lnTo>
                  <a:pt x="101926" y="450266"/>
                </a:lnTo>
                <a:lnTo>
                  <a:pt x="81305" y="491111"/>
                </a:lnTo>
                <a:lnTo>
                  <a:pt x="62840" y="533172"/>
                </a:lnTo>
                <a:lnTo>
                  <a:pt x="46602" y="576378"/>
                </a:lnTo>
                <a:lnTo>
                  <a:pt x="32663" y="620656"/>
                </a:lnTo>
                <a:lnTo>
                  <a:pt x="21097" y="665934"/>
                </a:lnTo>
                <a:lnTo>
                  <a:pt x="11975" y="712139"/>
                </a:lnTo>
                <a:lnTo>
                  <a:pt x="5370" y="759200"/>
                </a:lnTo>
                <a:lnTo>
                  <a:pt x="1354" y="807044"/>
                </a:lnTo>
                <a:lnTo>
                  <a:pt x="0" y="855599"/>
                </a:lnTo>
                <a:lnTo>
                  <a:pt x="1354" y="904153"/>
                </a:lnTo>
                <a:lnTo>
                  <a:pt x="5370" y="951997"/>
                </a:lnTo>
                <a:lnTo>
                  <a:pt x="11975" y="999058"/>
                </a:lnTo>
                <a:lnTo>
                  <a:pt x="21097" y="1045263"/>
                </a:lnTo>
                <a:lnTo>
                  <a:pt x="32663" y="1090541"/>
                </a:lnTo>
                <a:lnTo>
                  <a:pt x="46602" y="1134819"/>
                </a:lnTo>
                <a:lnTo>
                  <a:pt x="62840" y="1178025"/>
                </a:lnTo>
                <a:lnTo>
                  <a:pt x="81305" y="1220086"/>
                </a:lnTo>
                <a:lnTo>
                  <a:pt x="101926" y="1260931"/>
                </a:lnTo>
                <a:lnTo>
                  <a:pt x="124630" y="1300488"/>
                </a:lnTo>
                <a:lnTo>
                  <a:pt x="149344" y="1338684"/>
                </a:lnTo>
                <a:lnTo>
                  <a:pt x="175997" y="1375447"/>
                </a:lnTo>
                <a:lnTo>
                  <a:pt x="204515" y="1410704"/>
                </a:lnTo>
                <a:lnTo>
                  <a:pt x="234828" y="1444385"/>
                </a:lnTo>
                <a:lnTo>
                  <a:pt x="266862" y="1476415"/>
                </a:lnTo>
                <a:lnTo>
                  <a:pt x="300545" y="1506724"/>
                </a:lnTo>
                <a:lnTo>
                  <a:pt x="335804" y="1535239"/>
                </a:lnTo>
                <a:lnTo>
                  <a:pt x="372569" y="1561887"/>
                </a:lnTo>
                <a:lnTo>
                  <a:pt x="410765" y="1586597"/>
                </a:lnTo>
                <a:lnTo>
                  <a:pt x="450322" y="1609296"/>
                </a:lnTo>
                <a:lnTo>
                  <a:pt x="491166" y="1629913"/>
                </a:lnTo>
                <a:lnTo>
                  <a:pt x="533225" y="1648374"/>
                </a:lnTo>
                <a:lnTo>
                  <a:pt x="576428" y="1664608"/>
                </a:lnTo>
                <a:lnTo>
                  <a:pt x="620701" y="1678543"/>
                </a:lnTo>
                <a:lnTo>
                  <a:pt x="665973" y="1690106"/>
                </a:lnTo>
                <a:lnTo>
                  <a:pt x="712171" y="1699225"/>
                </a:lnTo>
                <a:lnTo>
                  <a:pt x="759223" y="1705828"/>
                </a:lnTo>
                <a:lnTo>
                  <a:pt x="807056" y="1709843"/>
                </a:lnTo>
                <a:lnTo>
                  <a:pt x="855599" y="1711198"/>
                </a:lnTo>
                <a:lnTo>
                  <a:pt x="904154" y="1709843"/>
                </a:lnTo>
                <a:lnTo>
                  <a:pt x="951999" y="1705828"/>
                </a:lnTo>
                <a:lnTo>
                  <a:pt x="999062" y="1699225"/>
                </a:lnTo>
                <a:lnTo>
                  <a:pt x="1045270" y="1690106"/>
                </a:lnTo>
                <a:lnTo>
                  <a:pt x="1090551" y="1678543"/>
                </a:lnTo>
                <a:lnTo>
                  <a:pt x="1134833" y="1664608"/>
                </a:lnTo>
                <a:lnTo>
                  <a:pt x="1178043" y="1648374"/>
                </a:lnTo>
                <a:lnTo>
                  <a:pt x="1220110" y="1629913"/>
                </a:lnTo>
                <a:lnTo>
                  <a:pt x="1260961" y="1609296"/>
                </a:lnTo>
                <a:lnTo>
                  <a:pt x="1300523" y="1586597"/>
                </a:lnTo>
                <a:lnTo>
                  <a:pt x="1338725" y="1561887"/>
                </a:lnTo>
                <a:lnTo>
                  <a:pt x="1375494" y="1535239"/>
                </a:lnTo>
                <a:lnTo>
                  <a:pt x="1410758" y="1506724"/>
                </a:lnTo>
                <a:lnTo>
                  <a:pt x="1444445" y="1476415"/>
                </a:lnTo>
                <a:lnTo>
                  <a:pt x="1476482" y="1444385"/>
                </a:lnTo>
                <a:lnTo>
                  <a:pt x="1506797" y="1410704"/>
                </a:lnTo>
                <a:lnTo>
                  <a:pt x="1535318" y="1375447"/>
                </a:lnTo>
                <a:lnTo>
                  <a:pt x="1561973" y="1338684"/>
                </a:lnTo>
                <a:lnTo>
                  <a:pt x="1586689" y="1300488"/>
                </a:lnTo>
                <a:lnTo>
                  <a:pt x="1609394" y="1260931"/>
                </a:lnTo>
                <a:lnTo>
                  <a:pt x="1630016" y="1220086"/>
                </a:lnTo>
                <a:lnTo>
                  <a:pt x="1648483" y="1178025"/>
                </a:lnTo>
                <a:lnTo>
                  <a:pt x="1664721" y="1134819"/>
                </a:lnTo>
                <a:lnTo>
                  <a:pt x="1678660" y="1090541"/>
                </a:lnTo>
                <a:lnTo>
                  <a:pt x="1690227" y="1045263"/>
                </a:lnTo>
                <a:lnTo>
                  <a:pt x="1699349" y="999058"/>
                </a:lnTo>
                <a:lnTo>
                  <a:pt x="1705954" y="951997"/>
                </a:lnTo>
                <a:lnTo>
                  <a:pt x="1709970" y="904153"/>
                </a:lnTo>
                <a:lnTo>
                  <a:pt x="1711325" y="855599"/>
                </a:lnTo>
                <a:lnTo>
                  <a:pt x="1709970" y="807044"/>
                </a:lnTo>
                <a:lnTo>
                  <a:pt x="1705954" y="759200"/>
                </a:lnTo>
                <a:lnTo>
                  <a:pt x="1699349" y="712139"/>
                </a:lnTo>
                <a:lnTo>
                  <a:pt x="1690227" y="665934"/>
                </a:lnTo>
                <a:lnTo>
                  <a:pt x="1678660" y="620656"/>
                </a:lnTo>
                <a:lnTo>
                  <a:pt x="1664721" y="576378"/>
                </a:lnTo>
                <a:lnTo>
                  <a:pt x="1648483" y="533172"/>
                </a:lnTo>
                <a:lnTo>
                  <a:pt x="1630016" y="491111"/>
                </a:lnTo>
                <a:lnTo>
                  <a:pt x="1609394" y="450266"/>
                </a:lnTo>
                <a:lnTo>
                  <a:pt x="1586689" y="410709"/>
                </a:lnTo>
                <a:lnTo>
                  <a:pt x="1561973" y="372513"/>
                </a:lnTo>
                <a:lnTo>
                  <a:pt x="1535318" y="335750"/>
                </a:lnTo>
                <a:lnTo>
                  <a:pt x="1506797" y="300493"/>
                </a:lnTo>
                <a:lnTo>
                  <a:pt x="1476482" y="266812"/>
                </a:lnTo>
                <a:lnTo>
                  <a:pt x="1444445" y="234782"/>
                </a:lnTo>
                <a:lnTo>
                  <a:pt x="1410758" y="204473"/>
                </a:lnTo>
                <a:lnTo>
                  <a:pt x="1375494" y="175958"/>
                </a:lnTo>
                <a:lnTo>
                  <a:pt x="1338725" y="149310"/>
                </a:lnTo>
                <a:lnTo>
                  <a:pt x="1300523" y="124600"/>
                </a:lnTo>
                <a:lnTo>
                  <a:pt x="1260961" y="101901"/>
                </a:lnTo>
                <a:lnTo>
                  <a:pt x="1220110" y="81284"/>
                </a:lnTo>
                <a:lnTo>
                  <a:pt x="1178043" y="62823"/>
                </a:lnTo>
                <a:lnTo>
                  <a:pt x="1134833" y="46589"/>
                </a:lnTo>
                <a:lnTo>
                  <a:pt x="1090551" y="32654"/>
                </a:lnTo>
                <a:lnTo>
                  <a:pt x="1045270" y="21091"/>
                </a:lnTo>
                <a:lnTo>
                  <a:pt x="999062" y="11972"/>
                </a:lnTo>
                <a:lnTo>
                  <a:pt x="951999" y="5369"/>
                </a:lnTo>
                <a:lnTo>
                  <a:pt x="904154" y="1354"/>
                </a:lnTo>
                <a:lnTo>
                  <a:pt x="855599" y="0"/>
                </a:lnTo>
                <a:close/>
              </a:path>
            </a:pathLst>
          </a:custGeom>
          <a:solidFill>
            <a:srgbClr val="3B551A"/>
          </a:solidFill>
        </p:spPr>
        <p:txBody>
          <a:bodyPr wrap="square" lIns="0" tIns="0" rIns="0" bIns="0" rtlCol="0"/>
          <a:lstStyle/>
          <a:p>
            <a:endParaRPr/>
          </a:p>
        </p:txBody>
      </p:sp>
      <p:sp>
        <p:nvSpPr>
          <p:cNvPr id="15" name="object 15"/>
          <p:cNvSpPr txBox="1"/>
          <p:nvPr/>
        </p:nvSpPr>
        <p:spPr>
          <a:xfrm>
            <a:off x="5360924" y="3218750"/>
            <a:ext cx="1110615" cy="360680"/>
          </a:xfrm>
          <a:prstGeom prst="rect">
            <a:avLst/>
          </a:prstGeom>
        </p:spPr>
        <p:txBody>
          <a:bodyPr vert="horz" wrap="square" lIns="0" tIns="12065" rIns="0" bIns="0" rtlCol="0">
            <a:spAutoFit/>
          </a:bodyPr>
          <a:lstStyle/>
          <a:p>
            <a:pPr marL="12700">
              <a:spcBef>
                <a:spcPts val="95"/>
              </a:spcBef>
            </a:pPr>
            <a:r>
              <a:rPr sz="2200" dirty="0">
                <a:solidFill>
                  <a:srgbClr val="FFFFFF"/>
                </a:solidFill>
                <a:latin typeface="Calisto MT"/>
                <a:cs typeface="Calisto MT"/>
              </a:rPr>
              <a:t>Intruders</a:t>
            </a:r>
            <a:endParaRPr sz="2200">
              <a:latin typeface="Calisto MT"/>
              <a:cs typeface="Calisto MT"/>
            </a:endParaRPr>
          </a:p>
        </p:txBody>
      </p:sp>
      <p:grpSp>
        <p:nvGrpSpPr>
          <p:cNvPr id="16" name="object 16"/>
          <p:cNvGrpSpPr/>
          <p:nvPr/>
        </p:nvGrpSpPr>
        <p:grpSpPr>
          <a:xfrm>
            <a:off x="4086542" y="3145788"/>
            <a:ext cx="739140" cy="243204"/>
            <a:chOff x="2867342" y="4022153"/>
            <a:chExt cx="739140" cy="243204"/>
          </a:xfrm>
        </p:grpSpPr>
        <p:sp>
          <p:nvSpPr>
            <p:cNvPr id="17" name="object 17"/>
            <p:cNvSpPr/>
            <p:nvPr/>
          </p:nvSpPr>
          <p:spPr>
            <a:xfrm>
              <a:off x="2872104" y="4026915"/>
              <a:ext cx="729615" cy="233679"/>
            </a:xfrm>
            <a:custGeom>
              <a:avLst/>
              <a:gdLst/>
              <a:ahLst/>
              <a:cxnLst/>
              <a:rect l="l" t="t" r="r" b="b"/>
              <a:pathLst>
                <a:path w="729614" h="233679">
                  <a:moveTo>
                    <a:pt x="729360" y="0"/>
                  </a:moveTo>
                  <a:lnTo>
                    <a:pt x="0" y="0"/>
                  </a:lnTo>
                  <a:lnTo>
                    <a:pt x="0" y="233425"/>
                  </a:lnTo>
                  <a:lnTo>
                    <a:pt x="729360" y="233425"/>
                  </a:lnTo>
                  <a:lnTo>
                    <a:pt x="729360" y="0"/>
                  </a:lnTo>
                  <a:close/>
                </a:path>
              </a:pathLst>
            </a:custGeom>
            <a:solidFill>
              <a:srgbClr val="EEAB16"/>
            </a:solidFill>
          </p:spPr>
          <p:txBody>
            <a:bodyPr wrap="square" lIns="0" tIns="0" rIns="0" bIns="0" rtlCol="0"/>
            <a:lstStyle/>
            <a:p>
              <a:endParaRPr/>
            </a:p>
          </p:txBody>
        </p:sp>
        <p:sp>
          <p:nvSpPr>
            <p:cNvPr id="18" name="object 18"/>
            <p:cNvSpPr/>
            <p:nvPr/>
          </p:nvSpPr>
          <p:spPr>
            <a:xfrm>
              <a:off x="2872104" y="4026915"/>
              <a:ext cx="729615" cy="233679"/>
            </a:xfrm>
            <a:custGeom>
              <a:avLst/>
              <a:gdLst/>
              <a:ahLst/>
              <a:cxnLst/>
              <a:rect l="l" t="t" r="r" b="b"/>
              <a:pathLst>
                <a:path w="729614" h="233679">
                  <a:moveTo>
                    <a:pt x="0" y="0"/>
                  </a:moveTo>
                  <a:lnTo>
                    <a:pt x="729360" y="0"/>
                  </a:lnTo>
                  <a:lnTo>
                    <a:pt x="729360" y="233425"/>
                  </a:lnTo>
                  <a:lnTo>
                    <a:pt x="0" y="233425"/>
                  </a:lnTo>
                  <a:lnTo>
                    <a:pt x="0" y="0"/>
                  </a:lnTo>
                  <a:close/>
                </a:path>
              </a:pathLst>
            </a:custGeom>
            <a:ln w="9524">
              <a:solidFill>
                <a:srgbClr val="000000"/>
              </a:solidFill>
            </a:ln>
          </p:spPr>
          <p:txBody>
            <a:bodyPr wrap="square" lIns="0" tIns="0" rIns="0" bIns="0" rtlCol="0"/>
            <a:lstStyle/>
            <a:p>
              <a:endParaRPr/>
            </a:p>
          </p:txBody>
        </p:sp>
      </p:grpSp>
      <p:grpSp>
        <p:nvGrpSpPr>
          <p:cNvPr id="19" name="object 19"/>
          <p:cNvGrpSpPr/>
          <p:nvPr/>
        </p:nvGrpSpPr>
        <p:grpSpPr>
          <a:xfrm>
            <a:off x="4086542" y="3495927"/>
            <a:ext cx="739140" cy="243204"/>
            <a:chOff x="2867342" y="4372292"/>
            <a:chExt cx="739140" cy="243204"/>
          </a:xfrm>
        </p:grpSpPr>
        <p:sp>
          <p:nvSpPr>
            <p:cNvPr id="20" name="object 20"/>
            <p:cNvSpPr/>
            <p:nvPr/>
          </p:nvSpPr>
          <p:spPr>
            <a:xfrm>
              <a:off x="2872104" y="4377054"/>
              <a:ext cx="729615" cy="233679"/>
            </a:xfrm>
            <a:custGeom>
              <a:avLst/>
              <a:gdLst/>
              <a:ahLst/>
              <a:cxnLst/>
              <a:rect l="l" t="t" r="r" b="b"/>
              <a:pathLst>
                <a:path w="729614" h="233679">
                  <a:moveTo>
                    <a:pt x="729360" y="0"/>
                  </a:moveTo>
                  <a:lnTo>
                    <a:pt x="0" y="0"/>
                  </a:lnTo>
                  <a:lnTo>
                    <a:pt x="0" y="233426"/>
                  </a:lnTo>
                  <a:lnTo>
                    <a:pt x="729360" y="233426"/>
                  </a:lnTo>
                  <a:lnTo>
                    <a:pt x="729360" y="0"/>
                  </a:lnTo>
                  <a:close/>
                </a:path>
              </a:pathLst>
            </a:custGeom>
            <a:solidFill>
              <a:srgbClr val="EEAB16"/>
            </a:solidFill>
          </p:spPr>
          <p:txBody>
            <a:bodyPr wrap="square" lIns="0" tIns="0" rIns="0" bIns="0" rtlCol="0"/>
            <a:lstStyle/>
            <a:p>
              <a:endParaRPr/>
            </a:p>
          </p:txBody>
        </p:sp>
        <p:sp>
          <p:nvSpPr>
            <p:cNvPr id="21" name="object 21"/>
            <p:cNvSpPr/>
            <p:nvPr/>
          </p:nvSpPr>
          <p:spPr>
            <a:xfrm>
              <a:off x="2872104" y="4377054"/>
              <a:ext cx="729615" cy="233679"/>
            </a:xfrm>
            <a:custGeom>
              <a:avLst/>
              <a:gdLst/>
              <a:ahLst/>
              <a:cxnLst/>
              <a:rect l="l" t="t" r="r" b="b"/>
              <a:pathLst>
                <a:path w="729614" h="233679">
                  <a:moveTo>
                    <a:pt x="0" y="0"/>
                  </a:moveTo>
                  <a:lnTo>
                    <a:pt x="729360" y="0"/>
                  </a:lnTo>
                  <a:lnTo>
                    <a:pt x="729360" y="233426"/>
                  </a:lnTo>
                  <a:lnTo>
                    <a:pt x="0" y="233426"/>
                  </a:lnTo>
                  <a:lnTo>
                    <a:pt x="0" y="0"/>
                  </a:lnTo>
                  <a:close/>
                </a:path>
              </a:pathLst>
            </a:custGeom>
            <a:ln w="9524">
              <a:solidFill>
                <a:srgbClr val="000000"/>
              </a:solidFill>
            </a:ln>
          </p:spPr>
          <p:txBody>
            <a:bodyPr wrap="square" lIns="0" tIns="0" rIns="0" bIns="0" rtlCol="0"/>
            <a:lstStyle/>
            <a:p>
              <a:endParaRPr/>
            </a:p>
          </p:txBody>
        </p:sp>
      </p:grpSp>
      <p:sp>
        <p:nvSpPr>
          <p:cNvPr id="22" name="object 22"/>
          <p:cNvSpPr/>
          <p:nvPr/>
        </p:nvSpPr>
        <p:spPr>
          <a:xfrm>
            <a:off x="8041132" y="2573337"/>
            <a:ext cx="1711325" cy="1711325"/>
          </a:xfrm>
          <a:custGeom>
            <a:avLst/>
            <a:gdLst/>
            <a:ahLst/>
            <a:cxnLst/>
            <a:rect l="l" t="t" r="r" b="b"/>
            <a:pathLst>
              <a:path w="1711325" h="1711325">
                <a:moveTo>
                  <a:pt x="855599" y="0"/>
                </a:moveTo>
                <a:lnTo>
                  <a:pt x="807044" y="1354"/>
                </a:lnTo>
                <a:lnTo>
                  <a:pt x="759200" y="5369"/>
                </a:lnTo>
                <a:lnTo>
                  <a:pt x="712139" y="11972"/>
                </a:lnTo>
                <a:lnTo>
                  <a:pt x="665934" y="21091"/>
                </a:lnTo>
                <a:lnTo>
                  <a:pt x="620656" y="32654"/>
                </a:lnTo>
                <a:lnTo>
                  <a:pt x="576378" y="46589"/>
                </a:lnTo>
                <a:lnTo>
                  <a:pt x="533172" y="62823"/>
                </a:lnTo>
                <a:lnTo>
                  <a:pt x="491111" y="81284"/>
                </a:lnTo>
                <a:lnTo>
                  <a:pt x="450266" y="101901"/>
                </a:lnTo>
                <a:lnTo>
                  <a:pt x="410709" y="124600"/>
                </a:lnTo>
                <a:lnTo>
                  <a:pt x="372513" y="149310"/>
                </a:lnTo>
                <a:lnTo>
                  <a:pt x="335750" y="175958"/>
                </a:lnTo>
                <a:lnTo>
                  <a:pt x="300493" y="204473"/>
                </a:lnTo>
                <a:lnTo>
                  <a:pt x="266812" y="234782"/>
                </a:lnTo>
                <a:lnTo>
                  <a:pt x="234782" y="266812"/>
                </a:lnTo>
                <a:lnTo>
                  <a:pt x="204473" y="300493"/>
                </a:lnTo>
                <a:lnTo>
                  <a:pt x="175958" y="335750"/>
                </a:lnTo>
                <a:lnTo>
                  <a:pt x="149310" y="372513"/>
                </a:lnTo>
                <a:lnTo>
                  <a:pt x="124600" y="410709"/>
                </a:lnTo>
                <a:lnTo>
                  <a:pt x="101901" y="450266"/>
                </a:lnTo>
                <a:lnTo>
                  <a:pt x="81284" y="491111"/>
                </a:lnTo>
                <a:lnTo>
                  <a:pt x="62823" y="533172"/>
                </a:lnTo>
                <a:lnTo>
                  <a:pt x="46589" y="576378"/>
                </a:lnTo>
                <a:lnTo>
                  <a:pt x="32654" y="620656"/>
                </a:lnTo>
                <a:lnTo>
                  <a:pt x="21091" y="665934"/>
                </a:lnTo>
                <a:lnTo>
                  <a:pt x="11972" y="712139"/>
                </a:lnTo>
                <a:lnTo>
                  <a:pt x="5369" y="759200"/>
                </a:lnTo>
                <a:lnTo>
                  <a:pt x="1354" y="807044"/>
                </a:lnTo>
                <a:lnTo>
                  <a:pt x="0" y="855599"/>
                </a:lnTo>
                <a:lnTo>
                  <a:pt x="1354" y="904153"/>
                </a:lnTo>
                <a:lnTo>
                  <a:pt x="5369" y="951997"/>
                </a:lnTo>
                <a:lnTo>
                  <a:pt x="11972" y="999058"/>
                </a:lnTo>
                <a:lnTo>
                  <a:pt x="21091" y="1045263"/>
                </a:lnTo>
                <a:lnTo>
                  <a:pt x="32654" y="1090541"/>
                </a:lnTo>
                <a:lnTo>
                  <a:pt x="46589" y="1134819"/>
                </a:lnTo>
                <a:lnTo>
                  <a:pt x="62823" y="1178025"/>
                </a:lnTo>
                <a:lnTo>
                  <a:pt x="81284" y="1220086"/>
                </a:lnTo>
                <a:lnTo>
                  <a:pt x="101901" y="1260931"/>
                </a:lnTo>
                <a:lnTo>
                  <a:pt x="124600" y="1300488"/>
                </a:lnTo>
                <a:lnTo>
                  <a:pt x="149310" y="1338684"/>
                </a:lnTo>
                <a:lnTo>
                  <a:pt x="175958" y="1375447"/>
                </a:lnTo>
                <a:lnTo>
                  <a:pt x="204473" y="1410704"/>
                </a:lnTo>
                <a:lnTo>
                  <a:pt x="234782" y="1444385"/>
                </a:lnTo>
                <a:lnTo>
                  <a:pt x="266812" y="1476415"/>
                </a:lnTo>
                <a:lnTo>
                  <a:pt x="300493" y="1506724"/>
                </a:lnTo>
                <a:lnTo>
                  <a:pt x="335750" y="1535239"/>
                </a:lnTo>
                <a:lnTo>
                  <a:pt x="372513" y="1561887"/>
                </a:lnTo>
                <a:lnTo>
                  <a:pt x="410709" y="1586597"/>
                </a:lnTo>
                <a:lnTo>
                  <a:pt x="450266" y="1609296"/>
                </a:lnTo>
                <a:lnTo>
                  <a:pt x="491111" y="1629913"/>
                </a:lnTo>
                <a:lnTo>
                  <a:pt x="533172" y="1648374"/>
                </a:lnTo>
                <a:lnTo>
                  <a:pt x="576378" y="1664608"/>
                </a:lnTo>
                <a:lnTo>
                  <a:pt x="620656" y="1678543"/>
                </a:lnTo>
                <a:lnTo>
                  <a:pt x="665934" y="1690106"/>
                </a:lnTo>
                <a:lnTo>
                  <a:pt x="712139" y="1699225"/>
                </a:lnTo>
                <a:lnTo>
                  <a:pt x="759200" y="1705828"/>
                </a:lnTo>
                <a:lnTo>
                  <a:pt x="807044" y="1709843"/>
                </a:lnTo>
                <a:lnTo>
                  <a:pt x="855599" y="1711198"/>
                </a:lnTo>
                <a:lnTo>
                  <a:pt x="904153" y="1709843"/>
                </a:lnTo>
                <a:lnTo>
                  <a:pt x="951997" y="1705828"/>
                </a:lnTo>
                <a:lnTo>
                  <a:pt x="999058" y="1699225"/>
                </a:lnTo>
                <a:lnTo>
                  <a:pt x="1045263" y="1690106"/>
                </a:lnTo>
                <a:lnTo>
                  <a:pt x="1090541" y="1678543"/>
                </a:lnTo>
                <a:lnTo>
                  <a:pt x="1134819" y="1664608"/>
                </a:lnTo>
                <a:lnTo>
                  <a:pt x="1178025" y="1648374"/>
                </a:lnTo>
                <a:lnTo>
                  <a:pt x="1220086" y="1629913"/>
                </a:lnTo>
                <a:lnTo>
                  <a:pt x="1260931" y="1609296"/>
                </a:lnTo>
                <a:lnTo>
                  <a:pt x="1300488" y="1586597"/>
                </a:lnTo>
                <a:lnTo>
                  <a:pt x="1338684" y="1561887"/>
                </a:lnTo>
                <a:lnTo>
                  <a:pt x="1375447" y="1535239"/>
                </a:lnTo>
                <a:lnTo>
                  <a:pt x="1410704" y="1506724"/>
                </a:lnTo>
                <a:lnTo>
                  <a:pt x="1444385" y="1476415"/>
                </a:lnTo>
                <a:lnTo>
                  <a:pt x="1476415" y="1444385"/>
                </a:lnTo>
                <a:lnTo>
                  <a:pt x="1506724" y="1410704"/>
                </a:lnTo>
                <a:lnTo>
                  <a:pt x="1535239" y="1375447"/>
                </a:lnTo>
                <a:lnTo>
                  <a:pt x="1561887" y="1338684"/>
                </a:lnTo>
                <a:lnTo>
                  <a:pt x="1586597" y="1300488"/>
                </a:lnTo>
                <a:lnTo>
                  <a:pt x="1609296" y="1260931"/>
                </a:lnTo>
                <a:lnTo>
                  <a:pt x="1629913" y="1220086"/>
                </a:lnTo>
                <a:lnTo>
                  <a:pt x="1648374" y="1178025"/>
                </a:lnTo>
                <a:lnTo>
                  <a:pt x="1664608" y="1134819"/>
                </a:lnTo>
                <a:lnTo>
                  <a:pt x="1678543" y="1090541"/>
                </a:lnTo>
                <a:lnTo>
                  <a:pt x="1690106" y="1045263"/>
                </a:lnTo>
                <a:lnTo>
                  <a:pt x="1699225" y="999058"/>
                </a:lnTo>
                <a:lnTo>
                  <a:pt x="1705828" y="951997"/>
                </a:lnTo>
                <a:lnTo>
                  <a:pt x="1709843" y="904153"/>
                </a:lnTo>
                <a:lnTo>
                  <a:pt x="1711198" y="855599"/>
                </a:lnTo>
                <a:lnTo>
                  <a:pt x="1709843" y="807044"/>
                </a:lnTo>
                <a:lnTo>
                  <a:pt x="1705828" y="759200"/>
                </a:lnTo>
                <a:lnTo>
                  <a:pt x="1699225" y="712139"/>
                </a:lnTo>
                <a:lnTo>
                  <a:pt x="1690106" y="665934"/>
                </a:lnTo>
                <a:lnTo>
                  <a:pt x="1678543" y="620656"/>
                </a:lnTo>
                <a:lnTo>
                  <a:pt x="1664608" y="576378"/>
                </a:lnTo>
                <a:lnTo>
                  <a:pt x="1648374" y="533172"/>
                </a:lnTo>
                <a:lnTo>
                  <a:pt x="1629913" y="491111"/>
                </a:lnTo>
                <a:lnTo>
                  <a:pt x="1609296" y="450266"/>
                </a:lnTo>
                <a:lnTo>
                  <a:pt x="1586597" y="410709"/>
                </a:lnTo>
                <a:lnTo>
                  <a:pt x="1561887" y="372513"/>
                </a:lnTo>
                <a:lnTo>
                  <a:pt x="1535239" y="335750"/>
                </a:lnTo>
                <a:lnTo>
                  <a:pt x="1506724" y="300493"/>
                </a:lnTo>
                <a:lnTo>
                  <a:pt x="1476415" y="266812"/>
                </a:lnTo>
                <a:lnTo>
                  <a:pt x="1444385" y="234782"/>
                </a:lnTo>
                <a:lnTo>
                  <a:pt x="1410704" y="204473"/>
                </a:lnTo>
                <a:lnTo>
                  <a:pt x="1375447" y="175958"/>
                </a:lnTo>
                <a:lnTo>
                  <a:pt x="1338684" y="149310"/>
                </a:lnTo>
                <a:lnTo>
                  <a:pt x="1300488" y="124600"/>
                </a:lnTo>
                <a:lnTo>
                  <a:pt x="1260931" y="101901"/>
                </a:lnTo>
                <a:lnTo>
                  <a:pt x="1220086" y="81284"/>
                </a:lnTo>
                <a:lnTo>
                  <a:pt x="1178025" y="62823"/>
                </a:lnTo>
                <a:lnTo>
                  <a:pt x="1134819" y="46589"/>
                </a:lnTo>
                <a:lnTo>
                  <a:pt x="1090541" y="32654"/>
                </a:lnTo>
                <a:lnTo>
                  <a:pt x="1045263" y="21091"/>
                </a:lnTo>
                <a:lnTo>
                  <a:pt x="999058" y="11972"/>
                </a:lnTo>
                <a:lnTo>
                  <a:pt x="951997" y="5369"/>
                </a:lnTo>
                <a:lnTo>
                  <a:pt x="904153" y="1354"/>
                </a:lnTo>
                <a:lnTo>
                  <a:pt x="855599" y="0"/>
                </a:lnTo>
                <a:close/>
              </a:path>
            </a:pathLst>
          </a:custGeom>
          <a:solidFill>
            <a:srgbClr val="092546"/>
          </a:solidFill>
        </p:spPr>
        <p:txBody>
          <a:bodyPr wrap="square" lIns="0" tIns="0" rIns="0" bIns="0" rtlCol="0"/>
          <a:lstStyle/>
          <a:p>
            <a:endParaRPr/>
          </a:p>
        </p:txBody>
      </p:sp>
      <p:sp>
        <p:nvSpPr>
          <p:cNvPr id="23" name="object 23"/>
          <p:cNvSpPr txBox="1"/>
          <p:nvPr/>
        </p:nvSpPr>
        <p:spPr>
          <a:xfrm>
            <a:off x="8322057" y="3089540"/>
            <a:ext cx="1151255" cy="622300"/>
          </a:xfrm>
          <a:prstGeom prst="rect">
            <a:avLst/>
          </a:prstGeom>
        </p:spPr>
        <p:txBody>
          <a:bodyPr vert="horz" wrap="square" lIns="0" tIns="12700" rIns="0" bIns="0" rtlCol="0">
            <a:spAutoFit/>
          </a:bodyPr>
          <a:lstStyle/>
          <a:p>
            <a:pPr marL="12700">
              <a:lnSpc>
                <a:spcPts val="2345"/>
              </a:lnSpc>
              <a:spcBef>
                <a:spcPts val="100"/>
              </a:spcBef>
            </a:pPr>
            <a:r>
              <a:rPr sz="2100" spc="-5" dirty="0">
                <a:solidFill>
                  <a:srgbClr val="FFFFFF"/>
                </a:solidFill>
                <a:latin typeface="Calisto MT"/>
                <a:cs typeface="Calisto MT"/>
              </a:rPr>
              <a:t>Malicious</a:t>
            </a:r>
            <a:endParaRPr sz="2100">
              <a:latin typeface="Calisto MT"/>
              <a:cs typeface="Calisto MT"/>
            </a:endParaRPr>
          </a:p>
          <a:p>
            <a:pPr marL="99060">
              <a:lnSpc>
                <a:spcPts val="2345"/>
              </a:lnSpc>
            </a:pPr>
            <a:r>
              <a:rPr sz="2100" spc="-10" dirty="0">
                <a:solidFill>
                  <a:srgbClr val="FFFFFF"/>
                </a:solidFill>
                <a:latin typeface="Calisto MT"/>
                <a:cs typeface="Calisto MT"/>
              </a:rPr>
              <a:t>software</a:t>
            </a:r>
            <a:endParaRPr sz="2100">
              <a:latin typeface="Calisto MT"/>
              <a:cs typeface="Calisto MT"/>
            </a:endParaRPr>
          </a:p>
        </p:txBody>
      </p:sp>
    </p:spTree>
    <p:extLst>
      <p:ext uri="{BB962C8B-B14F-4D97-AF65-F5344CB8AC3E}">
        <p14:creationId xmlns:p14="http://schemas.microsoft.com/office/powerpoint/2010/main" val="1820874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3457" y="92329"/>
            <a:ext cx="1784350" cy="757555"/>
          </a:xfrm>
          <a:prstGeom prst="rect">
            <a:avLst/>
          </a:prstGeom>
        </p:spPr>
        <p:txBody>
          <a:bodyPr vert="horz" wrap="square" lIns="0" tIns="12700" rIns="0" bIns="0" rtlCol="0">
            <a:spAutoFit/>
          </a:bodyPr>
          <a:lstStyle/>
          <a:p>
            <a:pPr marL="12700">
              <a:lnSpc>
                <a:spcPct val="100000"/>
              </a:lnSpc>
              <a:spcBef>
                <a:spcPts val="100"/>
              </a:spcBef>
            </a:pPr>
            <a:r>
              <a:rPr spc="-160" dirty="0"/>
              <a:t>SE</a:t>
            </a:r>
            <a:r>
              <a:rPr spc="-165" dirty="0"/>
              <a:t>L</a:t>
            </a:r>
            <a:r>
              <a:rPr spc="-160" dirty="0"/>
              <a:t>i</a:t>
            </a:r>
            <a:r>
              <a:rPr spc="-165" dirty="0"/>
              <a:t>nu</a:t>
            </a:r>
            <a:r>
              <a:rPr dirty="0"/>
              <a:t>x</a:t>
            </a:r>
          </a:p>
        </p:txBody>
      </p:sp>
      <p:grpSp>
        <p:nvGrpSpPr>
          <p:cNvPr id="3" name="object 3"/>
          <p:cNvGrpSpPr/>
          <p:nvPr/>
        </p:nvGrpSpPr>
        <p:grpSpPr>
          <a:xfrm>
            <a:off x="4356608" y="2416810"/>
            <a:ext cx="3949700" cy="803275"/>
            <a:chOff x="4356608" y="2416810"/>
            <a:chExt cx="3949700" cy="803275"/>
          </a:xfrm>
        </p:grpSpPr>
        <p:sp>
          <p:nvSpPr>
            <p:cNvPr id="4" name="object 4"/>
            <p:cNvSpPr/>
            <p:nvPr/>
          </p:nvSpPr>
          <p:spPr>
            <a:xfrm>
              <a:off x="4362958" y="2423160"/>
              <a:ext cx="3937000" cy="790575"/>
            </a:xfrm>
            <a:custGeom>
              <a:avLst/>
              <a:gdLst/>
              <a:ahLst/>
              <a:cxnLst/>
              <a:rect l="l" t="t" r="r" b="b"/>
              <a:pathLst>
                <a:path w="3937000" h="790575">
                  <a:moveTo>
                    <a:pt x="1133475" y="0"/>
                  </a:moveTo>
                  <a:lnTo>
                    <a:pt x="656208" y="218566"/>
                  </a:lnTo>
                  <a:lnTo>
                    <a:pt x="0" y="218566"/>
                  </a:lnTo>
                  <a:lnTo>
                    <a:pt x="0" y="790066"/>
                  </a:lnTo>
                  <a:lnTo>
                    <a:pt x="3936999" y="790066"/>
                  </a:lnTo>
                  <a:lnTo>
                    <a:pt x="3936999" y="218566"/>
                  </a:lnTo>
                  <a:lnTo>
                    <a:pt x="1640458" y="218566"/>
                  </a:lnTo>
                  <a:lnTo>
                    <a:pt x="1133475" y="0"/>
                  </a:lnTo>
                  <a:close/>
                </a:path>
              </a:pathLst>
            </a:custGeom>
            <a:solidFill>
              <a:srgbClr val="6AC2ED"/>
            </a:solidFill>
          </p:spPr>
          <p:txBody>
            <a:bodyPr wrap="square" lIns="0" tIns="0" rIns="0" bIns="0" rtlCol="0"/>
            <a:lstStyle/>
            <a:p>
              <a:endParaRPr/>
            </a:p>
          </p:txBody>
        </p:sp>
        <p:sp>
          <p:nvSpPr>
            <p:cNvPr id="5" name="object 5"/>
            <p:cNvSpPr/>
            <p:nvPr/>
          </p:nvSpPr>
          <p:spPr>
            <a:xfrm>
              <a:off x="4362958" y="2423160"/>
              <a:ext cx="3937000" cy="790575"/>
            </a:xfrm>
            <a:custGeom>
              <a:avLst/>
              <a:gdLst/>
              <a:ahLst/>
              <a:cxnLst/>
              <a:rect l="l" t="t" r="r" b="b"/>
              <a:pathLst>
                <a:path w="3937000" h="790575">
                  <a:moveTo>
                    <a:pt x="0" y="218566"/>
                  </a:moveTo>
                  <a:lnTo>
                    <a:pt x="656208" y="218566"/>
                  </a:lnTo>
                  <a:lnTo>
                    <a:pt x="1133475" y="0"/>
                  </a:lnTo>
                  <a:lnTo>
                    <a:pt x="1640458" y="218566"/>
                  </a:lnTo>
                  <a:lnTo>
                    <a:pt x="3936999" y="218566"/>
                  </a:lnTo>
                  <a:lnTo>
                    <a:pt x="3936999" y="313816"/>
                  </a:lnTo>
                  <a:lnTo>
                    <a:pt x="3936999" y="456691"/>
                  </a:lnTo>
                  <a:lnTo>
                    <a:pt x="3936999" y="790066"/>
                  </a:lnTo>
                  <a:lnTo>
                    <a:pt x="1640458" y="790066"/>
                  </a:lnTo>
                  <a:lnTo>
                    <a:pt x="656208" y="790066"/>
                  </a:lnTo>
                  <a:lnTo>
                    <a:pt x="0" y="790066"/>
                  </a:lnTo>
                  <a:lnTo>
                    <a:pt x="0" y="456691"/>
                  </a:lnTo>
                  <a:lnTo>
                    <a:pt x="0" y="313816"/>
                  </a:lnTo>
                  <a:lnTo>
                    <a:pt x="0" y="218566"/>
                  </a:lnTo>
                  <a:close/>
                </a:path>
              </a:pathLst>
            </a:custGeom>
            <a:ln w="12700">
              <a:solidFill>
                <a:srgbClr val="4B8EAE"/>
              </a:solidFill>
            </a:ln>
          </p:spPr>
          <p:txBody>
            <a:bodyPr wrap="square" lIns="0" tIns="0" rIns="0" bIns="0" rtlCol="0"/>
            <a:lstStyle/>
            <a:p>
              <a:endParaRPr/>
            </a:p>
          </p:txBody>
        </p:sp>
      </p:grpSp>
      <p:sp>
        <p:nvSpPr>
          <p:cNvPr id="6" name="object 6"/>
          <p:cNvSpPr txBox="1"/>
          <p:nvPr/>
        </p:nvSpPr>
        <p:spPr>
          <a:xfrm>
            <a:off x="455942" y="1419352"/>
            <a:ext cx="11302365" cy="2722245"/>
          </a:xfrm>
          <a:prstGeom prst="rect">
            <a:avLst/>
          </a:prstGeom>
          <a:ln w="9525">
            <a:solidFill>
              <a:srgbClr val="000000"/>
            </a:solidFill>
          </a:ln>
        </p:spPr>
        <p:txBody>
          <a:bodyPr vert="horz" wrap="square" lIns="0" tIns="111125" rIns="0" bIns="0" rtlCol="0">
            <a:spAutoFit/>
          </a:bodyPr>
          <a:lstStyle/>
          <a:p>
            <a:pPr marL="91440">
              <a:lnSpc>
                <a:spcPct val="100000"/>
              </a:lnSpc>
              <a:spcBef>
                <a:spcPts val="875"/>
              </a:spcBef>
            </a:pPr>
            <a:r>
              <a:rPr sz="2000" spc="-5" dirty="0">
                <a:latin typeface="Courier New"/>
                <a:cs typeface="Courier New"/>
              </a:rPr>
              <a:t>~]$ ls -Z</a:t>
            </a:r>
            <a:r>
              <a:rPr sz="2000" spc="-10" dirty="0">
                <a:latin typeface="Courier New"/>
                <a:cs typeface="Courier New"/>
              </a:rPr>
              <a:t> </a:t>
            </a:r>
            <a:r>
              <a:rPr sz="2000" spc="-5" dirty="0">
                <a:latin typeface="Courier New"/>
                <a:cs typeface="Courier New"/>
              </a:rPr>
              <a:t>/usr/bin/passwd</a:t>
            </a:r>
            <a:endParaRPr sz="2000">
              <a:latin typeface="Courier New"/>
              <a:cs typeface="Courier New"/>
            </a:endParaRPr>
          </a:p>
          <a:p>
            <a:pPr marL="91440">
              <a:lnSpc>
                <a:spcPct val="100000"/>
              </a:lnSpc>
              <a:spcBef>
                <a:spcPts val="1560"/>
              </a:spcBef>
            </a:pPr>
            <a:r>
              <a:rPr sz="2000" spc="-5" dirty="0">
                <a:latin typeface="Courier New"/>
                <a:cs typeface="Courier New"/>
              </a:rPr>
              <a:t>-rwsr-xr-x. root root </a:t>
            </a:r>
            <a:r>
              <a:rPr sz="2000" b="1" spc="-5" dirty="0">
                <a:latin typeface="Courier New"/>
                <a:cs typeface="Courier New"/>
              </a:rPr>
              <a:t>system_u:object_r:passwd_exec_t:s0</a:t>
            </a:r>
            <a:r>
              <a:rPr sz="2000" b="1" spc="60" dirty="0">
                <a:latin typeface="Courier New"/>
                <a:cs typeface="Courier New"/>
              </a:rPr>
              <a:t> </a:t>
            </a:r>
            <a:r>
              <a:rPr sz="2000" spc="-5" dirty="0">
                <a:latin typeface="Courier New"/>
                <a:cs typeface="Courier New"/>
              </a:rPr>
              <a:t>/usr/bin/passwd</a:t>
            </a:r>
            <a:endParaRPr sz="2000">
              <a:latin typeface="Courier New"/>
              <a:cs typeface="Courier New"/>
            </a:endParaRPr>
          </a:p>
          <a:p>
            <a:pPr>
              <a:lnSpc>
                <a:spcPct val="100000"/>
              </a:lnSpc>
              <a:spcBef>
                <a:spcPts val="45"/>
              </a:spcBef>
            </a:pPr>
            <a:endParaRPr sz="2650">
              <a:latin typeface="Courier New"/>
              <a:cs typeface="Courier New"/>
            </a:endParaRPr>
          </a:p>
          <a:p>
            <a:pPr marL="445134" algn="ctr">
              <a:lnSpc>
                <a:spcPct val="100000"/>
              </a:lnSpc>
            </a:pPr>
            <a:r>
              <a:rPr sz="2400" spc="-10" dirty="0">
                <a:solidFill>
                  <a:srgbClr val="FFFFFF"/>
                </a:solidFill>
                <a:latin typeface="Calibri"/>
                <a:cs typeface="Calibri"/>
              </a:rPr>
              <a:t>user:role:type:level</a:t>
            </a:r>
            <a:endParaRPr sz="2400">
              <a:latin typeface="Calibri"/>
              <a:cs typeface="Calibri"/>
            </a:endParaRPr>
          </a:p>
          <a:p>
            <a:pPr marL="91440">
              <a:lnSpc>
                <a:spcPct val="100000"/>
              </a:lnSpc>
              <a:spcBef>
                <a:spcPts val="455"/>
              </a:spcBef>
            </a:pPr>
            <a:r>
              <a:rPr sz="2000" spc="-5" dirty="0">
                <a:latin typeface="Courier New"/>
                <a:cs typeface="Courier New"/>
              </a:rPr>
              <a:t>~]$ ls -Z</a:t>
            </a:r>
            <a:r>
              <a:rPr sz="2000" spc="-10" dirty="0">
                <a:latin typeface="Courier New"/>
                <a:cs typeface="Courier New"/>
              </a:rPr>
              <a:t> </a:t>
            </a:r>
            <a:r>
              <a:rPr sz="2000" spc="-5" dirty="0">
                <a:latin typeface="Courier New"/>
                <a:cs typeface="Courier New"/>
              </a:rPr>
              <a:t>/etc/shadow</a:t>
            </a:r>
            <a:endParaRPr sz="2000">
              <a:latin typeface="Courier New"/>
              <a:cs typeface="Courier New"/>
            </a:endParaRPr>
          </a:p>
          <a:p>
            <a:pPr marL="91440">
              <a:lnSpc>
                <a:spcPct val="100000"/>
              </a:lnSpc>
              <a:spcBef>
                <a:spcPts val="1565"/>
              </a:spcBef>
            </a:pPr>
            <a:r>
              <a:rPr sz="2000" spc="-5" dirty="0">
                <a:latin typeface="Courier New"/>
                <a:cs typeface="Courier New"/>
              </a:rPr>
              <a:t>----------. root root </a:t>
            </a:r>
            <a:r>
              <a:rPr sz="2000" b="1" spc="-5" dirty="0">
                <a:latin typeface="Courier New"/>
                <a:cs typeface="Courier New"/>
              </a:rPr>
              <a:t>system_u:object_r:shadow_t:s0</a:t>
            </a:r>
            <a:r>
              <a:rPr sz="2000" b="1" spc="15" dirty="0">
                <a:latin typeface="Courier New"/>
                <a:cs typeface="Courier New"/>
              </a:rPr>
              <a:t> </a:t>
            </a:r>
            <a:r>
              <a:rPr sz="2000" spc="-5" dirty="0">
                <a:latin typeface="Courier New"/>
                <a:cs typeface="Courier New"/>
              </a:rPr>
              <a:t>/etc/shadow</a:t>
            </a:r>
            <a:endParaRPr sz="2000">
              <a:latin typeface="Courier New"/>
              <a:cs typeface="Courier New"/>
            </a:endParaRPr>
          </a:p>
        </p:txBody>
      </p:sp>
      <p:grpSp>
        <p:nvGrpSpPr>
          <p:cNvPr id="7" name="object 7"/>
          <p:cNvGrpSpPr/>
          <p:nvPr/>
        </p:nvGrpSpPr>
        <p:grpSpPr>
          <a:xfrm>
            <a:off x="630466" y="4516628"/>
            <a:ext cx="10953115" cy="2054225"/>
            <a:chOff x="630466" y="4516628"/>
            <a:chExt cx="10953115" cy="2054225"/>
          </a:xfrm>
        </p:grpSpPr>
        <p:sp>
          <p:nvSpPr>
            <p:cNvPr id="8" name="object 8"/>
            <p:cNvSpPr/>
            <p:nvPr/>
          </p:nvSpPr>
          <p:spPr>
            <a:xfrm>
              <a:off x="636816" y="4522978"/>
              <a:ext cx="10940415" cy="2041525"/>
            </a:xfrm>
            <a:custGeom>
              <a:avLst/>
              <a:gdLst/>
              <a:ahLst/>
              <a:cxnLst/>
              <a:rect l="l" t="t" r="r" b="b"/>
              <a:pathLst>
                <a:path w="10940415" h="2041525">
                  <a:moveTo>
                    <a:pt x="10600016" y="0"/>
                  </a:moveTo>
                  <a:lnTo>
                    <a:pt x="340182" y="0"/>
                  </a:lnTo>
                  <a:lnTo>
                    <a:pt x="294022" y="3107"/>
                  </a:lnTo>
                  <a:lnTo>
                    <a:pt x="249750" y="12158"/>
                  </a:lnTo>
                  <a:lnTo>
                    <a:pt x="207770" y="26747"/>
                  </a:lnTo>
                  <a:lnTo>
                    <a:pt x="168488" y="46467"/>
                  </a:lnTo>
                  <a:lnTo>
                    <a:pt x="132309" y="70913"/>
                  </a:lnTo>
                  <a:lnTo>
                    <a:pt x="99639" y="99679"/>
                  </a:lnTo>
                  <a:lnTo>
                    <a:pt x="70883" y="132357"/>
                  </a:lnTo>
                  <a:lnTo>
                    <a:pt x="46446" y="168543"/>
                  </a:lnTo>
                  <a:lnTo>
                    <a:pt x="26734" y="207829"/>
                  </a:lnTo>
                  <a:lnTo>
                    <a:pt x="12152" y="249810"/>
                  </a:lnTo>
                  <a:lnTo>
                    <a:pt x="3105" y="294080"/>
                  </a:lnTo>
                  <a:lnTo>
                    <a:pt x="0" y="340233"/>
                  </a:lnTo>
                  <a:lnTo>
                    <a:pt x="0" y="1700923"/>
                  </a:lnTo>
                  <a:lnTo>
                    <a:pt x="3105" y="1747085"/>
                  </a:lnTo>
                  <a:lnTo>
                    <a:pt x="12152" y="1791359"/>
                  </a:lnTo>
                  <a:lnTo>
                    <a:pt x="26734" y="1833340"/>
                  </a:lnTo>
                  <a:lnTo>
                    <a:pt x="46446" y="1872622"/>
                  </a:lnTo>
                  <a:lnTo>
                    <a:pt x="70883" y="1908801"/>
                  </a:lnTo>
                  <a:lnTo>
                    <a:pt x="99639" y="1941471"/>
                  </a:lnTo>
                  <a:lnTo>
                    <a:pt x="132309" y="1970226"/>
                  </a:lnTo>
                  <a:lnTo>
                    <a:pt x="168488" y="1994662"/>
                  </a:lnTo>
                  <a:lnTo>
                    <a:pt x="207770" y="2014373"/>
                  </a:lnTo>
                  <a:lnTo>
                    <a:pt x="249750" y="2028954"/>
                  </a:lnTo>
                  <a:lnTo>
                    <a:pt x="294022" y="2038000"/>
                  </a:lnTo>
                  <a:lnTo>
                    <a:pt x="340182" y="2041105"/>
                  </a:lnTo>
                  <a:lnTo>
                    <a:pt x="10600016" y="2041105"/>
                  </a:lnTo>
                  <a:lnTo>
                    <a:pt x="10646166" y="2038000"/>
                  </a:lnTo>
                  <a:lnTo>
                    <a:pt x="10690429" y="2028954"/>
                  </a:lnTo>
                  <a:lnTo>
                    <a:pt x="10732400" y="2014373"/>
                  </a:lnTo>
                  <a:lnTo>
                    <a:pt x="10771673" y="1994662"/>
                  </a:lnTo>
                  <a:lnTo>
                    <a:pt x="10807844" y="1970226"/>
                  </a:lnTo>
                  <a:lnTo>
                    <a:pt x="10840507" y="1941471"/>
                  </a:lnTo>
                  <a:lnTo>
                    <a:pt x="10869256" y="1908801"/>
                  </a:lnTo>
                  <a:lnTo>
                    <a:pt x="10893687" y="1872622"/>
                  </a:lnTo>
                  <a:lnTo>
                    <a:pt x="10913395" y="1833340"/>
                  </a:lnTo>
                  <a:lnTo>
                    <a:pt x="10927973" y="1791359"/>
                  </a:lnTo>
                  <a:lnTo>
                    <a:pt x="10937018" y="1747085"/>
                  </a:lnTo>
                  <a:lnTo>
                    <a:pt x="10940122" y="1700923"/>
                  </a:lnTo>
                  <a:lnTo>
                    <a:pt x="10940122" y="340233"/>
                  </a:lnTo>
                  <a:lnTo>
                    <a:pt x="10937018" y="294080"/>
                  </a:lnTo>
                  <a:lnTo>
                    <a:pt x="10927973" y="249810"/>
                  </a:lnTo>
                  <a:lnTo>
                    <a:pt x="10913395" y="207829"/>
                  </a:lnTo>
                  <a:lnTo>
                    <a:pt x="10893687" y="168543"/>
                  </a:lnTo>
                  <a:lnTo>
                    <a:pt x="10869256" y="132357"/>
                  </a:lnTo>
                  <a:lnTo>
                    <a:pt x="10840507" y="99679"/>
                  </a:lnTo>
                  <a:lnTo>
                    <a:pt x="10807844" y="70913"/>
                  </a:lnTo>
                  <a:lnTo>
                    <a:pt x="10771673" y="46467"/>
                  </a:lnTo>
                  <a:lnTo>
                    <a:pt x="10732400" y="26747"/>
                  </a:lnTo>
                  <a:lnTo>
                    <a:pt x="10690429" y="12158"/>
                  </a:lnTo>
                  <a:lnTo>
                    <a:pt x="10646166" y="3107"/>
                  </a:lnTo>
                  <a:lnTo>
                    <a:pt x="10600016" y="0"/>
                  </a:lnTo>
                  <a:close/>
                </a:path>
              </a:pathLst>
            </a:custGeom>
            <a:solidFill>
              <a:srgbClr val="E0F3FB"/>
            </a:solidFill>
          </p:spPr>
          <p:txBody>
            <a:bodyPr wrap="square" lIns="0" tIns="0" rIns="0" bIns="0" rtlCol="0"/>
            <a:lstStyle/>
            <a:p>
              <a:endParaRPr/>
            </a:p>
          </p:txBody>
        </p:sp>
        <p:sp>
          <p:nvSpPr>
            <p:cNvPr id="9" name="object 9"/>
            <p:cNvSpPr/>
            <p:nvPr/>
          </p:nvSpPr>
          <p:spPr>
            <a:xfrm>
              <a:off x="636816" y="4522978"/>
              <a:ext cx="10940415" cy="2041525"/>
            </a:xfrm>
            <a:custGeom>
              <a:avLst/>
              <a:gdLst/>
              <a:ahLst/>
              <a:cxnLst/>
              <a:rect l="l" t="t" r="r" b="b"/>
              <a:pathLst>
                <a:path w="10940415" h="2041525">
                  <a:moveTo>
                    <a:pt x="0" y="340233"/>
                  </a:moveTo>
                  <a:lnTo>
                    <a:pt x="3105" y="294080"/>
                  </a:lnTo>
                  <a:lnTo>
                    <a:pt x="12152" y="249810"/>
                  </a:lnTo>
                  <a:lnTo>
                    <a:pt x="26734" y="207829"/>
                  </a:lnTo>
                  <a:lnTo>
                    <a:pt x="46446" y="168543"/>
                  </a:lnTo>
                  <a:lnTo>
                    <a:pt x="70883" y="132357"/>
                  </a:lnTo>
                  <a:lnTo>
                    <a:pt x="99639" y="99679"/>
                  </a:lnTo>
                  <a:lnTo>
                    <a:pt x="132309" y="70913"/>
                  </a:lnTo>
                  <a:lnTo>
                    <a:pt x="168488" y="46467"/>
                  </a:lnTo>
                  <a:lnTo>
                    <a:pt x="207770" y="26747"/>
                  </a:lnTo>
                  <a:lnTo>
                    <a:pt x="249750" y="12158"/>
                  </a:lnTo>
                  <a:lnTo>
                    <a:pt x="294022" y="3107"/>
                  </a:lnTo>
                  <a:lnTo>
                    <a:pt x="340182" y="0"/>
                  </a:lnTo>
                  <a:lnTo>
                    <a:pt x="10600016" y="0"/>
                  </a:lnTo>
                  <a:lnTo>
                    <a:pt x="10646166" y="3107"/>
                  </a:lnTo>
                  <a:lnTo>
                    <a:pt x="10690429" y="12158"/>
                  </a:lnTo>
                  <a:lnTo>
                    <a:pt x="10732400" y="26747"/>
                  </a:lnTo>
                  <a:lnTo>
                    <a:pt x="10771673" y="46467"/>
                  </a:lnTo>
                  <a:lnTo>
                    <a:pt x="10807844" y="70913"/>
                  </a:lnTo>
                  <a:lnTo>
                    <a:pt x="10840507" y="99679"/>
                  </a:lnTo>
                  <a:lnTo>
                    <a:pt x="10869256" y="132357"/>
                  </a:lnTo>
                  <a:lnTo>
                    <a:pt x="10893687" y="168543"/>
                  </a:lnTo>
                  <a:lnTo>
                    <a:pt x="10913395" y="207829"/>
                  </a:lnTo>
                  <a:lnTo>
                    <a:pt x="10927973" y="249810"/>
                  </a:lnTo>
                  <a:lnTo>
                    <a:pt x="10937018" y="294080"/>
                  </a:lnTo>
                  <a:lnTo>
                    <a:pt x="10940122" y="340233"/>
                  </a:lnTo>
                  <a:lnTo>
                    <a:pt x="10940122" y="1700923"/>
                  </a:lnTo>
                  <a:lnTo>
                    <a:pt x="10937018" y="1747085"/>
                  </a:lnTo>
                  <a:lnTo>
                    <a:pt x="10927973" y="1791359"/>
                  </a:lnTo>
                  <a:lnTo>
                    <a:pt x="10913395" y="1833340"/>
                  </a:lnTo>
                  <a:lnTo>
                    <a:pt x="10893687" y="1872622"/>
                  </a:lnTo>
                  <a:lnTo>
                    <a:pt x="10869256" y="1908801"/>
                  </a:lnTo>
                  <a:lnTo>
                    <a:pt x="10840507" y="1941471"/>
                  </a:lnTo>
                  <a:lnTo>
                    <a:pt x="10807844" y="1970226"/>
                  </a:lnTo>
                  <a:lnTo>
                    <a:pt x="10771673" y="1994662"/>
                  </a:lnTo>
                  <a:lnTo>
                    <a:pt x="10732400" y="2014373"/>
                  </a:lnTo>
                  <a:lnTo>
                    <a:pt x="10690429" y="2028954"/>
                  </a:lnTo>
                  <a:lnTo>
                    <a:pt x="10646166" y="2038000"/>
                  </a:lnTo>
                  <a:lnTo>
                    <a:pt x="10600016" y="2041105"/>
                  </a:lnTo>
                  <a:lnTo>
                    <a:pt x="340182" y="2041105"/>
                  </a:lnTo>
                  <a:lnTo>
                    <a:pt x="294022" y="2038000"/>
                  </a:lnTo>
                  <a:lnTo>
                    <a:pt x="249750" y="2028954"/>
                  </a:lnTo>
                  <a:lnTo>
                    <a:pt x="207770" y="2014373"/>
                  </a:lnTo>
                  <a:lnTo>
                    <a:pt x="168488" y="1994662"/>
                  </a:lnTo>
                  <a:lnTo>
                    <a:pt x="132309" y="1970226"/>
                  </a:lnTo>
                  <a:lnTo>
                    <a:pt x="99639" y="1941471"/>
                  </a:lnTo>
                  <a:lnTo>
                    <a:pt x="70883" y="1908801"/>
                  </a:lnTo>
                  <a:lnTo>
                    <a:pt x="46446" y="1872622"/>
                  </a:lnTo>
                  <a:lnTo>
                    <a:pt x="26734" y="1833340"/>
                  </a:lnTo>
                  <a:lnTo>
                    <a:pt x="12152" y="1791359"/>
                  </a:lnTo>
                  <a:lnTo>
                    <a:pt x="3105" y="1747085"/>
                  </a:lnTo>
                  <a:lnTo>
                    <a:pt x="0" y="1700923"/>
                  </a:lnTo>
                  <a:lnTo>
                    <a:pt x="0" y="340233"/>
                  </a:lnTo>
                  <a:close/>
                </a:path>
              </a:pathLst>
            </a:custGeom>
            <a:ln w="12700">
              <a:solidFill>
                <a:srgbClr val="7089AC"/>
              </a:solidFill>
            </a:ln>
          </p:spPr>
          <p:txBody>
            <a:bodyPr wrap="square" lIns="0" tIns="0" rIns="0" bIns="0" rtlCol="0"/>
            <a:lstStyle/>
            <a:p>
              <a:endParaRPr/>
            </a:p>
          </p:txBody>
        </p:sp>
      </p:grpSp>
      <p:sp>
        <p:nvSpPr>
          <p:cNvPr id="10" name="object 10"/>
          <p:cNvSpPr txBox="1"/>
          <p:nvPr/>
        </p:nvSpPr>
        <p:spPr>
          <a:xfrm>
            <a:off x="815441" y="4655642"/>
            <a:ext cx="10212705" cy="1732914"/>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SELinux</a:t>
            </a:r>
            <a:r>
              <a:rPr sz="2800" spc="10" dirty="0">
                <a:latin typeface="Calibri"/>
                <a:cs typeface="Calibri"/>
              </a:rPr>
              <a:t> </a:t>
            </a:r>
            <a:r>
              <a:rPr sz="2800" spc="-5" dirty="0">
                <a:latin typeface="Calibri"/>
                <a:cs typeface="Calibri"/>
              </a:rPr>
              <a:t>policies:</a:t>
            </a:r>
            <a:endParaRPr sz="2800">
              <a:latin typeface="Calibri"/>
              <a:cs typeface="Calibri"/>
            </a:endParaRPr>
          </a:p>
          <a:p>
            <a:pPr marL="469900" marR="5080" indent="-457834">
              <a:lnSpc>
                <a:spcPct val="100000"/>
              </a:lnSpc>
              <a:buChar char="-"/>
              <a:tabLst>
                <a:tab pos="469265" algn="l"/>
                <a:tab pos="470534" algn="l"/>
              </a:tabLst>
            </a:pPr>
            <a:r>
              <a:rPr sz="2800" spc="-10" dirty="0">
                <a:latin typeface="Calibri"/>
                <a:cs typeface="Calibri"/>
              </a:rPr>
              <a:t>applications running </a:t>
            </a:r>
            <a:r>
              <a:rPr sz="2800" spc="-5" dirty="0">
                <a:latin typeface="Calibri"/>
                <a:cs typeface="Calibri"/>
              </a:rPr>
              <a:t>in the </a:t>
            </a:r>
            <a:r>
              <a:rPr sz="2000" spc="-5" dirty="0">
                <a:latin typeface="Courier New"/>
                <a:cs typeface="Courier New"/>
              </a:rPr>
              <a:t>passwd_t </a:t>
            </a:r>
            <a:r>
              <a:rPr sz="2800" spc="-10" dirty="0">
                <a:latin typeface="Calibri"/>
                <a:cs typeface="Calibri"/>
              </a:rPr>
              <a:t>domain can </a:t>
            </a:r>
            <a:r>
              <a:rPr sz="2800" spc="-5" dirty="0">
                <a:latin typeface="Calibri"/>
                <a:cs typeface="Calibri"/>
              </a:rPr>
              <a:t>access </a:t>
            </a:r>
            <a:r>
              <a:rPr sz="2800" spc="-10" dirty="0">
                <a:latin typeface="Calibri"/>
                <a:cs typeface="Calibri"/>
              </a:rPr>
              <a:t>files</a:t>
            </a:r>
            <a:r>
              <a:rPr sz="2800" spc="-315" dirty="0">
                <a:latin typeface="Calibri"/>
                <a:cs typeface="Calibri"/>
              </a:rPr>
              <a:t> </a:t>
            </a:r>
            <a:r>
              <a:rPr sz="2800" spc="-5" dirty="0">
                <a:latin typeface="Calibri"/>
                <a:cs typeface="Calibri"/>
              </a:rPr>
              <a:t>labeled  with the </a:t>
            </a:r>
            <a:r>
              <a:rPr sz="2000" spc="-5" dirty="0">
                <a:latin typeface="Courier New"/>
                <a:cs typeface="Courier New"/>
              </a:rPr>
              <a:t>shadow_t</a:t>
            </a:r>
            <a:r>
              <a:rPr sz="2000" spc="90" dirty="0">
                <a:latin typeface="Courier New"/>
                <a:cs typeface="Courier New"/>
              </a:rPr>
              <a:t> </a:t>
            </a:r>
            <a:r>
              <a:rPr sz="2800" spc="-10" dirty="0">
                <a:latin typeface="Calibri"/>
                <a:cs typeface="Calibri"/>
              </a:rPr>
              <a:t>type</a:t>
            </a:r>
            <a:endParaRPr sz="2800">
              <a:latin typeface="Calibri"/>
              <a:cs typeface="Calibri"/>
            </a:endParaRPr>
          </a:p>
          <a:p>
            <a:pPr marL="469900" indent="-457834">
              <a:lnSpc>
                <a:spcPct val="100000"/>
              </a:lnSpc>
              <a:spcBef>
                <a:spcPts val="5"/>
              </a:spcBef>
              <a:buChar char="-"/>
              <a:tabLst>
                <a:tab pos="469265" algn="l"/>
                <a:tab pos="470534" algn="l"/>
              </a:tabLst>
            </a:pPr>
            <a:r>
              <a:rPr sz="2800" spc="-5" dirty="0">
                <a:latin typeface="Calibri"/>
                <a:cs typeface="Calibri"/>
              </a:rPr>
              <a:t>the </a:t>
            </a:r>
            <a:r>
              <a:rPr sz="2000" spc="-5" dirty="0">
                <a:latin typeface="Courier New"/>
                <a:cs typeface="Courier New"/>
              </a:rPr>
              <a:t>passwd_t </a:t>
            </a:r>
            <a:r>
              <a:rPr sz="2800" spc="-10" dirty="0">
                <a:latin typeface="Calibri"/>
                <a:cs typeface="Calibri"/>
              </a:rPr>
              <a:t>domain can </a:t>
            </a:r>
            <a:r>
              <a:rPr sz="2800" spc="-5" dirty="0">
                <a:latin typeface="Calibri"/>
                <a:cs typeface="Calibri"/>
              </a:rPr>
              <a:t>be </a:t>
            </a:r>
            <a:r>
              <a:rPr sz="2800" spc="-20" dirty="0">
                <a:latin typeface="Calibri"/>
                <a:cs typeface="Calibri"/>
              </a:rPr>
              <a:t>entered from </a:t>
            </a:r>
            <a:r>
              <a:rPr sz="2800" spc="-5" dirty="0">
                <a:latin typeface="Calibri"/>
                <a:cs typeface="Calibri"/>
              </a:rPr>
              <a:t>the </a:t>
            </a:r>
            <a:r>
              <a:rPr sz="2000" spc="-5" dirty="0">
                <a:latin typeface="Courier New"/>
                <a:cs typeface="Courier New"/>
              </a:rPr>
              <a:t>passwd_exec_t</a:t>
            </a:r>
            <a:r>
              <a:rPr sz="2000" spc="-950" dirty="0">
                <a:latin typeface="Courier New"/>
                <a:cs typeface="Courier New"/>
              </a:rPr>
              <a:t> </a:t>
            </a:r>
            <a:r>
              <a:rPr sz="2800" spc="-10" dirty="0">
                <a:latin typeface="Calibri"/>
                <a:cs typeface="Calibri"/>
              </a:rPr>
              <a:t>type</a:t>
            </a:r>
            <a:endParaRPr sz="2800">
              <a:latin typeface="Calibri"/>
              <a:cs typeface="Calibri"/>
            </a:endParaRPr>
          </a:p>
        </p:txBody>
      </p:sp>
    </p:spTree>
    <p:extLst>
      <p:ext uri="{BB962C8B-B14F-4D97-AF65-F5344CB8AC3E}">
        <p14:creationId xmlns:p14="http://schemas.microsoft.com/office/powerpoint/2010/main" val="4116126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83831"/>
            <a:ext cx="7844155" cy="757555"/>
          </a:xfrm>
          <a:prstGeom prst="rect">
            <a:avLst/>
          </a:prstGeom>
        </p:spPr>
        <p:txBody>
          <a:bodyPr vert="horz" wrap="square" lIns="0" tIns="12700" rIns="0" bIns="0" rtlCol="0">
            <a:spAutoFit/>
          </a:bodyPr>
          <a:lstStyle/>
          <a:p>
            <a:pPr marL="12700">
              <a:lnSpc>
                <a:spcPct val="100000"/>
              </a:lnSpc>
              <a:spcBef>
                <a:spcPts val="100"/>
              </a:spcBef>
            </a:pPr>
            <a:r>
              <a:rPr spc="-155" dirty="0"/>
              <a:t>Discretionary </a:t>
            </a:r>
            <a:r>
              <a:rPr spc="-135" dirty="0"/>
              <a:t>access </a:t>
            </a:r>
            <a:r>
              <a:rPr spc="-160" dirty="0"/>
              <a:t>control</a:t>
            </a:r>
            <a:r>
              <a:rPr spc="-509" dirty="0"/>
              <a:t> </a:t>
            </a:r>
            <a:r>
              <a:rPr spc="-150" dirty="0"/>
              <a:t>(DAC)</a:t>
            </a:r>
          </a:p>
        </p:txBody>
      </p:sp>
      <p:sp>
        <p:nvSpPr>
          <p:cNvPr id="3" name="object 3"/>
          <p:cNvSpPr txBox="1"/>
          <p:nvPr/>
        </p:nvSpPr>
        <p:spPr>
          <a:xfrm>
            <a:off x="856565" y="1271999"/>
            <a:ext cx="11380470" cy="4314001"/>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spc="-10" dirty="0">
                <a:latin typeface="Calibri"/>
                <a:cs typeface="Calibri"/>
              </a:rPr>
              <a:t>Permissions </a:t>
            </a:r>
            <a:r>
              <a:rPr sz="3200" spc="-15" dirty="0">
                <a:latin typeface="Calibri"/>
                <a:cs typeface="Calibri"/>
              </a:rPr>
              <a:t>are set </a:t>
            </a:r>
            <a:r>
              <a:rPr sz="3200" i="1" spc="-5" dirty="0">
                <a:latin typeface="Calibri"/>
                <a:cs typeface="Calibri"/>
              </a:rPr>
              <a:t>at </a:t>
            </a:r>
            <a:r>
              <a:rPr sz="3200" i="1" spc="-10" dirty="0">
                <a:latin typeface="Calibri"/>
                <a:cs typeface="Calibri"/>
              </a:rPr>
              <a:t>the </a:t>
            </a:r>
            <a:r>
              <a:rPr sz="3200" i="1" spc="-5" dirty="0">
                <a:latin typeface="Calibri"/>
                <a:cs typeface="Calibri"/>
              </a:rPr>
              <a:t>discretion </a:t>
            </a:r>
            <a:r>
              <a:rPr sz="3200" spc="-5" dirty="0">
                <a:latin typeface="Calibri"/>
                <a:cs typeface="Calibri"/>
              </a:rPr>
              <a:t>of </a:t>
            </a:r>
            <a:r>
              <a:rPr sz="3200" dirty="0">
                <a:latin typeface="Calibri"/>
                <a:cs typeface="Calibri"/>
              </a:rPr>
              <a:t>the </a:t>
            </a:r>
            <a:r>
              <a:rPr sz="3200" spc="-15" dirty="0">
                <a:latin typeface="Calibri"/>
                <a:cs typeface="Calibri"/>
              </a:rPr>
              <a:t>resource </a:t>
            </a:r>
            <a:r>
              <a:rPr sz="3200" spc="-5" dirty="0">
                <a:latin typeface="Calibri"/>
                <a:cs typeface="Calibri"/>
              </a:rPr>
              <a:t>owner</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dirty="0">
                <a:solidFill>
                  <a:srgbClr val="585858"/>
                </a:solidFill>
                <a:latin typeface="Calibri"/>
                <a:cs typeface="Calibri"/>
              </a:rPr>
              <a:t>Highly </a:t>
            </a:r>
            <a:r>
              <a:rPr sz="2800" spc="-10" dirty="0">
                <a:solidFill>
                  <a:srgbClr val="585858"/>
                </a:solidFill>
                <a:latin typeface="Calibri"/>
                <a:cs typeface="Calibri"/>
              </a:rPr>
              <a:t>flexible </a:t>
            </a:r>
            <a:r>
              <a:rPr sz="2800" spc="-40" dirty="0">
                <a:solidFill>
                  <a:srgbClr val="585858"/>
                </a:solidFill>
                <a:latin typeface="Calibri"/>
                <a:cs typeface="Calibri"/>
              </a:rPr>
              <a:t>policy, </a:t>
            </a:r>
            <a:r>
              <a:rPr sz="2800" spc="-10" dirty="0">
                <a:solidFill>
                  <a:srgbClr val="585858"/>
                </a:solidFill>
                <a:latin typeface="Calibri"/>
                <a:cs typeface="Calibri"/>
              </a:rPr>
              <a:t>where </a:t>
            </a:r>
            <a:r>
              <a:rPr sz="2800" spc="-5" dirty="0">
                <a:solidFill>
                  <a:srgbClr val="585858"/>
                </a:solidFill>
                <a:latin typeface="Calibri"/>
                <a:cs typeface="Calibri"/>
              </a:rPr>
              <a:t>permissions </a:t>
            </a:r>
            <a:r>
              <a:rPr sz="2800" spc="-10" dirty="0">
                <a:solidFill>
                  <a:srgbClr val="585858"/>
                </a:solidFill>
                <a:latin typeface="Calibri"/>
                <a:cs typeface="Calibri"/>
              </a:rPr>
              <a:t>can </a:t>
            </a:r>
            <a:r>
              <a:rPr sz="2800" spc="-5" dirty="0">
                <a:solidFill>
                  <a:srgbClr val="585858"/>
                </a:solidFill>
                <a:latin typeface="Calibri"/>
                <a:cs typeface="Calibri"/>
              </a:rPr>
              <a:t>be</a:t>
            </a:r>
            <a:r>
              <a:rPr sz="2800" spc="105" dirty="0">
                <a:solidFill>
                  <a:srgbClr val="585858"/>
                </a:solidFill>
                <a:latin typeface="Calibri"/>
                <a:cs typeface="Calibri"/>
              </a:rPr>
              <a:t> </a:t>
            </a:r>
            <a:r>
              <a:rPr sz="2800" spc="-25" dirty="0">
                <a:solidFill>
                  <a:srgbClr val="585858"/>
                </a:solidFill>
                <a:latin typeface="Calibri"/>
                <a:cs typeface="Calibri"/>
              </a:rPr>
              <a:t>transferred</a:t>
            </a:r>
            <a:endParaRPr sz="28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2800" spc="-5" dirty="0">
                <a:solidFill>
                  <a:srgbClr val="585858"/>
                </a:solidFill>
                <a:latin typeface="Calibri"/>
                <a:cs typeface="Calibri"/>
              </a:rPr>
              <a:t>Lack of </a:t>
            </a:r>
            <a:r>
              <a:rPr sz="2800" spc="-15" dirty="0">
                <a:solidFill>
                  <a:srgbClr val="585858"/>
                </a:solidFill>
                <a:latin typeface="Calibri"/>
                <a:cs typeface="Calibri"/>
              </a:rPr>
              <a:t>central control </a:t>
            </a:r>
            <a:r>
              <a:rPr sz="2800" spc="-25" dirty="0">
                <a:solidFill>
                  <a:srgbClr val="585858"/>
                </a:solidFill>
                <a:latin typeface="Calibri"/>
                <a:cs typeface="Calibri"/>
              </a:rPr>
              <a:t>makes </a:t>
            </a:r>
            <a:r>
              <a:rPr sz="2800" spc="-15" dirty="0">
                <a:solidFill>
                  <a:srgbClr val="585858"/>
                </a:solidFill>
                <a:latin typeface="Calibri"/>
                <a:cs typeface="Calibri"/>
              </a:rPr>
              <a:t>revocation </a:t>
            </a:r>
            <a:r>
              <a:rPr sz="2800" spc="-5" dirty="0">
                <a:solidFill>
                  <a:srgbClr val="585858"/>
                </a:solidFill>
                <a:latin typeface="Calibri"/>
                <a:cs typeface="Calibri"/>
              </a:rPr>
              <a:t>or changes</a:t>
            </a:r>
            <a:r>
              <a:rPr sz="2800" spc="15" dirty="0">
                <a:solidFill>
                  <a:srgbClr val="585858"/>
                </a:solidFill>
                <a:latin typeface="Calibri"/>
                <a:cs typeface="Calibri"/>
              </a:rPr>
              <a:t> </a:t>
            </a:r>
            <a:r>
              <a:rPr sz="2800" spc="-10" dirty="0">
                <a:solidFill>
                  <a:srgbClr val="585858"/>
                </a:solidFill>
                <a:latin typeface="Calibri"/>
                <a:cs typeface="Calibri"/>
              </a:rPr>
              <a:t>difficult</a:t>
            </a:r>
            <a:endParaRPr sz="2800" dirty="0">
              <a:latin typeface="Calibri"/>
              <a:cs typeface="Calibri"/>
            </a:endParaRPr>
          </a:p>
          <a:p>
            <a:pPr lvl="1">
              <a:lnSpc>
                <a:spcPct val="100000"/>
              </a:lnSpc>
              <a:spcBef>
                <a:spcPts val="55"/>
              </a:spcBef>
              <a:buClr>
                <a:srgbClr val="6AC2ED"/>
              </a:buClr>
              <a:buFont typeface="Wingdings"/>
              <a:buChar char=""/>
            </a:pPr>
            <a:endParaRPr sz="4000" dirty="0">
              <a:latin typeface="Calibri"/>
              <a:cs typeface="Calibri"/>
            </a:endParaRPr>
          </a:p>
          <a:p>
            <a:pPr marL="464820" indent="-452755">
              <a:lnSpc>
                <a:spcPct val="100000"/>
              </a:lnSpc>
              <a:buClr>
                <a:srgbClr val="E30477"/>
              </a:buClr>
              <a:buFont typeface="Wingdings"/>
              <a:buChar char=""/>
              <a:tabLst>
                <a:tab pos="464820" algn="l"/>
                <a:tab pos="465455" algn="l"/>
              </a:tabLst>
            </a:pPr>
            <a:r>
              <a:rPr sz="3200" spc="-10" dirty="0">
                <a:latin typeface="Calibri"/>
                <a:cs typeface="Calibri"/>
              </a:rPr>
              <a:t>Discretionary </a:t>
            </a:r>
            <a:r>
              <a:rPr sz="3200" dirty="0">
                <a:latin typeface="Calibri"/>
                <a:cs typeface="Calibri"/>
              </a:rPr>
              <a:t>acces</a:t>
            </a:r>
            <a:r>
              <a:rPr lang="en-US" sz="3200" dirty="0">
                <a:latin typeface="Calibri"/>
                <a:cs typeface="Calibri"/>
              </a:rPr>
              <a:t>s</a:t>
            </a:r>
            <a:r>
              <a:rPr sz="3200" dirty="0">
                <a:latin typeface="Calibri"/>
                <a:cs typeface="Calibri"/>
              </a:rPr>
              <a:t> </a:t>
            </a:r>
            <a:r>
              <a:rPr sz="3200" spc="-20" dirty="0">
                <a:latin typeface="Calibri"/>
                <a:cs typeface="Calibri"/>
              </a:rPr>
              <a:t>control </a:t>
            </a:r>
            <a:r>
              <a:rPr sz="3200" dirty="0">
                <a:latin typeface="Calibri"/>
                <a:cs typeface="Calibri"/>
              </a:rPr>
              <a:t>in</a:t>
            </a:r>
            <a:r>
              <a:rPr sz="3200" spc="-35" dirty="0">
                <a:latin typeface="Calibri"/>
                <a:cs typeface="Calibri"/>
              </a:rPr>
              <a:t> </a:t>
            </a:r>
            <a:r>
              <a:rPr sz="3200" spc="-5" dirty="0">
                <a:latin typeface="Calibri"/>
                <a:cs typeface="Calibri"/>
              </a:rPr>
              <a:t>use</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spc="-15" dirty="0">
                <a:solidFill>
                  <a:srgbClr val="585858"/>
                </a:solidFill>
                <a:latin typeface="Calibri"/>
                <a:cs typeface="Calibri"/>
              </a:rPr>
              <a:t>Controlling </a:t>
            </a:r>
            <a:r>
              <a:rPr sz="2800" dirty="0">
                <a:solidFill>
                  <a:srgbClr val="585858"/>
                </a:solidFill>
                <a:latin typeface="Calibri"/>
                <a:cs typeface="Calibri"/>
              </a:rPr>
              <a:t>access </a:t>
            </a:r>
            <a:r>
              <a:rPr sz="2800" spc="-25" dirty="0">
                <a:solidFill>
                  <a:srgbClr val="585858"/>
                </a:solidFill>
                <a:latin typeface="Calibri"/>
                <a:cs typeface="Calibri"/>
              </a:rPr>
              <a:t>to</a:t>
            </a:r>
            <a:r>
              <a:rPr sz="2800" spc="15" dirty="0">
                <a:solidFill>
                  <a:srgbClr val="585858"/>
                </a:solidFill>
                <a:latin typeface="Calibri"/>
                <a:cs typeface="Calibri"/>
              </a:rPr>
              <a:t> </a:t>
            </a:r>
            <a:r>
              <a:rPr sz="2800" spc="-5" dirty="0">
                <a:solidFill>
                  <a:srgbClr val="585858"/>
                </a:solidFill>
                <a:latin typeface="Calibri"/>
                <a:cs typeface="Calibri"/>
              </a:rPr>
              <a:t>files</a:t>
            </a:r>
            <a:endParaRPr sz="2800" dirty="0">
              <a:latin typeface="Calibri"/>
              <a:cs typeface="Calibri"/>
            </a:endParaRPr>
          </a:p>
          <a:p>
            <a:pPr marL="1271270" lvl="2" indent="-345440">
              <a:lnSpc>
                <a:spcPct val="100000"/>
              </a:lnSpc>
              <a:spcBef>
                <a:spcPts val="200"/>
              </a:spcBef>
              <a:buClr>
                <a:srgbClr val="7BC961"/>
              </a:buClr>
              <a:buFont typeface="Arial"/>
              <a:buChar char="•"/>
              <a:tabLst>
                <a:tab pos="1271270" algn="l"/>
                <a:tab pos="1271905" algn="l"/>
              </a:tabLst>
            </a:pPr>
            <a:r>
              <a:rPr sz="2400" dirty="0">
                <a:solidFill>
                  <a:srgbClr val="585858"/>
                </a:solidFill>
                <a:latin typeface="Calibri"/>
                <a:cs typeface="Calibri"/>
              </a:rPr>
              <a:t>E.g., </a:t>
            </a:r>
            <a:r>
              <a:rPr sz="2400" spc="-15" dirty="0">
                <a:solidFill>
                  <a:srgbClr val="585858"/>
                </a:solidFill>
                <a:latin typeface="Calibri"/>
                <a:cs typeface="Calibri"/>
              </a:rPr>
              <a:t>Windows </a:t>
            </a:r>
            <a:r>
              <a:rPr sz="2400" spc="-5" dirty="0">
                <a:solidFill>
                  <a:srgbClr val="585858"/>
                </a:solidFill>
                <a:latin typeface="Calibri"/>
                <a:cs typeface="Calibri"/>
              </a:rPr>
              <a:t>Access </a:t>
            </a:r>
            <a:r>
              <a:rPr sz="2400" spc="-20" dirty="0">
                <a:solidFill>
                  <a:srgbClr val="585858"/>
                </a:solidFill>
                <a:latin typeface="Calibri"/>
                <a:cs typeface="Calibri"/>
              </a:rPr>
              <a:t>Control </a:t>
            </a:r>
            <a:r>
              <a:rPr sz="2400" spc="-15" dirty="0">
                <a:solidFill>
                  <a:srgbClr val="585858"/>
                </a:solidFill>
                <a:latin typeface="Calibri"/>
                <a:cs typeface="Calibri"/>
              </a:rPr>
              <a:t>Lists </a:t>
            </a:r>
            <a:r>
              <a:rPr sz="2400" spc="-10" dirty="0">
                <a:solidFill>
                  <a:srgbClr val="585858"/>
                </a:solidFill>
                <a:latin typeface="Calibri"/>
                <a:cs typeface="Calibri"/>
              </a:rPr>
              <a:t>(ACL), </a:t>
            </a:r>
            <a:r>
              <a:rPr sz="2400" spc="-5" dirty="0">
                <a:solidFill>
                  <a:srgbClr val="585858"/>
                </a:solidFill>
                <a:latin typeface="Calibri"/>
                <a:cs typeface="Calibri"/>
              </a:rPr>
              <a:t>UNIX </a:t>
            </a:r>
            <a:r>
              <a:rPr sz="2400" spc="-10" dirty="0">
                <a:solidFill>
                  <a:srgbClr val="585858"/>
                </a:solidFill>
                <a:latin typeface="Calibri"/>
                <a:cs typeface="Calibri"/>
              </a:rPr>
              <a:t>file</a:t>
            </a:r>
            <a:r>
              <a:rPr sz="2400" spc="175" dirty="0">
                <a:solidFill>
                  <a:srgbClr val="585858"/>
                </a:solidFill>
                <a:latin typeface="Calibri"/>
                <a:cs typeface="Calibri"/>
              </a:rPr>
              <a:t> </a:t>
            </a:r>
            <a:r>
              <a:rPr sz="2400" spc="-10" dirty="0">
                <a:solidFill>
                  <a:srgbClr val="585858"/>
                </a:solidFill>
                <a:latin typeface="Calibri"/>
                <a:cs typeface="Calibri"/>
              </a:rPr>
              <a:t>handles</a:t>
            </a:r>
            <a:endParaRPr sz="2400" dirty="0">
              <a:latin typeface="Calibri"/>
              <a:cs typeface="Calibri"/>
            </a:endParaRPr>
          </a:p>
          <a:p>
            <a:pPr marL="818515" lvl="1" indent="-349250">
              <a:lnSpc>
                <a:spcPct val="100000"/>
              </a:lnSpc>
              <a:spcBef>
                <a:spcPts val="90"/>
              </a:spcBef>
              <a:buClr>
                <a:srgbClr val="6AC2ED"/>
              </a:buClr>
              <a:buFont typeface="Wingdings"/>
              <a:buChar char=""/>
              <a:tabLst>
                <a:tab pos="818515" algn="l"/>
                <a:tab pos="819150" algn="l"/>
              </a:tabLst>
            </a:pPr>
            <a:r>
              <a:rPr sz="2800" spc="-15" dirty="0">
                <a:solidFill>
                  <a:srgbClr val="585858"/>
                </a:solidFill>
                <a:latin typeface="Calibri"/>
                <a:cs typeface="Calibri"/>
              </a:rPr>
              <a:t>Controlling </a:t>
            </a:r>
            <a:r>
              <a:rPr sz="2800" dirty="0">
                <a:solidFill>
                  <a:srgbClr val="585858"/>
                </a:solidFill>
                <a:latin typeface="Calibri"/>
                <a:cs typeface="Calibri"/>
              </a:rPr>
              <a:t>the </a:t>
            </a:r>
            <a:r>
              <a:rPr sz="2800" spc="-5" dirty="0">
                <a:solidFill>
                  <a:srgbClr val="585858"/>
                </a:solidFill>
                <a:latin typeface="Calibri"/>
                <a:cs typeface="Calibri"/>
              </a:rPr>
              <a:t>sharing of </a:t>
            </a:r>
            <a:r>
              <a:rPr sz="2800" spc="-15" dirty="0">
                <a:solidFill>
                  <a:srgbClr val="585858"/>
                </a:solidFill>
                <a:latin typeface="Calibri"/>
                <a:cs typeface="Calibri"/>
              </a:rPr>
              <a:t>personal</a:t>
            </a:r>
            <a:r>
              <a:rPr sz="2800" spc="85" dirty="0">
                <a:solidFill>
                  <a:srgbClr val="585858"/>
                </a:solidFill>
                <a:latin typeface="Calibri"/>
                <a:cs typeface="Calibri"/>
              </a:rPr>
              <a:t> </a:t>
            </a:r>
            <a:r>
              <a:rPr sz="2800" spc="-15" dirty="0">
                <a:solidFill>
                  <a:srgbClr val="585858"/>
                </a:solidFill>
                <a:latin typeface="Calibri"/>
                <a:cs typeface="Calibri"/>
              </a:rPr>
              <a:t>information</a:t>
            </a:r>
            <a:endParaRPr sz="2800" dirty="0">
              <a:latin typeface="Calibri"/>
              <a:cs typeface="Calibri"/>
            </a:endParaRPr>
          </a:p>
          <a:p>
            <a:pPr marL="1271270" lvl="2" indent="-345440">
              <a:lnSpc>
                <a:spcPct val="100000"/>
              </a:lnSpc>
              <a:spcBef>
                <a:spcPts val="185"/>
              </a:spcBef>
              <a:buClr>
                <a:srgbClr val="7BC961"/>
              </a:buClr>
              <a:buFont typeface="Arial"/>
              <a:buChar char="•"/>
              <a:tabLst>
                <a:tab pos="1271270" algn="l"/>
                <a:tab pos="1271905" algn="l"/>
              </a:tabLst>
            </a:pPr>
            <a:r>
              <a:rPr sz="2400" dirty="0">
                <a:solidFill>
                  <a:srgbClr val="585858"/>
                </a:solidFill>
                <a:latin typeface="Calibri"/>
                <a:cs typeface="Calibri"/>
              </a:rPr>
              <a:t>E.g., </a:t>
            </a:r>
            <a:r>
              <a:rPr sz="2400" spc="-5" dirty="0">
                <a:solidFill>
                  <a:srgbClr val="585858"/>
                </a:solidFill>
                <a:latin typeface="Calibri"/>
                <a:cs typeface="Calibri"/>
              </a:rPr>
              <a:t>Social</a:t>
            </a:r>
            <a:r>
              <a:rPr sz="2400" dirty="0">
                <a:solidFill>
                  <a:srgbClr val="585858"/>
                </a:solidFill>
                <a:latin typeface="Calibri"/>
                <a:cs typeface="Calibri"/>
              </a:rPr>
              <a:t> </a:t>
            </a:r>
            <a:r>
              <a:rPr sz="2400" spc="-15" dirty="0">
                <a:solidFill>
                  <a:srgbClr val="585858"/>
                </a:solidFill>
                <a:latin typeface="Calibri"/>
                <a:cs typeface="Calibri"/>
              </a:rPr>
              <a:t>networks</a:t>
            </a:r>
            <a:endParaRPr sz="2400" dirty="0">
              <a:latin typeface="Calibri"/>
              <a:cs typeface="Calibri"/>
            </a:endParaRPr>
          </a:p>
        </p:txBody>
      </p:sp>
    </p:spTree>
    <p:extLst>
      <p:ext uri="{BB962C8B-B14F-4D97-AF65-F5344CB8AC3E}">
        <p14:creationId xmlns:p14="http://schemas.microsoft.com/office/powerpoint/2010/main" val="1275809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74407" y="-18402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lang="en-US" spc="-155" dirty="0"/>
              <a:t>Discretionary</a:t>
            </a:r>
            <a:r>
              <a:rPr spc="-5" dirty="0"/>
              <a:t> Access Control</a:t>
            </a:r>
            <a:r>
              <a:rPr spc="20" dirty="0"/>
              <a:t> </a:t>
            </a:r>
            <a:r>
              <a:rPr dirty="0"/>
              <a:t>Method	</a:t>
            </a:r>
          </a:p>
        </p:txBody>
      </p:sp>
      <p:sp>
        <p:nvSpPr>
          <p:cNvPr id="4" name="object 4"/>
          <p:cNvSpPr txBox="1"/>
          <p:nvPr/>
        </p:nvSpPr>
        <p:spPr>
          <a:xfrm>
            <a:off x="774407" y="1212733"/>
            <a:ext cx="3092450" cy="2074545"/>
          </a:xfrm>
          <a:prstGeom prst="rect">
            <a:avLst/>
          </a:prstGeom>
        </p:spPr>
        <p:txBody>
          <a:bodyPr vert="horz" wrap="square" lIns="0" tIns="48895" rIns="0" bIns="0" rtlCol="0">
            <a:spAutoFit/>
          </a:bodyPr>
          <a:lstStyle/>
          <a:p>
            <a:pPr marL="12700" marR="5080" algn="r">
              <a:lnSpc>
                <a:spcPct val="110100"/>
              </a:lnSpc>
              <a:spcBef>
                <a:spcPts val="385"/>
              </a:spcBef>
            </a:pPr>
            <a:r>
              <a:rPr sz="2400" spc="-5" dirty="0">
                <a:latin typeface="Arial"/>
                <a:cs typeface="Arial"/>
              </a:rPr>
              <a:t>Single</a:t>
            </a:r>
            <a:r>
              <a:rPr sz="2400" spc="-30" dirty="0">
                <a:latin typeface="Arial"/>
                <a:cs typeface="Arial"/>
              </a:rPr>
              <a:t> </a:t>
            </a:r>
            <a:r>
              <a:rPr sz="2400" spc="-5" dirty="0">
                <a:latin typeface="Arial"/>
                <a:cs typeface="Arial"/>
              </a:rPr>
              <a:t>Sign-On</a:t>
            </a:r>
            <a:r>
              <a:rPr sz="2400" spc="-20" dirty="0">
                <a:latin typeface="Arial"/>
                <a:cs typeface="Arial"/>
              </a:rPr>
              <a:t> </a:t>
            </a:r>
            <a:r>
              <a:rPr sz="2400" dirty="0">
                <a:latin typeface="Arial"/>
                <a:cs typeface="Arial"/>
              </a:rPr>
              <a:t>(SSO):  </a:t>
            </a:r>
            <a:r>
              <a:rPr sz="2400" spc="-5" dirty="0">
                <a:latin typeface="Arial"/>
                <a:cs typeface="Arial"/>
              </a:rPr>
              <a:t>Key enabler </a:t>
            </a:r>
            <a:r>
              <a:rPr sz="2400" dirty="0">
                <a:latin typeface="Arial"/>
                <a:cs typeface="Arial"/>
              </a:rPr>
              <a:t>of</a:t>
            </a:r>
            <a:r>
              <a:rPr sz="2400" spc="-25" dirty="0">
                <a:latin typeface="Arial"/>
                <a:cs typeface="Arial"/>
              </a:rPr>
              <a:t> </a:t>
            </a:r>
            <a:r>
              <a:rPr sz="2400" spc="-5" dirty="0">
                <a:latin typeface="Arial"/>
                <a:cs typeface="Arial"/>
              </a:rPr>
              <a:t>SSO</a:t>
            </a:r>
            <a:r>
              <a:rPr sz="2400" spc="-25" dirty="0">
                <a:latin typeface="Arial"/>
                <a:cs typeface="Arial"/>
              </a:rPr>
              <a:t> </a:t>
            </a:r>
            <a:r>
              <a:rPr sz="2400" spc="-5" dirty="0">
                <a:latin typeface="Arial"/>
                <a:cs typeface="Arial"/>
              </a:rPr>
              <a:t>is  “</a:t>
            </a:r>
            <a:r>
              <a:rPr sz="2400" u="heavy" spc="-5" dirty="0">
                <a:solidFill>
                  <a:srgbClr val="FF6600"/>
                </a:solidFill>
                <a:uFill>
                  <a:solidFill>
                    <a:srgbClr val="FF6600"/>
                  </a:solidFill>
                </a:uFill>
                <a:latin typeface="Arial"/>
                <a:cs typeface="Arial"/>
              </a:rPr>
              <a:t>chain </a:t>
            </a:r>
            <a:r>
              <a:rPr sz="2400" u="heavy" dirty="0">
                <a:solidFill>
                  <a:srgbClr val="FF6600"/>
                </a:solidFill>
                <a:uFill>
                  <a:solidFill>
                    <a:srgbClr val="FF6600"/>
                  </a:solidFill>
                </a:uFill>
                <a:latin typeface="Arial"/>
                <a:cs typeface="Arial"/>
              </a:rPr>
              <a:t>of</a:t>
            </a:r>
            <a:r>
              <a:rPr sz="2400" u="heavy" spc="-30" dirty="0">
                <a:solidFill>
                  <a:srgbClr val="FF6600"/>
                </a:solidFill>
                <a:uFill>
                  <a:solidFill>
                    <a:srgbClr val="FF6600"/>
                  </a:solidFill>
                </a:uFill>
                <a:latin typeface="Arial"/>
                <a:cs typeface="Arial"/>
              </a:rPr>
              <a:t> </a:t>
            </a:r>
            <a:r>
              <a:rPr sz="2400" u="heavy" spc="-5" dirty="0">
                <a:solidFill>
                  <a:srgbClr val="FF6600"/>
                </a:solidFill>
                <a:uFill>
                  <a:solidFill>
                    <a:srgbClr val="FF6600"/>
                  </a:solidFill>
                </a:uFill>
                <a:latin typeface="Arial"/>
                <a:cs typeface="Arial"/>
              </a:rPr>
              <a:t>certificates</a:t>
            </a:r>
            <a:endParaRPr sz="2400" dirty="0">
              <a:latin typeface="Arial"/>
              <a:cs typeface="Arial"/>
            </a:endParaRPr>
          </a:p>
          <a:p>
            <a:pPr marL="355600"/>
            <a:r>
              <a:rPr sz="2400" u="heavy" spc="-5" dirty="0">
                <a:solidFill>
                  <a:srgbClr val="FF6600"/>
                </a:solidFill>
                <a:uFill>
                  <a:solidFill>
                    <a:srgbClr val="FF6600"/>
                  </a:solidFill>
                </a:uFill>
                <a:latin typeface="Arial"/>
                <a:cs typeface="Arial"/>
              </a:rPr>
              <a:t>and</a:t>
            </a:r>
            <a:r>
              <a:rPr sz="2400" u="heavy" spc="-20" dirty="0">
                <a:solidFill>
                  <a:srgbClr val="FF6600"/>
                </a:solidFill>
                <a:uFill>
                  <a:solidFill>
                    <a:srgbClr val="FF6600"/>
                  </a:solidFill>
                </a:uFill>
                <a:latin typeface="Arial"/>
                <a:cs typeface="Arial"/>
              </a:rPr>
              <a:t> </a:t>
            </a:r>
            <a:r>
              <a:rPr sz="2400" u="heavy" dirty="0">
                <a:solidFill>
                  <a:srgbClr val="FF6600"/>
                </a:solidFill>
                <a:uFill>
                  <a:solidFill>
                    <a:srgbClr val="FF6600"/>
                  </a:solidFill>
                </a:uFill>
                <a:latin typeface="Arial"/>
                <a:cs typeface="Arial"/>
              </a:rPr>
              <a:t>tokens</a:t>
            </a:r>
            <a:r>
              <a:rPr sz="2400" dirty="0">
                <a:latin typeface="Arial"/>
                <a:cs typeface="Arial"/>
              </a:rPr>
              <a:t>.”</a:t>
            </a:r>
          </a:p>
          <a:p>
            <a:pPr marL="12700">
              <a:spcBef>
                <a:spcPts val="575"/>
              </a:spcBef>
            </a:pPr>
            <a:r>
              <a:rPr sz="2400" spc="-5" dirty="0">
                <a:solidFill>
                  <a:srgbClr val="003399"/>
                </a:solidFill>
                <a:latin typeface="Arial"/>
                <a:cs typeface="Arial"/>
              </a:rPr>
              <a:t>Step 1:</a:t>
            </a:r>
            <a:r>
              <a:rPr sz="2400" spc="-20" dirty="0">
                <a:solidFill>
                  <a:srgbClr val="003399"/>
                </a:solidFill>
                <a:latin typeface="Arial"/>
                <a:cs typeface="Arial"/>
              </a:rPr>
              <a:t> </a:t>
            </a:r>
            <a:r>
              <a:rPr sz="2400" spc="-5" dirty="0">
                <a:solidFill>
                  <a:srgbClr val="003399"/>
                </a:solidFill>
                <a:latin typeface="Arial"/>
                <a:cs typeface="Arial"/>
              </a:rPr>
              <a:t>Sign-On</a:t>
            </a:r>
            <a:endParaRPr sz="2400" dirty="0">
              <a:latin typeface="Arial"/>
              <a:cs typeface="Arial"/>
            </a:endParaRPr>
          </a:p>
        </p:txBody>
      </p:sp>
      <p:sp>
        <p:nvSpPr>
          <p:cNvPr id="5" name="object 5"/>
          <p:cNvSpPr txBox="1"/>
          <p:nvPr/>
        </p:nvSpPr>
        <p:spPr>
          <a:xfrm>
            <a:off x="774408" y="3322330"/>
            <a:ext cx="3599179" cy="2830830"/>
          </a:xfrm>
          <a:prstGeom prst="rect">
            <a:avLst/>
          </a:prstGeom>
        </p:spPr>
        <p:txBody>
          <a:bodyPr vert="horz" wrap="square" lIns="0" tIns="13335" rIns="0" bIns="0" rtlCol="0">
            <a:spAutoFit/>
          </a:bodyPr>
          <a:lstStyle/>
          <a:p>
            <a:pPr marL="355600" marR="5080" indent="-342900">
              <a:spcBef>
                <a:spcPts val="105"/>
              </a:spcBef>
              <a:buChar char="•"/>
              <a:tabLst>
                <a:tab pos="354965" algn="l"/>
                <a:tab pos="355600" algn="l"/>
              </a:tabLst>
            </a:pPr>
            <a:r>
              <a:rPr sz="2000" dirty="0">
                <a:latin typeface="Arial"/>
                <a:cs typeface="Arial"/>
              </a:rPr>
              <a:t>Subject (user) authenticates  against a master</a:t>
            </a:r>
            <a:r>
              <a:rPr sz="2000" spc="-135" dirty="0">
                <a:latin typeface="Arial"/>
                <a:cs typeface="Arial"/>
              </a:rPr>
              <a:t> </a:t>
            </a:r>
            <a:r>
              <a:rPr sz="2000" dirty="0">
                <a:latin typeface="Arial"/>
                <a:cs typeface="Arial"/>
              </a:rPr>
              <a:t>certification  authority (CA) system using  sing</a:t>
            </a:r>
            <a:r>
              <a:rPr lang="en-US" sz="2000" dirty="0">
                <a:latin typeface="Arial"/>
                <a:cs typeface="Arial"/>
              </a:rPr>
              <a:t>l</a:t>
            </a:r>
            <a:r>
              <a:rPr sz="2000" dirty="0">
                <a:latin typeface="Arial"/>
                <a:cs typeface="Arial"/>
              </a:rPr>
              <a:t>e-, two-, or three-factor  authentication</a:t>
            </a:r>
            <a:r>
              <a:rPr sz="2000" spc="-60" dirty="0">
                <a:latin typeface="Arial"/>
                <a:cs typeface="Arial"/>
              </a:rPr>
              <a:t> </a:t>
            </a:r>
            <a:r>
              <a:rPr sz="2000" dirty="0">
                <a:latin typeface="Arial"/>
                <a:cs typeface="Arial"/>
              </a:rPr>
              <a:t>method.</a:t>
            </a:r>
          </a:p>
          <a:p>
            <a:pPr marL="355600" marR="200025" indent="-342900">
              <a:spcBef>
                <a:spcPts val="480"/>
              </a:spcBef>
              <a:buChar char="•"/>
              <a:tabLst>
                <a:tab pos="354965" algn="l"/>
                <a:tab pos="355600" algn="l"/>
              </a:tabLst>
            </a:pPr>
            <a:r>
              <a:rPr sz="2000" dirty="0">
                <a:latin typeface="Arial"/>
                <a:cs typeface="Arial"/>
              </a:rPr>
              <a:t>A security token is then  issued to the</a:t>
            </a:r>
            <a:r>
              <a:rPr sz="2000" spc="-110" dirty="0">
                <a:latin typeface="Arial"/>
                <a:cs typeface="Arial"/>
              </a:rPr>
              <a:t> </a:t>
            </a:r>
            <a:r>
              <a:rPr sz="2000" dirty="0">
                <a:latin typeface="Arial"/>
                <a:cs typeface="Arial"/>
              </a:rPr>
              <a:t>authenticated  subject along with access  policy.</a:t>
            </a:r>
          </a:p>
        </p:txBody>
      </p:sp>
      <p:sp>
        <p:nvSpPr>
          <p:cNvPr id="6" name="object 6"/>
          <p:cNvSpPr/>
          <p:nvPr/>
        </p:nvSpPr>
        <p:spPr>
          <a:xfrm>
            <a:off x="5052410" y="1537140"/>
            <a:ext cx="1760220" cy="4576445"/>
          </a:xfrm>
          <a:custGeom>
            <a:avLst/>
            <a:gdLst/>
            <a:ahLst/>
            <a:cxnLst/>
            <a:rect l="l" t="t" r="r" b="b"/>
            <a:pathLst>
              <a:path w="1760220" h="4576445">
                <a:moveTo>
                  <a:pt x="1671687" y="0"/>
                </a:moveTo>
                <a:lnTo>
                  <a:pt x="87980" y="0"/>
                </a:lnTo>
                <a:lnTo>
                  <a:pt x="53734" y="6916"/>
                </a:lnTo>
                <a:lnTo>
                  <a:pt x="25768" y="25777"/>
                </a:lnTo>
                <a:lnTo>
                  <a:pt x="6913" y="53749"/>
                </a:lnTo>
                <a:lnTo>
                  <a:pt x="0" y="88001"/>
                </a:lnTo>
                <a:lnTo>
                  <a:pt x="0" y="4488053"/>
                </a:lnTo>
                <a:lnTo>
                  <a:pt x="6913" y="4522307"/>
                </a:lnTo>
                <a:lnTo>
                  <a:pt x="25768" y="4550279"/>
                </a:lnTo>
                <a:lnTo>
                  <a:pt x="53734" y="4569138"/>
                </a:lnTo>
                <a:lnTo>
                  <a:pt x="87980" y="4576054"/>
                </a:lnTo>
                <a:lnTo>
                  <a:pt x="1671687" y="4576054"/>
                </a:lnTo>
                <a:lnTo>
                  <a:pt x="1705931" y="4569138"/>
                </a:lnTo>
                <a:lnTo>
                  <a:pt x="1733897" y="4550279"/>
                </a:lnTo>
                <a:lnTo>
                  <a:pt x="1752754" y="4522307"/>
                </a:lnTo>
                <a:lnTo>
                  <a:pt x="1759668" y="4488053"/>
                </a:lnTo>
                <a:lnTo>
                  <a:pt x="1759668" y="88001"/>
                </a:lnTo>
                <a:lnTo>
                  <a:pt x="1752754" y="53749"/>
                </a:lnTo>
                <a:lnTo>
                  <a:pt x="1733897" y="25777"/>
                </a:lnTo>
                <a:lnTo>
                  <a:pt x="1705931" y="6916"/>
                </a:lnTo>
                <a:lnTo>
                  <a:pt x="1671687" y="0"/>
                </a:lnTo>
                <a:close/>
              </a:path>
            </a:pathLst>
          </a:custGeom>
          <a:solidFill>
            <a:srgbClr val="DDE1CD"/>
          </a:solidFill>
        </p:spPr>
        <p:txBody>
          <a:bodyPr wrap="square" lIns="0" tIns="0" rIns="0" bIns="0" rtlCol="0"/>
          <a:lstStyle/>
          <a:p>
            <a:endParaRPr/>
          </a:p>
        </p:txBody>
      </p:sp>
      <p:sp>
        <p:nvSpPr>
          <p:cNvPr id="7" name="object 7"/>
          <p:cNvSpPr/>
          <p:nvPr/>
        </p:nvSpPr>
        <p:spPr>
          <a:xfrm>
            <a:off x="5052410" y="1537140"/>
            <a:ext cx="1760220" cy="4576445"/>
          </a:xfrm>
          <a:custGeom>
            <a:avLst/>
            <a:gdLst/>
            <a:ahLst/>
            <a:cxnLst/>
            <a:rect l="l" t="t" r="r" b="b"/>
            <a:pathLst>
              <a:path w="1760220" h="4576445">
                <a:moveTo>
                  <a:pt x="87980" y="4576054"/>
                </a:moveTo>
                <a:lnTo>
                  <a:pt x="1671687" y="4576054"/>
                </a:lnTo>
                <a:lnTo>
                  <a:pt x="1705931" y="4569138"/>
                </a:lnTo>
                <a:lnTo>
                  <a:pt x="1733897" y="4550279"/>
                </a:lnTo>
                <a:lnTo>
                  <a:pt x="1752754" y="4522307"/>
                </a:lnTo>
                <a:lnTo>
                  <a:pt x="1759668" y="4488053"/>
                </a:lnTo>
                <a:lnTo>
                  <a:pt x="1759668" y="88001"/>
                </a:lnTo>
                <a:lnTo>
                  <a:pt x="1752754" y="53749"/>
                </a:lnTo>
                <a:lnTo>
                  <a:pt x="1733897" y="25777"/>
                </a:lnTo>
                <a:lnTo>
                  <a:pt x="1705931" y="6916"/>
                </a:lnTo>
                <a:lnTo>
                  <a:pt x="1671687" y="0"/>
                </a:lnTo>
                <a:lnTo>
                  <a:pt x="87980" y="0"/>
                </a:lnTo>
                <a:lnTo>
                  <a:pt x="53734" y="6916"/>
                </a:lnTo>
                <a:lnTo>
                  <a:pt x="25768" y="25777"/>
                </a:lnTo>
                <a:lnTo>
                  <a:pt x="6913" y="53749"/>
                </a:lnTo>
                <a:lnTo>
                  <a:pt x="0" y="88001"/>
                </a:lnTo>
                <a:lnTo>
                  <a:pt x="0" y="4488053"/>
                </a:lnTo>
                <a:lnTo>
                  <a:pt x="6913" y="4522307"/>
                </a:lnTo>
                <a:lnTo>
                  <a:pt x="25768" y="4550279"/>
                </a:lnTo>
                <a:lnTo>
                  <a:pt x="53734" y="4569138"/>
                </a:lnTo>
                <a:lnTo>
                  <a:pt x="87980" y="4576054"/>
                </a:lnTo>
                <a:close/>
              </a:path>
            </a:pathLst>
          </a:custGeom>
          <a:ln w="3175">
            <a:solidFill>
              <a:srgbClr val="000080"/>
            </a:solidFill>
          </a:ln>
        </p:spPr>
        <p:txBody>
          <a:bodyPr wrap="square" lIns="0" tIns="0" rIns="0" bIns="0" rtlCol="0"/>
          <a:lstStyle/>
          <a:p>
            <a:endParaRPr/>
          </a:p>
        </p:txBody>
      </p:sp>
      <p:sp>
        <p:nvSpPr>
          <p:cNvPr id="8" name="object 8"/>
          <p:cNvSpPr txBox="1"/>
          <p:nvPr/>
        </p:nvSpPr>
        <p:spPr>
          <a:xfrm>
            <a:off x="5300243" y="1551815"/>
            <a:ext cx="1264285" cy="288092"/>
          </a:xfrm>
          <a:prstGeom prst="rect">
            <a:avLst/>
          </a:prstGeom>
        </p:spPr>
        <p:txBody>
          <a:bodyPr vert="horz" wrap="square" lIns="0" tIns="12065" rIns="0" bIns="0" rtlCol="0">
            <a:spAutoFit/>
          </a:bodyPr>
          <a:lstStyle/>
          <a:p>
            <a:pPr marL="15875" marR="5080" indent="-3175">
              <a:lnSpc>
                <a:spcPct val="102699"/>
              </a:lnSpc>
              <a:spcBef>
                <a:spcPts val="95"/>
              </a:spcBef>
            </a:pPr>
            <a:r>
              <a:rPr sz="900" spc="10" dirty="0">
                <a:latin typeface="Arial"/>
                <a:cs typeface="Arial"/>
              </a:rPr>
              <a:t>DOI Remote </a:t>
            </a:r>
            <a:r>
              <a:rPr sz="900" spc="5" dirty="0">
                <a:latin typeface="Arial"/>
                <a:cs typeface="Arial"/>
              </a:rPr>
              <a:t>Site</a:t>
            </a:r>
            <a:r>
              <a:rPr sz="900" spc="-55" dirty="0">
                <a:latin typeface="Arial"/>
                <a:cs typeface="Arial"/>
              </a:rPr>
              <a:t> </a:t>
            </a:r>
            <a:r>
              <a:rPr sz="900" spc="10" dirty="0">
                <a:latin typeface="Arial"/>
                <a:cs typeface="Arial"/>
              </a:rPr>
              <a:t>(NPS)  </a:t>
            </a:r>
            <a:r>
              <a:rPr sz="900" spc="5" dirty="0">
                <a:latin typeface="Arial"/>
                <a:cs typeface="Arial"/>
              </a:rPr>
              <a:t>(Trusted </a:t>
            </a:r>
            <a:r>
              <a:rPr sz="900" spc="10" dirty="0">
                <a:latin typeface="Arial"/>
                <a:cs typeface="Arial"/>
              </a:rPr>
              <a:t>sub-domain</a:t>
            </a:r>
            <a:r>
              <a:rPr sz="900" spc="-25" dirty="0">
                <a:latin typeface="Arial"/>
                <a:cs typeface="Arial"/>
              </a:rPr>
              <a:t> </a:t>
            </a:r>
            <a:r>
              <a:rPr sz="900" spc="5" dirty="0">
                <a:latin typeface="Arial"/>
                <a:cs typeface="Arial"/>
              </a:rPr>
              <a:t>A)</a:t>
            </a:r>
            <a:endParaRPr sz="900">
              <a:latin typeface="Arial"/>
              <a:cs typeface="Arial"/>
            </a:endParaRPr>
          </a:p>
        </p:txBody>
      </p:sp>
      <p:sp>
        <p:nvSpPr>
          <p:cNvPr id="9" name="object 9"/>
          <p:cNvSpPr/>
          <p:nvPr/>
        </p:nvSpPr>
        <p:spPr>
          <a:xfrm>
            <a:off x="6097283" y="2463504"/>
            <a:ext cx="262890" cy="172085"/>
          </a:xfrm>
          <a:custGeom>
            <a:avLst/>
            <a:gdLst/>
            <a:ahLst/>
            <a:cxnLst/>
            <a:rect l="l" t="t" r="r" b="b"/>
            <a:pathLst>
              <a:path w="262889" h="172085">
                <a:moveTo>
                  <a:pt x="202649" y="0"/>
                </a:moveTo>
                <a:lnTo>
                  <a:pt x="0" y="171505"/>
                </a:lnTo>
                <a:lnTo>
                  <a:pt x="78987" y="171603"/>
                </a:lnTo>
                <a:lnTo>
                  <a:pt x="124161" y="169037"/>
                </a:lnTo>
                <a:lnTo>
                  <a:pt x="167493" y="158561"/>
                </a:lnTo>
                <a:lnTo>
                  <a:pt x="207728" y="140623"/>
                </a:lnTo>
                <a:lnTo>
                  <a:pt x="243609" y="115673"/>
                </a:lnTo>
                <a:lnTo>
                  <a:pt x="262268" y="63544"/>
                </a:lnTo>
                <a:lnTo>
                  <a:pt x="254043" y="37145"/>
                </a:lnTo>
                <a:lnTo>
                  <a:pt x="227311" y="9900"/>
                </a:lnTo>
                <a:lnTo>
                  <a:pt x="202649" y="0"/>
                </a:lnTo>
                <a:close/>
              </a:path>
            </a:pathLst>
          </a:custGeom>
          <a:solidFill>
            <a:srgbClr val="E1E9F3"/>
          </a:solidFill>
        </p:spPr>
        <p:txBody>
          <a:bodyPr wrap="square" lIns="0" tIns="0" rIns="0" bIns="0" rtlCol="0"/>
          <a:lstStyle/>
          <a:p>
            <a:endParaRPr/>
          </a:p>
        </p:txBody>
      </p:sp>
      <p:sp>
        <p:nvSpPr>
          <p:cNvPr id="10" name="object 10"/>
          <p:cNvSpPr/>
          <p:nvPr/>
        </p:nvSpPr>
        <p:spPr>
          <a:xfrm>
            <a:off x="5958615" y="2107097"/>
            <a:ext cx="369471" cy="206608"/>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958615" y="2107096"/>
            <a:ext cx="369570" cy="207010"/>
          </a:xfrm>
          <a:custGeom>
            <a:avLst/>
            <a:gdLst/>
            <a:ahLst/>
            <a:cxnLst/>
            <a:rect l="l" t="t" r="r" b="b"/>
            <a:pathLst>
              <a:path w="369570" h="207010">
                <a:moveTo>
                  <a:pt x="140231" y="206608"/>
                </a:moveTo>
                <a:lnTo>
                  <a:pt x="369569" y="78321"/>
                </a:lnTo>
                <a:lnTo>
                  <a:pt x="227430" y="0"/>
                </a:lnTo>
                <a:lnTo>
                  <a:pt x="0" y="127406"/>
                </a:lnTo>
                <a:lnTo>
                  <a:pt x="29462" y="155567"/>
                </a:lnTo>
                <a:lnTo>
                  <a:pt x="63177" y="178447"/>
                </a:lnTo>
                <a:lnTo>
                  <a:pt x="100386" y="195608"/>
                </a:lnTo>
                <a:lnTo>
                  <a:pt x="140329" y="206608"/>
                </a:lnTo>
              </a:path>
            </a:pathLst>
          </a:custGeom>
          <a:ln w="3519">
            <a:solidFill>
              <a:srgbClr val="000000"/>
            </a:solidFill>
          </a:ln>
        </p:spPr>
        <p:txBody>
          <a:bodyPr wrap="square" lIns="0" tIns="0" rIns="0" bIns="0" rtlCol="0"/>
          <a:lstStyle/>
          <a:p>
            <a:endParaRPr/>
          </a:p>
        </p:txBody>
      </p:sp>
      <p:sp>
        <p:nvSpPr>
          <p:cNvPr id="12" name="object 12"/>
          <p:cNvSpPr/>
          <p:nvPr/>
        </p:nvSpPr>
        <p:spPr>
          <a:xfrm>
            <a:off x="5958703" y="2234210"/>
            <a:ext cx="140241" cy="400896"/>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958704" y="2234210"/>
            <a:ext cx="140335" cy="401320"/>
          </a:xfrm>
          <a:custGeom>
            <a:avLst/>
            <a:gdLst/>
            <a:ahLst/>
            <a:cxnLst/>
            <a:rect l="l" t="t" r="r" b="b"/>
            <a:pathLst>
              <a:path w="140335" h="401319">
                <a:moveTo>
                  <a:pt x="140241" y="79494"/>
                </a:moveTo>
                <a:lnTo>
                  <a:pt x="100239" y="68531"/>
                </a:lnTo>
                <a:lnTo>
                  <a:pt x="63012" y="51334"/>
                </a:lnTo>
                <a:lnTo>
                  <a:pt x="29340" y="28343"/>
                </a:lnTo>
                <a:lnTo>
                  <a:pt x="0" y="0"/>
                </a:lnTo>
                <a:lnTo>
                  <a:pt x="0" y="327659"/>
                </a:lnTo>
                <a:lnTo>
                  <a:pt x="29767" y="354434"/>
                </a:lnTo>
                <a:lnTo>
                  <a:pt x="63588" y="375828"/>
                </a:lnTo>
                <a:lnTo>
                  <a:pt x="100675" y="391446"/>
                </a:lnTo>
                <a:lnTo>
                  <a:pt x="140241" y="400896"/>
                </a:lnTo>
                <a:lnTo>
                  <a:pt x="140143" y="79494"/>
                </a:lnTo>
              </a:path>
            </a:pathLst>
          </a:custGeom>
          <a:ln w="3519">
            <a:solidFill>
              <a:srgbClr val="FFFFFF"/>
            </a:solidFill>
          </a:ln>
        </p:spPr>
        <p:txBody>
          <a:bodyPr wrap="square" lIns="0" tIns="0" rIns="0" bIns="0" rtlCol="0"/>
          <a:lstStyle/>
          <a:p>
            <a:endParaRPr/>
          </a:p>
        </p:txBody>
      </p:sp>
      <p:sp>
        <p:nvSpPr>
          <p:cNvPr id="14" name="object 14"/>
          <p:cNvSpPr/>
          <p:nvPr/>
        </p:nvSpPr>
        <p:spPr>
          <a:xfrm>
            <a:off x="6098847" y="2185419"/>
            <a:ext cx="229239" cy="449297"/>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6098846" y="2185418"/>
            <a:ext cx="229870" cy="449580"/>
          </a:xfrm>
          <a:custGeom>
            <a:avLst/>
            <a:gdLst/>
            <a:ahLst/>
            <a:cxnLst/>
            <a:rect l="l" t="t" r="r" b="b"/>
            <a:pathLst>
              <a:path w="229870" h="449580">
                <a:moveTo>
                  <a:pt x="0" y="128286"/>
                </a:moveTo>
                <a:lnTo>
                  <a:pt x="0" y="449297"/>
                </a:lnTo>
                <a:lnTo>
                  <a:pt x="229337" y="322183"/>
                </a:lnTo>
                <a:lnTo>
                  <a:pt x="229337" y="0"/>
                </a:lnTo>
                <a:lnTo>
                  <a:pt x="0" y="128286"/>
                </a:lnTo>
                <a:close/>
              </a:path>
            </a:pathLst>
          </a:custGeom>
          <a:ln w="3519">
            <a:solidFill>
              <a:srgbClr val="000000"/>
            </a:solidFill>
          </a:ln>
        </p:spPr>
        <p:txBody>
          <a:bodyPr wrap="square" lIns="0" tIns="0" rIns="0" bIns="0" rtlCol="0"/>
          <a:lstStyle/>
          <a:p>
            <a:endParaRPr/>
          </a:p>
        </p:txBody>
      </p:sp>
      <p:sp>
        <p:nvSpPr>
          <p:cNvPr id="16" name="object 16"/>
          <p:cNvSpPr/>
          <p:nvPr/>
        </p:nvSpPr>
        <p:spPr>
          <a:xfrm>
            <a:off x="5958615" y="2107096"/>
            <a:ext cx="369570" cy="528320"/>
          </a:xfrm>
          <a:custGeom>
            <a:avLst/>
            <a:gdLst/>
            <a:ahLst/>
            <a:cxnLst/>
            <a:rect l="l" t="t" r="r" b="b"/>
            <a:pathLst>
              <a:path w="369570" h="528319">
                <a:moveTo>
                  <a:pt x="369569" y="78223"/>
                </a:moveTo>
                <a:lnTo>
                  <a:pt x="227430" y="0"/>
                </a:lnTo>
                <a:lnTo>
                  <a:pt x="0" y="127406"/>
                </a:lnTo>
                <a:lnTo>
                  <a:pt x="87" y="454772"/>
                </a:lnTo>
                <a:lnTo>
                  <a:pt x="29855" y="481547"/>
                </a:lnTo>
                <a:lnTo>
                  <a:pt x="63676" y="502941"/>
                </a:lnTo>
                <a:lnTo>
                  <a:pt x="100762" y="518560"/>
                </a:lnTo>
                <a:lnTo>
                  <a:pt x="140329" y="528009"/>
                </a:lnTo>
                <a:lnTo>
                  <a:pt x="369569" y="400505"/>
                </a:lnTo>
                <a:lnTo>
                  <a:pt x="369569" y="78223"/>
                </a:lnTo>
                <a:close/>
              </a:path>
            </a:pathLst>
          </a:custGeom>
          <a:ln w="9776">
            <a:solidFill>
              <a:srgbClr val="4677BE"/>
            </a:solidFill>
          </a:ln>
        </p:spPr>
        <p:txBody>
          <a:bodyPr wrap="square" lIns="0" tIns="0" rIns="0" bIns="0" rtlCol="0"/>
          <a:lstStyle/>
          <a:p>
            <a:endParaRPr/>
          </a:p>
        </p:txBody>
      </p:sp>
      <p:sp>
        <p:nvSpPr>
          <p:cNvPr id="17" name="object 17"/>
          <p:cNvSpPr/>
          <p:nvPr/>
        </p:nvSpPr>
        <p:spPr>
          <a:xfrm>
            <a:off x="6010192" y="2431335"/>
            <a:ext cx="25895" cy="32267"/>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6010191" y="2431334"/>
            <a:ext cx="26034" cy="32384"/>
          </a:xfrm>
          <a:custGeom>
            <a:avLst/>
            <a:gdLst/>
            <a:ahLst/>
            <a:cxnLst/>
            <a:rect l="l" t="t" r="r" b="b"/>
            <a:pathLst>
              <a:path w="26035" h="32385">
                <a:moveTo>
                  <a:pt x="23060" y="12418"/>
                </a:moveTo>
                <a:lnTo>
                  <a:pt x="20225" y="4693"/>
                </a:lnTo>
                <a:lnTo>
                  <a:pt x="13382" y="0"/>
                </a:lnTo>
                <a:lnTo>
                  <a:pt x="7810" y="2053"/>
                </a:lnTo>
                <a:lnTo>
                  <a:pt x="2238" y="4106"/>
                </a:lnTo>
                <a:lnTo>
                  <a:pt x="0" y="12026"/>
                </a:lnTo>
                <a:lnTo>
                  <a:pt x="2834" y="19751"/>
                </a:lnTo>
                <a:lnTo>
                  <a:pt x="5660" y="27573"/>
                </a:lnTo>
                <a:lnTo>
                  <a:pt x="12503" y="32267"/>
                </a:lnTo>
                <a:lnTo>
                  <a:pt x="18075" y="30213"/>
                </a:lnTo>
                <a:lnTo>
                  <a:pt x="23647" y="28160"/>
                </a:lnTo>
                <a:lnTo>
                  <a:pt x="25895" y="20240"/>
                </a:lnTo>
                <a:lnTo>
                  <a:pt x="23060" y="12418"/>
                </a:lnTo>
                <a:close/>
              </a:path>
            </a:pathLst>
          </a:custGeom>
          <a:ln w="3519">
            <a:solidFill>
              <a:srgbClr val="000000"/>
            </a:solidFill>
          </a:ln>
        </p:spPr>
        <p:txBody>
          <a:bodyPr wrap="square" lIns="0" tIns="0" rIns="0" bIns="0" rtlCol="0"/>
          <a:lstStyle/>
          <a:p>
            <a:endParaRPr/>
          </a:p>
        </p:txBody>
      </p:sp>
      <p:sp>
        <p:nvSpPr>
          <p:cNvPr id="19" name="object 19"/>
          <p:cNvSpPr/>
          <p:nvPr/>
        </p:nvSpPr>
        <p:spPr>
          <a:xfrm>
            <a:off x="5978420" y="2496554"/>
            <a:ext cx="100582" cy="95041"/>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5977482" y="2296008"/>
            <a:ext cx="102870" cy="59055"/>
          </a:xfrm>
          <a:custGeom>
            <a:avLst/>
            <a:gdLst/>
            <a:ahLst/>
            <a:cxnLst/>
            <a:rect l="l" t="t" r="r" b="b"/>
            <a:pathLst>
              <a:path w="102870" h="59055">
                <a:moveTo>
                  <a:pt x="4076" y="0"/>
                </a:moveTo>
                <a:lnTo>
                  <a:pt x="2082" y="97"/>
                </a:lnTo>
                <a:lnTo>
                  <a:pt x="909" y="1271"/>
                </a:lnTo>
                <a:lnTo>
                  <a:pt x="293" y="1955"/>
                </a:lnTo>
                <a:lnTo>
                  <a:pt x="0" y="2835"/>
                </a:lnTo>
                <a:lnTo>
                  <a:pt x="107" y="3715"/>
                </a:lnTo>
                <a:lnTo>
                  <a:pt x="303" y="5768"/>
                </a:lnTo>
                <a:lnTo>
                  <a:pt x="1554" y="7626"/>
                </a:lnTo>
                <a:lnTo>
                  <a:pt x="3460" y="8702"/>
                </a:lnTo>
                <a:lnTo>
                  <a:pt x="24797" y="25092"/>
                </a:lnTo>
                <a:lnTo>
                  <a:pt x="47862" y="38989"/>
                </a:lnTo>
                <a:lnTo>
                  <a:pt x="72411" y="50283"/>
                </a:lnTo>
                <a:lnTo>
                  <a:pt x="98196" y="58863"/>
                </a:lnTo>
                <a:lnTo>
                  <a:pt x="100835" y="58276"/>
                </a:lnTo>
                <a:lnTo>
                  <a:pt x="102497" y="55734"/>
                </a:lnTo>
                <a:lnTo>
                  <a:pt x="101911" y="53289"/>
                </a:lnTo>
                <a:lnTo>
                  <a:pt x="101422" y="51529"/>
                </a:lnTo>
                <a:lnTo>
                  <a:pt x="100053" y="50063"/>
                </a:lnTo>
                <a:lnTo>
                  <a:pt x="98196" y="49672"/>
                </a:lnTo>
                <a:lnTo>
                  <a:pt x="72920" y="41460"/>
                </a:lnTo>
                <a:lnTo>
                  <a:pt x="48866" y="30543"/>
                </a:lnTo>
                <a:lnTo>
                  <a:pt x="26266" y="17042"/>
                </a:lnTo>
                <a:lnTo>
                  <a:pt x="5357" y="1075"/>
                </a:lnTo>
                <a:lnTo>
                  <a:pt x="4076" y="0"/>
                </a:lnTo>
                <a:close/>
              </a:path>
            </a:pathLst>
          </a:custGeom>
          <a:solidFill>
            <a:srgbClr val="000000"/>
          </a:solidFill>
        </p:spPr>
        <p:txBody>
          <a:bodyPr wrap="square" lIns="0" tIns="0" rIns="0" bIns="0" rtlCol="0"/>
          <a:lstStyle/>
          <a:p>
            <a:endParaRPr/>
          </a:p>
        </p:txBody>
      </p:sp>
      <p:sp>
        <p:nvSpPr>
          <p:cNvPr id="21" name="object 21"/>
          <p:cNvSpPr/>
          <p:nvPr/>
        </p:nvSpPr>
        <p:spPr>
          <a:xfrm>
            <a:off x="5977482" y="2296008"/>
            <a:ext cx="102870" cy="59055"/>
          </a:xfrm>
          <a:custGeom>
            <a:avLst/>
            <a:gdLst/>
            <a:ahLst/>
            <a:cxnLst/>
            <a:rect l="l" t="t" r="r" b="b"/>
            <a:pathLst>
              <a:path w="102870" h="59055">
                <a:moveTo>
                  <a:pt x="3460" y="8702"/>
                </a:moveTo>
                <a:lnTo>
                  <a:pt x="24797" y="25092"/>
                </a:lnTo>
                <a:lnTo>
                  <a:pt x="47862" y="38989"/>
                </a:lnTo>
                <a:lnTo>
                  <a:pt x="72411" y="50283"/>
                </a:lnTo>
                <a:lnTo>
                  <a:pt x="98196" y="58863"/>
                </a:lnTo>
                <a:lnTo>
                  <a:pt x="100835" y="58276"/>
                </a:lnTo>
                <a:lnTo>
                  <a:pt x="102497" y="55734"/>
                </a:lnTo>
                <a:lnTo>
                  <a:pt x="101911" y="53289"/>
                </a:lnTo>
                <a:lnTo>
                  <a:pt x="101422" y="51529"/>
                </a:lnTo>
                <a:lnTo>
                  <a:pt x="100053" y="50063"/>
                </a:lnTo>
                <a:lnTo>
                  <a:pt x="98196" y="49672"/>
                </a:lnTo>
                <a:lnTo>
                  <a:pt x="72920" y="41460"/>
                </a:lnTo>
                <a:lnTo>
                  <a:pt x="48866" y="30543"/>
                </a:lnTo>
                <a:lnTo>
                  <a:pt x="26266" y="17042"/>
                </a:lnTo>
                <a:lnTo>
                  <a:pt x="5357" y="1075"/>
                </a:lnTo>
                <a:lnTo>
                  <a:pt x="4076" y="0"/>
                </a:lnTo>
                <a:lnTo>
                  <a:pt x="2082" y="97"/>
                </a:lnTo>
                <a:lnTo>
                  <a:pt x="909" y="1271"/>
                </a:lnTo>
                <a:lnTo>
                  <a:pt x="293" y="1955"/>
                </a:lnTo>
                <a:lnTo>
                  <a:pt x="0" y="2835"/>
                </a:lnTo>
                <a:lnTo>
                  <a:pt x="107" y="3715"/>
                </a:lnTo>
                <a:lnTo>
                  <a:pt x="303" y="5768"/>
                </a:lnTo>
                <a:lnTo>
                  <a:pt x="1554" y="7626"/>
                </a:lnTo>
                <a:lnTo>
                  <a:pt x="3460" y="8702"/>
                </a:lnTo>
                <a:close/>
              </a:path>
            </a:pathLst>
          </a:custGeom>
          <a:ln w="3519">
            <a:solidFill>
              <a:srgbClr val="000000"/>
            </a:solidFill>
          </a:ln>
        </p:spPr>
        <p:txBody>
          <a:bodyPr wrap="square" lIns="0" tIns="0" rIns="0" bIns="0" rtlCol="0"/>
          <a:lstStyle/>
          <a:p>
            <a:endParaRPr/>
          </a:p>
        </p:txBody>
      </p:sp>
      <p:sp>
        <p:nvSpPr>
          <p:cNvPr id="22" name="object 22"/>
          <p:cNvSpPr/>
          <p:nvPr/>
        </p:nvSpPr>
        <p:spPr>
          <a:xfrm>
            <a:off x="6007958" y="2324723"/>
            <a:ext cx="28911" cy="18707"/>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6007958" y="2324722"/>
            <a:ext cx="29209" cy="19050"/>
          </a:xfrm>
          <a:custGeom>
            <a:avLst/>
            <a:gdLst/>
            <a:ahLst/>
            <a:cxnLst/>
            <a:rect l="l" t="t" r="r" b="b"/>
            <a:pathLst>
              <a:path w="29210" h="19050">
                <a:moveTo>
                  <a:pt x="28911" y="18219"/>
                </a:moveTo>
                <a:lnTo>
                  <a:pt x="23421" y="7733"/>
                </a:lnTo>
                <a:lnTo>
                  <a:pt x="16300" y="1511"/>
                </a:lnTo>
                <a:lnTo>
                  <a:pt x="8373" y="0"/>
                </a:lnTo>
                <a:lnTo>
                  <a:pt x="464" y="3649"/>
                </a:lnTo>
                <a:lnTo>
                  <a:pt x="0" y="8428"/>
                </a:lnTo>
                <a:lnTo>
                  <a:pt x="3025" y="12767"/>
                </a:lnTo>
                <a:lnTo>
                  <a:pt x="8998" y="16190"/>
                </a:lnTo>
                <a:lnTo>
                  <a:pt x="17376" y="18219"/>
                </a:lnTo>
                <a:lnTo>
                  <a:pt x="21090" y="18707"/>
                </a:lnTo>
                <a:lnTo>
                  <a:pt x="25099" y="18707"/>
                </a:lnTo>
                <a:lnTo>
                  <a:pt x="28911" y="18219"/>
                </a:lnTo>
                <a:close/>
              </a:path>
            </a:pathLst>
          </a:custGeom>
          <a:ln w="3175">
            <a:solidFill>
              <a:srgbClr val="FFFFFF"/>
            </a:solidFill>
          </a:ln>
        </p:spPr>
        <p:txBody>
          <a:bodyPr wrap="square" lIns="0" tIns="0" rIns="0" bIns="0" rtlCol="0"/>
          <a:lstStyle/>
          <a:p>
            <a:endParaRPr/>
          </a:p>
        </p:txBody>
      </p:sp>
      <p:sp>
        <p:nvSpPr>
          <p:cNvPr id="24" name="object 24"/>
          <p:cNvSpPr/>
          <p:nvPr/>
        </p:nvSpPr>
        <p:spPr>
          <a:xfrm>
            <a:off x="5981353" y="2331502"/>
            <a:ext cx="94716" cy="75583"/>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5981353" y="2336488"/>
            <a:ext cx="95250" cy="56515"/>
          </a:xfrm>
          <a:custGeom>
            <a:avLst/>
            <a:gdLst/>
            <a:ahLst/>
            <a:cxnLst/>
            <a:rect l="l" t="t" r="r" b="b"/>
            <a:pathLst>
              <a:path w="95250" h="56514">
                <a:moveTo>
                  <a:pt x="0" y="0"/>
                </a:moveTo>
                <a:lnTo>
                  <a:pt x="0" y="6355"/>
                </a:lnTo>
                <a:lnTo>
                  <a:pt x="21261" y="22854"/>
                </a:lnTo>
                <a:lnTo>
                  <a:pt x="44304" y="36777"/>
                </a:lnTo>
                <a:lnTo>
                  <a:pt x="68873" y="48005"/>
                </a:lnTo>
                <a:lnTo>
                  <a:pt x="94716" y="56418"/>
                </a:lnTo>
                <a:lnTo>
                  <a:pt x="94716" y="50063"/>
                </a:lnTo>
                <a:lnTo>
                  <a:pt x="69066" y="41223"/>
                </a:lnTo>
                <a:lnTo>
                  <a:pt x="44597" y="29871"/>
                </a:lnTo>
                <a:lnTo>
                  <a:pt x="21509" y="16100"/>
                </a:lnTo>
                <a:lnTo>
                  <a:pt x="0" y="0"/>
                </a:lnTo>
                <a:close/>
              </a:path>
            </a:pathLst>
          </a:custGeom>
          <a:solidFill>
            <a:srgbClr val="000000"/>
          </a:solidFill>
        </p:spPr>
        <p:txBody>
          <a:bodyPr wrap="square" lIns="0" tIns="0" rIns="0" bIns="0" rtlCol="0"/>
          <a:lstStyle/>
          <a:p>
            <a:endParaRPr/>
          </a:p>
        </p:txBody>
      </p:sp>
      <p:sp>
        <p:nvSpPr>
          <p:cNvPr id="26" name="object 26"/>
          <p:cNvSpPr/>
          <p:nvPr/>
        </p:nvSpPr>
        <p:spPr>
          <a:xfrm>
            <a:off x="5981353" y="2331012"/>
            <a:ext cx="95250" cy="76200"/>
          </a:xfrm>
          <a:custGeom>
            <a:avLst/>
            <a:gdLst/>
            <a:ahLst/>
            <a:cxnLst/>
            <a:rect l="l" t="t" r="r" b="b"/>
            <a:pathLst>
              <a:path w="95250" h="76200">
                <a:moveTo>
                  <a:pt x="0" y="0"/>
                </a:moveTo>
                <a:lnTo>
                  <a:pt x="0" y="25520"/>
                </a:lnTo>
                <a:lnTo>
                  <a:pt x="21505" y="41620"/>
                </a:lnTo>
                <a:lnTo>
                  <a:pt x="44594" y="55392"/>
                </a:lnTo>
                <a:lnTo>
                  <a:pt x="69065" y="66743"/>
                </a:lnTo>
                <a:lnTo>
                  <a:pt x="94716" y="75583"/>
                </a:lnTo>
              </a:path>
            </a:pathLst>
          </a:custGeom>
          <a:ln w="3519">
            <a:solidFill>
              <a:srgbClr val="FFFFFF"/>
            </a:solidFill>
          </a:ln>
        </p:spPr>
        <p:txBody>
          <a:bodyPr wrap="square" lIns="0" tIns="0" rIns="0" bIns="0" rtlCol="0"/>
          <a:lstStyle/>
          <a:p>
            <a:endParaRPr/>
          </a:p>
        </p:txBody>
      </p:sp>
      <p:sp>
        <p:nvSpPr>
          <p:cNvPr id="27" name="object 27"/>
          <p:cNvSpPr/>
          <p:nvPr/>
        </p:nvSpPr>
        <p:spPr>
          <a:xfrm>
            <a:off x="5981353" y="2331990"/>
            <a:ext cx="95250" cy="75565"/>
          </a:xfrm>
          <a:custGeom>
            <a:avLst/>
            <a:gdLst/>
            <a:ahLst/>
            <a:cxnLst/>
            <a:rect l="l" t="t" r="r" b="b"/>
            <a:pathLst>
              <a:path w="95250" h="75564">
                <a:moveTo>
                  <a:pt x="94716" y="75485"/>
                </a:moveTo>
                <a:lnTo>
                  <a:pt x="94716" y="50063"/>
                </a:lnTo>
                <a:lnTo>
                  <a:pt x="69126" y="41099"/>
                </a:lnTo>
                <a:lnTo>
                  <a:pt x="44685" y="29688"/>
                </a:lnTo>
                <a:lnTo>
                  <a:pt x="21580" y="15948"/>
                </a:lnTo>
                <a:lnTo>
                  <a:pt x="0" y="0"/>
                </a:lnTo>
              </a:path>
            </a:pathLst>
          </a:custGeom>
          <a:ln w="3519">
            <a:solidFill>
              <a:srgbClr val="000000"/>
            </a:solidFill>
          </a:ln>
        </p:spPr>
        <p:txBody>
          <a:bodyPr wrap="square" lIns="0" tIns="0" rIns="0" bIns="0" rtlCol="0"/>
          <a:lstStyle/>
          <a:p>
            <a:endParaRPr/>
          </a:p>
        </p:txBody>
      </p:sp>
      <p:sp>
        <p:nvSpPr>
          <p:cNvPr id="28" name="object 28"/>
          <p:cNvSpPr/>
          <p:nvPr/>
        </p:nvSpPr>
        <p:spPr>
          <a:xfrm>
            <a:off x="6222998" y="2625818"/>
            <a:ext cx="151765" cy="75565"/>
          </a:xfrm>
          <a:custGeom>
            <a:avLst/>
            <a:gdLst/>
            <a:ahLst/>
            <a:cxnLst/>
            <a:rect l="l" t="t" r="r" b="b"/>
            <a:pathLst>
              <a:path w="151764" h="75564">
                <a:moveTo>
                  <a:pt x="125715" y="0"/>
                </a:moveTo>
                <a:lnTo>
                  <a:pt x="0" y="72650"/>
                </a:lnTo>
                <a:lnTo>
                  <a:pt x="38974" y="75125"/>
                </a:lnTo>
                <a:lnTo>
                  <a:pt x="77178" y="69570"/>
                </a:lnTo>
                <a:lnTo>
                  <a:pt x="113330" y="56314"/>
                </a:lnTo>
                <a:lnTo>
                  <a:pt x="146146" y="35689"/>
                </a:lnTo>
                <a:lnTo>
                  <a:pt x="150212" y="29914"/>
                </a:lnTo>
                <a:lnTo>
                  <a:pt x="151693" y="23369"/>
                </a:lnTo>
                <a:lnTo>
                  <a:pt x="150572" y="16824"/>
                </a:lnTo>
                <a:lnTo>
                  <a:pt x="125715" y="0"/>
                </a:lnTo>
                <a:close/>
              </a:path>
            </a:pathLst>
          </a:custGeom>
          <a:solidFill>
            <a:srgbClr val="E1E9F3"/>
          </a:solidFill>
        </p:spPr>
        <p:txBody>
          <a:bodyPr wrap="square" lIns="0" tIns="0" rIns="0" bIns="0" rtlCol="0"/>
          <a:lstStyle/>
          <a:p>
            <a:endParaRPr/>
          </a:p>
        </p:txBody>
      </p:sp>
      <p:sp>
        <p:nvSpPr>
          <p:cNvPr id="29" name="object 29"/>
          <p:cNvSpPr/>
          <p:nvPr/>
        </p:nvSpPr>
        <p:spPr>
          <a:xfrm>
            <a:off x="6215763" y="2588858"/>
            <a:ext cx="132080" cy="112395"/>
          </a:xfrm>
          <a:custGeom>
            <a:avLst/>
            <a:gdLst/>
            <a:ahLst/>
            <a:cxnLst/>
            <a:rect l="l" t="t" r="r" b="b"/>
            <a:pathLst>
              <a:path w="132079" h="112394">
                <a:moveTo>
                  <a:pt x="131580" y="0"/>
                </a:moveTo>
                <a:lnTo>
                  <a:pt x="5865" y="72650"/>
                </a:lnTo>
                <a:lnTo>
                  <a:pt x="1466" y="82220"/>
                </a:lnTo>
                <a:lnTo>
                  <a:pt x="0" y="92450"/>
                </a:lnTo>
                <a:lnTo>
                  <a:pt x="1466" y="102680"/>
                </a:lnTo>
                <a:lnTo>
                  <a:pt x="5865" y="112250"/>
                </a:lnTo>
                <a:lnTo>
                  <a:pt x="131580" y="39600"/>
                </a:lnTo>
                <a:lnTo>
                  <a:pt x="127181" y="30030"/>
                </a:lnTo>
                <a:lnTo>
                  <a:pt x="125715" y="19800"/>
                </a:lnTo>
                <a:lnTo>
                  <a:pt x="127181" y="9570"/>
                </a:lnTo>
                <a:lnTo>
                  <a:pt x="131580" y="0"/>
                </a:lnTo>
                <a:close/>
              </a:path>
            </a:pathLst>
          </a:custGeom>
          <a:solidFill>
            <a:srgbClr val="9A9A9A"/>
          </a:solidFill>
        </p:spPr>
        <p:txBody>
          <a:bodyPr wrap="square" lIns="0" tIns="0" rIns="0" bIns="0" rtlCol="0"/>
          <a:lstStyle/>
          <a:p>
            <a:endParaRPr/>
          </a:p>
        </p:txBody>
      </p:sp>
      <p:sp>
        <p:nvSpPr>
          <p:cNvPr id="30" name="object 30"/>
          <p:cNvSpPr/>
          <p:nvPr/>
        </p:nvSpPr>
        <p:spPr>
          <a:xfrm>
            <a:off x="6215763" y="2588858"/>
            <a:ext cx="132080" cy="112395"/>
          </a:xfrm>
          <a:custGeom>
            <a:avLst/>
            <a:gdLst/>
            <a:ahLst/>
            <a:cxnLst/>
            <a:rect l="l" t="t" r="r" b="b"/>
            <a:pathLst>
              <a:path w="132079" h="112394">
                <a:moveTo>
                  <a:pt x="5865" y="112250"/>
                </a:moveTo>
                <a:lnTo>
                  <a:pt x="131580" y="39600"/>
                </a:lnTo>
                <a:lnTo>
                  <a:pt x="127181" y="30030"/>
                </a:lnTo>
                <a:lnTo>
                  <a:pt x="125715" y="19800"/>
                </a:lnTo>
                <a:lnTo>
                  <a:pt x="127181" y="9570"/>
                </a:lnTo>
                <a:lnTo>
                  <a:pt x="131580" y="0"/>
                </a:lnTo>
                <a:lnTo>
                  <a:pt x="5865" y="72650"/>
                </a:lnTo>
                <a:lnTo>
                  <a:pt x="1466" y="82220"/>
                </a:lnTo>
                <a:lnTo>
                  <a:pt x="0" y="92450"/>
                </a:lnTo>
                <a:lnTo>
                  <a:pt x="1466" y="102680"/>
                </a:lnTo>
                <a:lnTo>
                  <a:pt x="5865" y="112250"/>
                </a:lnTo>
                <a:close/>
              </a:path>
            </a:pathLst>
          </a:custGeom>
          <a:ln w="3175">
            <a:solidFill>
              <a:srgbClr val="000000"/>
            </a:solidFill>
          </a:ln>
        </p:spPr>
        <p:txBody>
          <a:bodyPr wrap="square" lIns="0" tIns="0" rIns="0" bIns="0" rtlCol="0"/>
          <a:lstStyle/>
          <a:p>
            <a:endParaRPr/>
          </a:p>
        </p:txBody>
      </p:sp>
      <p:sp>
        <p:nvSpPr>
          <p:cNvPr id="31" name="object 31"/>
          <p:cNvSpPr/>
          <p:nvPr/>
        </p:nvSpPr>
        <p:spPr>
          <a:xfrm>
            <a:off x="6130130" y="2536057"/>
            <a:ext cx="217215" cy="125451"/>
          </a:xfrm>
          <a:prstGeom prst="rect">
            <a:avLst/>
          </a:prstGeom>
          <a:blipFill>
            <a:blip r:embed="rId9" cstate="print"/>
            <a:stretch>
              <a:fillRect/>
            </a:stretch>
          </a:blipFill>
        </p:spPr>
        <p:txBody>
          <a:bodyPr wrap="square" lIns="0" tIns="0" rIns="0" bIns="0" rtlCol="0"/>
          <a:lstStyle/>
          <a:p>
            <a:endParaRPr/>
          </a:p>
        </p:txBody>
      </p:sp>
      <p:sp>
        <p:nvSpPr>
          <p:cNvPr id="32" name="object 32"/>
          <p:cNvSpPr/>
          <p:nvPr/>
        </p:nvSpPr>
        <p:spPr>
          <a:xfrm>
            <a:off x="6130226" y="2536056"/>
            <a:ext cx="217170" cy="125730"/>
          </a:xfrm>
          <a:custGeom>
            <a:avLst/>
            <a:gdLst/>
            <a:ahLst/>
            <a:cxnLst/>
            <a:rect l="l" t="t" r="r" b="b"/>
            <a:pathLst>
              <a:path w="217170" h="125730">
                <a:moveTo>
                  <a:pt x="91402" y="125451"/>
                </a:moveTo>
                <a:lnTo>
                  <a:pt x="217117" y="52800"/>
                </a:lnTo>
                <a:lnTo>
                  <a:pt x="125715" y="0"/>
                </a:lnTo>
                <a:lnTo>
                  <a:pt x="0" y="72650"/>
                </a:lnTo>
                <a:lnTo>
                  <a:pt x="91402" y="125451"/>
                </a:lnTo>
                <a:close/>
              </a:path>
            </a:pathLst>
          </a:custGeom>
          <a:ln w="3175">
            <a:solidFill>
              <a:srgbClr val="4677BE"/>
            </a:solidFill>
          </a:ln>
        </p:spPr>
        <p:txBody>
          <a:bodyPr wrap="square" lIns="0" tIns="0" rIns="0" bIns="0" rtlCol="0"/>
          <a:lstStyle/>
          <a:p>
            <a:endParaRPr/>
          </a:p>
        </p:txBody>
      </p:sp>
      <p:sp>
        <p:nvSpPr>
          <p:cNvPr id="33" name="object 33"/>
          <p:cNvSpPr/>
          <p:nvPr/>
        </p:nvSpPr>
        <p:spPr>
          <a:xfrm>
            <a:off x="6127270" y="2608707"/>
            <a:ext cx="94359" cy="92401"/>
          </a:xfrm>
          <a:prstGeom prst="rect">
            <a:avLst/>
          </a:prstGeom>
          <a:blipFill>
            <a:blip r:embed="rId10" cstate="print"/>
            <a:stretch>
              <a:fillRect/>
            </a:stretch>
          </a:blipFill>
        </p:spPr>
        <p:txBody>
          <a:bodyPr wrap="square" lIns="0" tIns="0" rIns="0" bIns="0" rtlCol="0"/>
          <a:lstStyle/>
          <a:p>
            <a:endParaRPr/>
          </a:p>
        </p:txBody>
      </p:sp>
      <p:sp>
        <p:nvSpPr>
          <p:cNvPr id="34" name="object 34"/>
          <p:cNvSpPr/>
          <p:nvPr/>
        </p:nvSpPr>
        <p:spPr>
          <a:xfrm>
            <a:off x="6127294" y="2608706"/>
            <a:ext cx="94615" cy="92710"/>
          </a:xfrm>
          <a:custGeom>
            <a:avLst/>
            <a:gdLst/>
            <a:ahLst/>
            <a:cxnLst/>
            <a:rect l="l" t="t" r="r" b="b"/>
            <a:pathLst>
              <a:path w="94614" h="92710">
                <a:moveTo>
                  <a:pt x="2932" y="39600"/>
                </a:moveTo>
                <a:lnTo>
                  <a:pt x="94335" y="92401"/>
                </a:lnTo>
                <a:lnTo>
                  <a:pt x="89936" y="82831"/>
                </a:lnTo>
                <a:lnTo>
                  <a:pt x="88469" y="72601"/>
                </a:lnTo>
                <a:lnTo>
                  <a:pt x="89936" y="62371"/>
                </a:lnTo>
                <a:lnTo>
                  <a:pt x="94335" y="52800"/>
                </a:lnTo>
                <a:lnTo>
                  <a:pt x="2932" y="0"/>
                </a:lnTo>
                <a:lnTo>
                  <a:pt x="733" y="9817"/>
                </a:lnTo>
                <a:lnTo>
                  <a:pt x="0" y="19800"/>
                </a:lnTo>
                <a:lnTo>
                  <a:pt x="733" y="29783"/>
                </a:lnTo>
                <a:lnTo>
                  <a:pt x="2932" y="39600"/>
                </a:lnTo>
                <a:close/>
              </a:path>
            </a:pathLst>
          </a:custGeom>
          <a:ln w="3175">
            <a:solidFill>
              <a:srgbClr val="000000"/>
            </a:solidFill>
          </a:ln>
        </p:spPr>
        <p:txBody>
          <a:bodyPr wrap="square" lIns="0" tIns="0" rIns="0" bIns="0" rtlCol="0"/>
          <a:lstStyle/>
          <a:p>
            <a:endParaRPr/>
          </a:p>
        </p:txBody>
      </p:sp>
      <p:sp>
        <p:nvSpPr>
          <p:cNvPr id="35" name="object 35"/>
          <p:cNvSpPr/>
          <p:nvPr/>
        </p:nvSpPr>
        <p:spPr>
          <a:xfrm>
            <a:off x="6177736" y="2606066"/>
            <a:ext cx="57150" cy="33020"/>
          </a:xfrm>
          <a:custGeom>
            <a:avLst/>
            <a:gdLst/>
            <a:ahLst/>
            <a:cxnLst/>
            <a:rect l="l" t="t" r="r" b="b"/>
            <a:pathLst>
              <a:path w="57150" h="33019">
                <a:moveTo>
                  <a:pt x="57089" y="32951"/>
                </a:moveTo>
                <a:lnTo>
                  <a:pt x="0" y="0"/>
                </a:lnTo>
              </a:path>
            </a:pathLst>
          </a:custGeom>
          <a:ln w="7039">
            <a:solidFill>
              <a:srgbClr val="000000"/>
            </a:solidFill>
          </a:ln>
        </p:spPr>
        <p:txBody>
          <a:bodyPr wrap="square" lIns="0" tIns="0" rIns="0" bIns="0" rtlCol="0"/>
          <a:lstStyle/>
          <a:p>
            <a:endParaRPr/>
          </a:p>
        </p:txBody>
      </p:sp>
      <p:sp>
        <p:nvSpPr>
          <p:cNvPr id="36" name="object 36"/>
          <p:cNvSpPr/>
          <p:nvPr/>
        </p:nvSpPr>
        <p:spPr>
          <a:xfrm>
            <a:off x="6196407" y="2595213"/>
            <a:ext cx="57150" cy="33655"/>
          </a:xfrm>
          <a:custGeom>
            <a:avLst/>
            <a:gdLst/>
            <a:ahLst/>
            <a:cxnLst/>
            <a:rect l="l" t="t" r="r" b="b"/>
            <a:pathLst>
              <a:path w="57150" h="33655">
                <a:moveTo>
                  <a:pt x="0" y="0"/>
                </a:moveTo>
                <a:lnTo>
                  <a:pt x="57089" y="33049"/>
                </a:lnTo>
              </a:path>
            </a:pathLst>
          </a:custGeom>
          <a:ln w="7039">
            <a:solidFill>
              <a:srgbClr val="000000"/>
            </a:solidFill>
          </a:ln>
        </p:spPr>
        <p:txBody>
          <a:bodyPr wrap="square" lIns="0" tIns="0" rIns="0" bIns="0" rtlCol="0"/>
          <a:lstStyle/>
          <a:p>
            <a:endParaRPr/>
          </a:p>
        </p:txBody>
      </p:sp>
      <p:sp>
        <p:nvSpPr>
          <p:cNvPr id="37" name="object 37"/>
          <p:cNvSpPr/>
          <p:nvPr/>
        </p:nvSpPr>
        <p:spPr>
          <a:xfrm>
            <a:off x="6215080" y="2584456"/>
            <a:ext cx="57785" cy="33020"/>
          </a:xfrm>
          <a:custGeom>
            <a:avLst/>
            <a:gdLst/>
            <a:ahLst/>
            <a:cxnLst/>
            <a:rect l="l" t="t" r="r" b="b"/>
            <a:pathLst>
              <a:path w="57785" h="33019">
                <a:moveTo>
                  <a:pt x="0" y="0"/>
                </a:moveTo>
                <a:lnTo>
                  <a:pt x="57187" y="32951"/>
                </a:lnTo>
              </a:path>
            </a:pathLst>
          </a:custGeom>
          <a:ln w="7039">
            <a:solidFill>
              <a:srgbClr val="000000"/>
            </a:solidFill>
          </a:ln>
        </p:spPr>
        <p:txBody>
          <a:bodyPr wrap="square" lIns="0" tIns="0" rIns="0" bIns="0" rtlCol="0"/>
          <a:lstStyle/>
          <a:p>
            <a:endParaRPr/>
          </a:p>
        </p:txBody>
      </p:sp>
      <p:sp>
        <p:nvSpPr>
          <p:cNvPr id="38" name="object 38"/>
          <p:cNvSpPr/>
          <p:nvPr/>
        </p:nvSpPr>
        <p:spPr>
          <a:xfrm>
            <a:off x="6233848" y="2573604"/>
            <a:ext cx="57150" cy="33655"/>
          </a:xfrm>
          <a:custGeom>
            <a:avLst/>
            <a:gdLst/>
            <a:ahLst/>
            <a:cxnLst/>
            <a:rect l="l" t="t" r="r" b="b"/>
            <a:pathLst>
              <a:path w="57150" h="33655">
                <a:moveTo>
                  <a:pt x="0" y="0"/>
                </a:moveTo>
                <a:lnTo>
                  <a:pt x="57089" y="33049"/>
                </a:lnTo>
              </a:path>
            </a:pathLst>
          </a:custGeom>
          <a:ln w="7039">
            <a:solidFill>
              <a:srgbClr val="000000"/>
            </a:solidFill>
          </a:ln>
        </p:spPr>
        <p:txBody>
          <a:bodyPr wrap="square" lIns="0" tIns="0" rIns="0" bIns="0" rtlCol="0"/>
          <a:lstStyle/>
          <a:p>
            <a:endParaRPr/>
          </a:p>
        </p:txBody>
      </p:sp>
      <p:sp>
        <p:nvSpPr>
          <p:cNvPr id="39" name="object 39"/>
          <p:cNvSpPr/>
          <p:nvPr/>
        </p:nvSpPr>
        <p:spPr>
          <a:xfrm>
            <a:off x="6252520" y="2562847"/>
            <a:ext cx="57150" cy="33020"/>
          </a:xfrm>
          <a:custGeom>
            <a:avLst/>
            <a:gdLst/>
            <a:ahLst/>
            <a:cxnLst/>
            <a:rect l="l" t="t" r="r" b="b"/>
            <a:pathLst>
              <a:path w="57150" h="33019">
                <a:moveTo>
                  <a:pt x="0" y="0"/>
                </a:moveTo>
                <a:lnTo>
                  <a:pt x="57089" y="32951"/>
                </a:lnTo>
              </a:path>
            </a:pathLst>
          </a:custGeom>
          <a:ln w="7039">
            <a:solidFill>
              <a:srgbClr val="000000"/>
            </a:solidFill>
          </a:ln>
        </p:spPr>
        <p:txBody>
          <a:bodyPr wrap="square" lIns="0" tIns="0" rIns="0" bIns="0" rtlCol="0"/>
          <a:lstStyle/>
          <a:p>
            <a:endParaRPr/>
          </a:p>
        </p:txBody>
      </p:sp>
      <p:sp>
        <p:nvSpPr>
          <p:cNvPr id="40" name="object 40"/>
          <p:cNvSpPr/>
          <p:nvPr/>
        </p:nvSpPr>
        <p:spPr>
          <a:xfrm>
            <a:off x="6130130" y="2508775"/>
            <a:ext cx="227773" cy="99930"/>
          </a:xfrm>
          <a:prstGeom prst="rect">
            <a:avLst/>
          </a:prstGeom>
          <a:blipFill>
            <a:blip r:embed="rId11" cstate="print"/>
            <a:stretch>
              <a:fillRect/>
            </a:stretch>
          </a:blipFill>
        </p:spPr>
        <p:txBody>
          <a:bodyPr wrap="square" lIns="0" tIns="0" rIns="0" bIns="0" rtlCol="0"/>
          <a:lstStyle/>
          <a:p>
            <a:endParaRPr/>
          </a:p>
        </p:txBody>
      </p:sp>
      <p:sp>
        <p:nvSpPr>
          <p:cNvPr id="41" name="object 41"/>
          <p:cNvSpPr/>
          <p:nvPr/>
        </p:nvSpPr>
        <p:spPr>
          <a:xfrm>
            <a:off x="6130227" y="2508775"/>
            <a:ext cx="227965" cy="100330"/>
          </a:xfrm>
          <a:custGeom>
            <a:avLst/>
            <a:gdLst/>
            <a:ahLst/>
            <a:cxnLst/>
            <a:rect l="l" t="t" r="r" b="b"/>
            <a:pathLst>
              <a:path w="227964" h="100330">
                <a:moveTo>
                  <a:pt x="101960" y="72552"/>
                </a:moveTo>
                <a:lnTo>
                  <a:pt x="227675" y="0"/>
                </a:lnTo>
                <a:lnTo>
                  <a:pt x="203427" y="11096"/>
                </a:lnTo>
                <a:lnTo>
                  <a:pt x="178198" y="19397"/>
                </a:lnTo>
                <a:lnTo>
                  <a:pt x="152217" y="24819"/>
                </a:lnTo>
                <a:lnTo>
                  <a:pt x="125715" y="27280"/>
                </a:lnTo>
                <a:lnTo>
                  <a:pt x="0" y="99930"/>
                </a:lnTo>
                <a:lnTo>
                  <a:pt x="26502" y="97426"/>
                </a:lnTo>
                <a:lnTo>
                  <a:pt x="52483" y="91998"/>
                </a:lnTo>
                <a:lnTo>
                  <a:pt x="77711" y="83691"/>
                </a:lnTo>
                <a:lnTo>
                  <a:pt x="101960" y="72552"/>
                </a:lnTo>
                <a:close/>
              </a:path>
            </a:pathLst>
          </a:custGeom>
          <a:ln w="3175">
            <a:solidFill>
              <a:srgbClr val="000000"/>
            </a:solidFill>
          </a:ln>
        </p:spPr>
        <p:txBody>
          <a:bodyPr wrap="square" lIns="0" tIns="0" rIns="0" bIns="0" rtlCol="0"/>
          <a:lstStyle/>
          <a:p>
            <a:endParaRPr/>
          </a:p>
        </p:txBody>
      </p:sp>
      <p:sp>
        <p:nvSpPr>
          <p:cNvPr id="42" name="object 42"/>
          <p:cNvSpPr/>
          <p:nvPr/>
        </p:nvSpPr>
        <p:spPr>
          <a:xfrm>
            <a:off x="6263470" y="2652511"/>
            <a:ext cx="19685" cy="11430"/>
          </a:xfrm>
          <a:custGeom>
            <a:avLst/>
            <a:gdLst/>
            <a:ahLst/>
            <a:cxnLst/>
            <a:rect l="l" t="t" r="r" b="b"/>
            <a:pathLst>
              <a:path w="19685" h="11430">
                <a:moveTo>
                  <a:pt x="19453" y="0"/>
                </a:moveTo>
                <a:lnTo>
                  <a:pt x="0" y="11146"/>
                </a:lnTo>
              </a:path>
            </a:pathLst>
          </a:custGeom>
          <a:ln w="7039">
            <a:solidFill>
              <a:srgbClr val="000000"/>
            </a:solidFill>
          </a:ln>
        </p:spPr>
        <p:txBody>
          <a:bodyPr wrap="square" lIns="0" tIns="0" rIns="0" bIns="0" rtlCol="0"/>
          <a:lstStyle/>
          <a:p>
            <a:endParaRPr/>
          </a:p>
        </p:txBody>
      </p:sp>
      <p:sp>
        <p:nvSpPr>
          <p:cNvPr id="43" name="object 43"/>
          <p:cNvSpPr/>
          <p:nvPr/>
        </p:nvSpPr>
        <p:spPr>
          <a:xfrm>
            <a:off x="6288691" y="2631391"/>
            <a:ext cx="19685" cy="11430"/>
          </a:xfrm>
          <a:custGeom>
            <a:avLst/>
            <a:gdLst/>
            <a:ahLst/>
            <a:cxnLst/>
            <a:rect l="l" t="t" r="r" b="b"/>
            <a:pathLst>
              <a:path w="19685" h="11430">
                <a:moveTo>
                  <a:pt x="0" y="11146"/>
                </a:moveTo>
                <a:lnTo>
                  <a:pt x="19355" y="0"/>
                </a:lnTo>
              </a:path>
            </a:pathLst>
          </a:custGeom>
          <a:ln w="7039">
            <a:solidFill>
              <a:srgbClr val="000000"/>
            </a:solidFill>
          </a:ln>
        </p:spPr>
        <p:txBody>
          <a:bodyPr wrap="square" lIns="0" tIns="0" rIns="0" bIns="0" rtlCol="0"/>
          <a:lstStyle/>
          <a:p>
            <a:endParaRPr/>
          </a:p>
        </p:txBody>
      </p:sp>
      <p:sp>
        <p:nvSpPr>
          <p:cNvPr id="44" name="object 44"/>
          <p:cNvSpPr/>
          <p:nvPr/>
        </p:nvSpPr>
        <p:spPr>
          <a:xfrm>
            <a:off x="6313814" y="2610270"/>
            <a:ext cx="19685" cy="11430"/>
          </a:xfrm>
          <a:custGeom>
            <a:avLst/>
            <a:gdLst/>
            <a:ahLst/>
            <a:cxnLst/>
            <a:rect l="l" t="t" r="r" b="b"/>
            <a:pathLst>
              <a:path w="19685" h="11430">
                <a:moveTo>
                  <a:pt x="0" y="11146"/>
                </a:moveTo>
                <a:lnTo>
                  <a:pt x="19453" y="0"/>
                </a:lnTo>
              </a:path>
            </a:pathLst>
          </a:custGeom>
          <a:ln w="7039">
            <a:solidFill>
              <a:srgbClr val="000000"/>
            </a:solidFill>
          </a:ln>
        </p:spPr>
        <p:txBody>
          <a:bodyPr wrap="square" lIns="0" tIns="0" rIns="0" bIns="0" rtlCol="0"/>
          <a:lstStyle/>
          <a:p>
            <a:endParaRPr/>
          </a:p>
        </p:txBody>
      </p:sp>
      <p:sp>
        <p:nvSpPr>
          <p:cNvPr id="45" name="object 45"/>
          <p:cNvSpPr/>
          <p:nvPr/>
        </p:nvSpPr>
        <p:spPr>
          <a:xfrm>
            <a:off x="6127293" y="2508776"/>
            <a:ext cx="231140" cy="192405"/>
          </a:xfrm>
          <a:custGeom>
            <a:avLst/>
            <a:gdLst/>
            <a:ahLst/>
            <a:cxnLst/>
            <a:rect l="l" t="t" r="r" b="b"/>
            <a:pathLst>
              <a:path w="231139" h="192405">
                <a:moveTo>
                  <a:pt x="2932" y="139531"/>
                </a:moveTo>
                <a:lnTo>
                  <a:pt x="94335" y="192332"/>
                </a:lnTo>
                <a:lnTo>
                  <a:pt x="220050" y="119682"/>
                </a:lnTo>
                <a:lnTo>
                  <a:pt x="215651" y="110112"/>
                </a:lnTo>
                <a:lnTo>
                  <a:pt x="214184" y="99881"/>
                </a:lnTo>
                <a:lnTo>
                  <a:pt x="215651" y="89651"/>
                </a:lnTo>
                <a:lnTo>
                  <a:pt x="220050" y="80081"/>
                </a:lnTo>
                <a:lnTo>
                  <a:pt x="155921" y="43120"/>
                </a:lnTo>
                <a:lnTo>
                  <a:pt x="230607" y="0"/>
                </a:lnTo>
                <a:lnTo>
                  <a:pt x="206359" y="11096"/>
                </a:lnTo>
                <a:lnTo>
                  <a:pt x="181130" y="19397"/>
                </a:lnTo>
                <a:lnTo>
                  <a:pt x="155150" y="24819"/>
                </a:lnTo>
                <a:lnTo>
                  <a:pt x="128647" y="27280"/>
                </a:lnTo>
                <a:lnTo>
                  <a:pt x="2932" y="99930"/>
                </a:lnTo>
                <a:lnTo>
                  <a:pt x="733" y="109748"/>
                </a:lnTo>
                <a:lnTo>
                  <a:pt x="0" y="119731"/>
                </a:lnTo>
                <a:lnTo>
                  <a:pt x="733" y="129713"/>
                </a:lnTo>
                <a:lnTo>
                  <a:pt x="2932" y="139531"/>
                </a:lnTo>
                <a:close/>
              </a:path>
            </a:pathLst>
          </a:custGeom>
          <a:ln w="9777">
            <a:solidFill>
              <a:srgbClr val="4677BE"/>
            </a:solidFill>
          </a:ln>
        </p:spPr>
        <p:txBody>
          <a:bodyPr wrap="square" lIns="0" tIns="0" rIns="0" bIns="0" rtlCol="0"/>
          <a:lstStyle/>
          <a:p>
            <a:endParaRPr/>
          </a:p>
        </p:txBody>
      </p:sp>
      <p:sp>
        <p:nvSpPr>
          <p:cNvPr id="46" name="object 46"/>
          <p:cNvSpPr txBox="1"/>
          <p:nvPr/>
        </p:nvSpPr>
        <p:spPr>
          <a:xfrm>
            <a:off x="5756706" y="2653696"/>
            <a:ext cx="773430" cy="196144"/>
          </a:xfrm>
          <a:prstGeom prst="rect">
            <a:avLst/>
          </a:prstGeom>
        </p:spPr>
        <p:txBody>
          <a:bodyPr vert="horz" wrap="square" lIns="0" tIns="12065" rIns="0" bIns="0" rtlCol="0">
            <a:spAutoFit/>
          </a:bodyPr>
          <a:lstStyle/>
          <a:p>
            <a:pPr marL="238760" marR="5080" indent="-226695">
              <a:lnSpc>
                <a:spcPct val="102699"/>
              </a:lnSpc>
              <a:spcBef>
                <a:spcPts val="95"/>
              </a:spcBef>
            </a:pPr>
            <a:r>
              <a:rPr sz="600" spc="5" dirty="0">
                <a:latin typeface="Arial"/>
                <a:cs typeface="Arial"/>
              </a:rPr>
              <a:t>Local subordinate</a:t>
            </a:r>
            <a:r>
              <a:rPr sz="600" spc="-65" dirty="0">
                <a:latin typeface="Arial"/>
                <a:cs typeface="Arial"/>
              </a:rPr>
              <a:t> </a:t>
            </a:r>
            <a:r>
              <a:rPr sz="600" spc="10" dirty="0">
                <a:latin typeface="Arial"/>
                <a:cs typeface="Arial"/>
              </a:rPr>
              <a:t>CA  </a:t>
            </a:r>
            <a:r>
              <a:rPr sz="600" spc="5" dirty="0">
                <a:latin typeface="Arial"/>
                <a:cs typeface="Arial"/>
              </a:rPr>
              <a:t>(AD/DC)</a:t>
            </a:r>
            <a:endParaRPr sz="600">
              <a:latin typeface="Arial"/>
              <a:cs typeface="Arial"/>
            </a:endParaRPr>
          </a:p>
        </p:txBody>
      </p:sp>
      <p:sp>
        <p:nvSpPr>
          <p:cNvPr id="47" name="object 47"/>
          <p:cNvSpPr/>
          <p:nvPr/>
        </p:nvSpPr>
        <p:spPr>
          <a:xfrm>
            <a:off x="5404500" y="4580530"/>
            <a:ext cx="246180" cy="229195"/>
          </a:xfrm>
          <a:prstGeom prst="rect">
            <a:avLst/>
          </a:prstGeom>
          <a:blipFill>
            <a:blip r:embed="rId12" cstate="print"/>
            <a:stretch>
              <a:fillRect/>
            </a:stretch>
          </a:blipFill>
        </p:spPr>
        <p:txBody>
          <a:bodyPr wrap="square" lIns="0" tIns="0" rIns="0" bIns="0" rtlCol="0"/>
          <a:lstStyle/>
          <a:p>
            <a:endParaRPr/>
          </a:p>
        </p:txBody>
      </p:sp>
      <p:sp>
        <p:nvSpPr>
          <p:cNvPr id="48" name="object 48"/>
          <p:cNvSpPr/>
          <p:nvPr/>
        </p:nvSpPr>
        <p:spPr>
          <a:xfrm>
            <a:off x="5444278" y="4588841"/>
            <a:ext cx="207010" cy="220979"/>
          </a:xfrm>
          <a:custGeom>
            <a:avLst/>
            <a:gdLst/>
            <a:ahLst/>
            <a:cxnLst/>
            <a:rect l="l" t="t" r="r" b="b"/>
            <a:pathLst>
              <a:path w="207010" h="220979">
                <a:moveTo>
                  <a:pt x="0" y="190083"/>
                </a:moveTo>
                <a:lnTo>
                  <a:pt x="29430" y="203710"/>
                </a:lnTo>
                <a:lnTo>
                  <a:pt x="60109" y="213440"/>
                </a:lnTo>
                <a:lnTo>
                  <a:pt x="91688" y="219192"/>
                </a:lnTo>
                <a:lnTo>
                  <a:pt x="123818" y="220884"/>
                </a:lnTo>
                <a:lnTo>
                  <a:pt x="134225" y="220008"/>
                </a:lnTo>
                <a:lnTo>
                  <a:pt x="144415" y="217840"/>
                </a:lnTo>
                <a:lnTo>
                  <a:pt x="154276" y="214407"/>
                </a:lnTo>
                <a:lnTo>
                  <a:pt x="163693" y="209737"/>
                </a:lnTo>
                <a:lnTo>
                  <a:pt x="167887" y="214137"/>
                </a:lnTo>
                <a:lnTo>
                  <a:pt x="201637" y="192207"/>
                </a:lnTo>
                <a:lnTo>
                  <a:pt x="206403" y="183141"/>
                </a:lnTo>
                <a:lnTo>
                  <a:pt x="206403" y="99344"/>
                </a:lnTo>
                <a:lnTo>
                  <a:pt x="200424" y="67555"/>
                </a:lnTo>
                <a:lnTo>
                  <a:pt x="186486" y="39368"/>
                </a:lnTo>
                <a:lnTo>
                  <a:pt x="165658" y="16333"/>
                </a:lnTo>
                <a:lnTo>
                  <a:pt x="139009" y="0"/>
                </a:lnTo>
              </a:path>
            </a:pathLst>
          </a:custGeom>
          <a:ln w="7039">
            <a:solidFill>
              <a:srgbClr val="000000"/>
            </a:solidFill>
          </a:ln>
        </p:spPr>
        <p:txBody>
          <a:bodyPr wrap="square" lIns="0" tIns="0" rIns="0" bIns="0" rtlCol="0"/>
          <a:lstStyle/>
          <a:p>
            <a:endParaRPr/>
          </a:p>
        </p:txBody>
      </p:sp>
      <p:sp>
        <p:nvSpPr>
          <p:cNvPr id="49" name="object 49"/>
          <p:cNvSpPr/>
          <p:nvPr/>
        </p:nvSpPr>
        <p:spPr>
          <a:xfrm>
            <a:off x="5404501" y="4580530"/>
            <a:ext cx="67945" cy="198755"/>
          </a:xfrm>
          <a:custGeom>
            <a:avLst/>
            <a:gdLst/>
            <a:ahLst/>
            <a:cxnLst/>
            <a:rect l="l" t="t" r="r" b="b"/>
            <a:pathLst>
              <a:path w="67945" h="198754">
                <a:moveTo>
                  <a:pt x="67579" y="0"/>
                </a:moveTo>
                <a:lnTo>
                  <a:pt x="40737" y="16859"/>
                </a:lnTo>
                <a:lnTo>
                  <a:pt x="19822" y="40419"/>
                </a:lnTo>
                <a:lnTo>
                  <a:pt x="5890" y="69095"/>
                </a:lnTo>
                <a:lnTo>
                  <a:pt x="0" y="101299"/>
                </a:lnTo>
                <a:lnTo>
                  <a:pt x="361" y="148820"/>
                </a:lnTo>
                <a:lnTo>
                  <a:pt x="18739" y="184510"/>
                </a:lnTo>
                <a:lnTo>
                  <a:pt x="25113" y="185585"/>
                </a:lnTo>
                <a:lnTo>
                  <a:pt x="30529" y="182945"/>
                </a:lnTo>
                <a:lnTo>
                  <a:pt x="31125" y="189399"/>
                </a:lnTo>
                <a:lnTo>
                  <a:pt x="34556" y="195070"/>
                </a:lnTo>
                <a:lnTo>
                  <a:pt x="39777" y="198394"/>
                </a:lnTo>
              </a:path>
            </a:pathLst>
          </a:custGeom>
          <a:ln w="7038">
            <a:solidFill>
              <a:srgbClr val="000000"/>
            </a:solidFill>
          </a:ln>
        </p:spPr>
        <p:txBody>
          <a:bodyPr wrap="square" lIns="0" tIns="0" rIns="0" bIns="0" rtlCol="0"/>
          <a:lstStyle/>
          <a:p>
            <a:endParaRPr/>
          </a:p>
        </p:txBody>
      </p:sp>
      <p:sp>
        <p:nvSpPr>
          <p:cNvPr id="50" name="object 50"/>
          <p:cNvSpPr/>
          <p:nvPr/>
        </p:nvSpPr>
        <p:spPr>
          <a:xfrm>
            <a:off x="5457602" y="4457719"/>
            <a:ext cx="146468" cy="153611"/>
          </a:xfrm>
          <a:prstGeom prst="rect">
            <a:avLst/>
          </a:prstGeom>
          <a:blipFill>
            <a:blip r:embed="rId13" cstate="print"/>
            <a:stretch>
              <a:fillRect/>
            </a:stretch>
          </a:blipFill>
        </p:spPr>
        <p:txBody>
          <a:bodyPr wrap="square" lIns="0" tIns="0" rIns="0" bIns="0" rtlCol="0"/>
          <a:lstStyle/>
          <a:p>
            <a:endParaRPr/>
          </a:p>
        </p:txBody>
      </p:sp>
      <p:sp>
        <p:nvSpPr>
          <p:cNvPr id="51" name="object 51"/>
          <p:cNvSpPr/>
          <p:nvPr/>
        </p:nvSpPr>
        <p:spPr>
          <a:xfrm>
            <a:off x="5457603" y="4457718"/>
            <a:ext cx="146685" cy="153670"/>
          </a:xfrm>
          <a:custGeom>
            <a:avLst/>
            <a:gdLst/>
            <a:ahLst/>
            <a:cxnLst/>
            <a:rect l="l" t="t" r="r" b="b"/>
            <a:pathLst>
              <a:path w="146685" h="153670">
                <a:moveTo>
                  <a:pt x="146468" y="76756"/>
                </a:moveTo>
                <a:lnTo>
                  <a:pt x="140713" y="46860"/>
                </a:lnTo>
                <a:lnTo>
                  <a:pt x="125019" y="22464"/>
                </a:lnTo>
                <a:lnTo>
                  <a:pt x="101742" y="6025"/>
                </a:lnTo>
                <a:lnTo>
                  <a:pt x="73239" y="0"/>
                </a:lnTo>
                <a:lnTo>
                  <a:pt x="44730" y="6025"/>
                </a:lnTo>
                <a:lnTo>
                  <a:pt x="21450" y="22464"/>
                </a:lnTo>
                <a:lnTo>
                  <a:pt x="5755" y="46860"/>
                </a:lnTo>
                <a:lnTo>
                  <a:pt x="0" y="76756"/>
                </a:lnTo>
                <a:lnTo>
                  <a:pt x="5755" y="106668"/>
                </a:lnTo>
                <a:lnTo>
                  <a:pt x="21450" y="131097"/>
                </a:lnTo>
                <a:lnTo>
                  <a:pt x="44730" y="147570"/>
                </a:lnTo>
                <a:lnTo>
                  <a:pt x="73239" y="153611"/>
                </a:lnTo>
                <a:lnTo>
                  <a:pt x="101742" y="147570"/>
                </a:lnTo>
                <a:lnTo>
                  <a:pt x="125019" y="131097"/>
                </a:lnTo>
                <a:lnTo>
                  <a:pt x="140713" y="106668"/>
                </a:lnTo>
                <a:lnTo>
                  <a:pt x="146468" y="76756"/>
                </a:lnTo>
                <a:close/>
              </a:path>
            </a:pathLst>
          </a:custGeom>
          <a:ln w="7039">
            <a:solidFill>
              <a:srgbClr val="000000"/>
            </a:solidFill>
          </a:ln>
        </p:spPr>
        <p:txBody>
          <a:bodyPr wrap="square" lIns="0" tIns="0" rIns="0" bIns="0" rtlCol="0"/>
          <a:lstStyle/>
          <a:p>
            <a:endParaRPr/>
          </a:p>
        </p:txBody>
      </p:sp>
      <p:sp>
        <p:nvSpPr>
          <p:cNvPr id="52" name="object 52"/>
          <p:cNvSpPr/>
          <p:nvPr/>
        </p:nvSpPr>
        <p:spPr>
          <a:xfrm>
            <a:off x="5425725" y="4618273"/>
            <a:ext cx="32384" cy="145415"/>
          </a:xfrm>
          <a:custGeom>
            <a:avLst/>
            <a:gdLst/>
            <a:ahLst/>
            <a:cxnLst/>
            <a:rect l="l" t="t" r="r" b="b"/>
            <a:pathLst>
              <a:path w="32385" h="145414">
                <a:moveTo>
                  <a:pt x="9304" y="145202"/>
                </a:moveTo>
                <a:lnTo>
                  <a:pt x="0" y="106880"/>
                </a:lnTo>
                <a:lnTo>
                  <a:pt x="714" y="69557"/>
                </a:lnTo>
                <a:lnTo>
                  <a:pt x="11366" y="33756"/>
                </a:lnTo>
                <a:lnTo>
                  <a:pt x="31876" y="0"/>
                </a:lnTo>
              </a:path>
            </a:pathLst>
          </a:custGeom>
          <a:ln w="7038">
            <a:solidFill>
              <a:srgbClr val="000000"/>
            </a:solidFill>
          </a:ln>
        </p:spPr>
        <p:txBody>
          <a:bodyPr wrap="square" lIns="0" tIns="0" rIns="0" bIns="0" rtlCol="0"/>
          <a:lstStyle/>
          <a:p>
            <a:endParaRPr/>
          </a:p>
        </p:txBody>
      </p:sp>
      <p:sp>
        <p:nvSpPr>
          <p:cNvPr id="53" name="object 53"/>
          <p:cNvSpPr/>
          <p:nvPr/>
        </p:nvSpPr>
        <p:spPr>
          <a:xfrm>
            <a:off x="5597317" y="4644869"/>
            <a:ext cx="17145" cy="154305"/>
          </a:xfrm>
          <a:custGeom>
            <a:avLst/>
            <a:gdLst/>
            <a:ahLst/>
            <a:cxnLst/>
            <a:rect l="l" t="t" r="r" b="b"/>
            <a:pathLst>
              <a:path w="17145" h="154304">
                <a:moveTo>
                  <a:pt x="10675" y="153709"/>
                </a:moveTo>
                <a:lnTo>
                  <a:pt x="16435" y="114759"/>
                </a:lnTo>
                <a:lnTo>
                  <a:pt x="16569" y="76048"/>
                </a:lnTo>
                <a:lnTo>
                  <a:pt x="11087" y="37739"/>
                </a:lnTo>
                <a:lnTo>
                  <a:pt x="0" y="0"/>
                </a:lnTo>
              </a:path>
            </a:pathLst>
          </a:custGeom>
          <a:ln w="7038">
            <a:solidFill>
              <a:srgbClr val="000000"/>
            </a:solidFill>
          </a:ln>
        </p:spPr>
        <p:txBody>
          <a:bodyPr wrap="square" lIns="0" tIns="0" rIns="0" bIns="0" rtlCol="0"/>
          <a:lstStyle/>
          <a:p>
            <a:endParaRPr/>
          </a:p>
        </p:txBody>
      </p:sp>
      <p:sp>
        <p:nvSpPr>
          <p:cNvPr id="54" name="object 54"/>
          <p:cNvSpPr/>
          <p:nvPr/>
        </p:nvSpPr>
        <p:spPr>
          <a:xfrm>
            <a:off x="5472247" y="4579258"/>
            <a:ext cx="111125" cy="30480"/>
          </a:xfrm>
          <a:custGeom>
            <a:avLst/>
            <a:gdLst/>
            <a:ahLst/>
            <a:cxnLst/>
            <a:rect l="l" t="t" r="r" b="b"/>
            <a:pathLst>
              <a:path w="111125" h="30479">
                <a:moveTo>
                  <a:pt x="0" y="0"/>
                </a:moveTo>
                <a:lnTo>
                  <a:pt x="21748" y="20342"/>
                </a:lnTo>
                <a:lnTo>
                  <a:pt x="48322" y="30006"/>
                </a:lnTo>
                <a:lnTo>
                  <a:pt x="76415" y="28504"/>
                </a:lnTo>
                <a:lnTo>
                  <a:pt x="102722" y="15351"/>
                </a:lnTo>
                <a:lnTo>
                  <a:pt x="105508" y="13200"/>
                </a:lnTo>
                <a:lnTo>
                  <a:pt x="108128" y="10853"/>
                </a:lnTo>
                <a:lnTo>
                  <a:pt x="110592" y="8213"/>
                </a:lnTo>
              </a:path>
            </a:pathLst>
          </a:custGeom>
          <a:ln w="7040">
            <a:solidFill>
              <a:srgbClr val="000000"/>
            </a:solidFill>
          </a:ln>
        </p:spPr>
        <p:txBody>
          <a:bodyPr wrap="square" lIns="0" tIns="0" rIns="0" bIns="0" rtlCol="0"/>
          <a:lstStyle/>
          <a:p>
            <a:endParaRPr/>
          </a:p>
        </p:txBody>
      </p:sp>
      <p:sp>
        <p:nvSpPr>
          <p:cNvPr id="55" name="object 55"/>
          <p:cNvSpPr/>
          <p:nvPr/>
        </p:nvSpPr>
        <p:spPr>
          <a:xfrm>
            <a:off x="5404501" y="4457694"/>
            <a:ext cx="246379" cy="352425"/>
          </a:xfrm>
          <a:custGeom>
            <a:avLst/>
            <a:gdLst/>
            <a:ahLst/>
            <a:cxnLst/>
            <a:rect l="l" t="t" r="r" b="b"/>
            <a:pathLst>
              <a:path w="246379" h="352425">
                <a:moveTo>
                  <a:pt x="67579" y="122835"/>
                </a:moveTo>
                <a:lnTo>
                  <a:pt x="40953" y="139930"/>
                </a:lnTo>
                <a:lnTo>
                  <a:pt x="20141" y="163524"/>
                </a:lnTo>
                <a:lnTo>
                  <a:pt x="6153" y="192123"/>
                </a:lnTo>
                <a:lnTo>
                  <a:pt x="0" y="224233"/>
                </a:lnTo>
                <a:lnTo>
                  <a:pt x="361" y="271656"/>
                </a:lnTo>
                <a:lnTo>
                  <a:pt x="18739" y="307345"/>
                </a:lnTo>
                <a:lnTo>
                  <a:pt x="25113" y="308421"/>
                </a:lnTo>
                <a:lnTo>
                  <a:pt x="30529" y="305781"/>
                </a:lnTo>
                <a:lnTo>
                  <a:pt x="31125" y="312234"/>
                </a:lnTo>
                <a:lnTo>
                  <a:pt x="69207" y="334856"/>
                </a:lnTo>
                <a:lnTo>
                  <a:pt x="131465" y="350339"/>
                </a:lnTo>
                <a:lnTo>
                  <a:pt x="163595" y="352030"/>
                </a:lnTo>
                <a:lnTo>
                  <a:pt x="174002" y="351155"/>
                </a:lnTo>
                <a:lnTo>
                  <a:pt x="184193" y="348987"/>
                </a:lnTo>
                <a:lnTo>
                  <a:pt x="194053" y="345554"/>
                </a:lnTo>
                <a:lnTo>
                  <a:pt x="203470" y="340884"/>
                </a:lnTo>
                <a:lnTo>
                  <a:pt x="207664" y="345284"/>
                </a:lnTo>
                <a:lnTo>
                  <a:pt x="241414" y="323354"/>
                </a:lnTo>
                <a:lnTo>
                  <a:pt x="246180" y="314288"/>
                </a:lnTo>
                <a:lnTo>
                  <a:pt x="246180" y="238215"/>
                </a:lnTo>
                <a:lnTo>
                  <a:pt x="241947" y="204133"/>
                </a:lnTo>
                <a:lnTo>
                  <a:pt x="228478" y="173607"/>
                </a:lnTo>
                <a:lnTo>
                  <a:pt x="207011" y="148618"/>
                </a:lnTo>
                <a:lnTo>
                  <a:pt x="178787" y="131146"/>
                </a:lnTo>
                <a:lnTo>
                  <a:pt x="178171" y="131049"/>
                </a:lnTo>
                <a:lnTo>
                  <a:pt x="194223" y="105618"/>
                </a:lnTo>
                <a:lnTo>
                  <a:pt x="199538" y="76695"/>
                </a:lnTo>
                <a:lnTo>
                  <a:pt x="194123" y="47791"/>
                </a:lnTo>
                <a:lnTo>
                  <a:pt x="177985" y="22415"/>
                </a:lnTo>
                <a:lnTo>
                  <a:pt x="153725" y="5588"/>
                </a:lnTo>
                <a:lnTo>
                  <a:pt x="126146" y="0"/>
                </a:lnTo>
                <a:lnTo>
                  <a:pt x="98584" y="5668"/>
                </a:lnTo>
                <a:lnTo>
                  <a:pt x="74373" y="22611"/>
                </a:lnTo>
                <a:lnTo>
                  <a:pt x="59420" y="45366"/>
                </a:lnTo>
                <a:lnTo>
                  <a:pt x="53185" y="71403"/>
                </a:lnTo>
                <a:lnTo>
                  <a:pt x="55846" y="98100"/>
                </a:lnTo>
                <a:lnTo>
                  <a:pt x="67579" y="122835"/>
                </a:lnTo>
                <a:close/>
              </a:path>
            </a:pathLst>
          </a:custGeom>
          <a:ln w="19552">
            <a:solidFill>
              <a:srgbClr val="4677BE"/>
            </a:solidFill>
          </a:ln>
        </p:spPr>
        <p:txBody>
          <a:bodyPr wrap="square" lIns="0" tIns="0" rIns="0" bIns="0" rtlCol="0"/>
          <a:lstStyle/>
          <a:p>
            <a:endParaRPr/>
          </a:p>
        </p:txBody>
      </p:sp>
      <p:sp>
        <p:nvSpPr>
          <p:cNvPr id="56" name="object 56"/>
          <p:cNvSpPr txBox="1"/>
          <p:nvPr/>
        </p:nvSpPr>
        <p:spPr>
          <a:xfrm>
            <a:off x="5351808" y="4828315"/>
            <a:ext cx="351790"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DOI</a:t>
            </a:r>
            <a:r>
              <a:rPr sz="600" spc="-50" dirty="0">
                <a:latin typeface="Arial"/>
                <a:cs typeface="Arial"/>
              </a:rPr>
              <a:t> </a:t>
            </a:r>
            <a:r>
              <a:rPr sz="600" spc="5" dirty="0">
                <a:latin typeface="Arial"/>
                <a:cs typeface="Arial"/>
              </a:rPr>
              <a:t>User</a:t>
            </a:r>
            <a:endParaRPr sz="600">
              <a:latin typeface="Arial"/>
              <a:cs typeface="Arial"/>
            </a:endParaRPr>
          </a:p>
        </p:txBody>
      </p:sp>
      <p:sp>
        <p:nvSpPr>
          <p:cNvPr id="57" name="object 57"/>
          <p:cNvSpPr/>
          <p:nvPr/>
        </p:nvSpPr>
        <p:spPr>
          <a:xfrm>
            <a:off x="6101976" y="5360801"/>
            <a:ext cx="83185" cy="47625"/>
          </a:xfrm>
          <a:custGeom>
            <a:avLst/>
            <a:gdLst/>
            <a:ahLst/>
            <a:cxnLst/>
            <a:rect l="l" t="t" r="r" b="b"/>
            <a:pathLst>
              <a:path w="83185" h="47625">
                <a:moveTo>
                  <a:pt x="65594" y="0"/>
                </a:moveTo>
                <a:lnTo>
                  <a:pt x="61488" y="537"/>
                </a:lnTo>
                <a:lnTo>
                  <a:pt x="0" y="47305"/>
                </a:lnTo>
                <a:lnTo>
                  <a:pt x="38027" y="47071"/>
                </a:lnTo>
                <a:lnTo>
                  <a:pt x="80258" y="28532"/>
                </a:lnTo>
                <a:lnTo>
                  <a:pt x="82624" y="21444"/>
                </a:lnTo>
                <a:lnTo>
                  <a:pt x="82103" y="14253"/>
                </a:lnTo>
                <a:lnTo>
                  <a:pt x="78924" y="7785"/>
                </a:lnTo>
                <a:lnTo>
                  <a:pt x="73317" y="2864"/>
                </a:lnTo>
                <a:lnTo>
                  <a:pt x="69700" y="811"/>
                </a:lnTo>
                <a:lnTo>
                  <a:pt x="65594" y="0"/>
                </a:lnTo>
                <a:close/>
              </a:path>
            </a:pathLst>
          </a:custGeom>
          <a:solidFill>
            <a:srgbClr val="FFFFFF"/>
          </a:solidFill>
        </p:spPr>
        <p:txBody>
          <a:bodyPr wrap="square" lIns="0" tIns="0" rIns="0" bIns="0" rtlCol="0"/>
          <a:lstStyle/>
          <a:p>
            <a:endParaRPr/>
          </a:p>
        </p:txBody>
      </p:sp>
      <p:sp>
        <p:nvSpPr>
          <p:cNvPr id="58" name="object 58"/>
          <p:cNvSpPr/>
          <p:nvPr/>
        </p:nvSpPr>
        <p:spPr>
          <a:xfrm>
            <a:off x="6101779" y="5350778"/>
            <a:ext cx="62662" cy="57328"/>
          </a:xfrm>
          <a:prstGeom prst="rect">
            <a:avLst/>
          </a:prstGeom>
          <a:blipFill>
            <a:blip r:embed="rId14" cstate="print"/>
            <a:stretch>
              <a:fillRect/>
            </a:stretch>
          </a:blipFill>
        </p:spPr>
        <p:txBody>
          <a:bodyPr wrap="square" lIns="0" tIns="0" rIns="0" bIns="0" rtlCol="0"/>
          <a:lstStyle/>
          <a:p>
            <a:endParaRPr/>
          </a:p>
        </p:txBody>
      </p:sp>
      <p:sp>
        <p:nvSpPr>
          <p:cNvPr id="59" name="object 59"/>
          <p:cNvSpPr/>
          <p:nvPr/>
        </p:nvSpPr>
        <p:spPr>
          <a:xfrm>
            <a:off x="6101780" y="5350779"/>
            <a:ext cx="62865" cy="57785"/>
          </a:xfrm>
          <a:custGeom>
            <a:avLst/>
            <a:gdLst/>
            <a:ahLst/>
            <a:cxnLst/>
            <a:rect l="l" t="t" r="r" b="b"/>
            <a:pathLst>
              <a:path w="62864" h="57785">
                <a:moveTo>
                  <a:pt x="0" y="57328"/>
                </a:moveTo>
                <a:lnTo>
                  <a:pt x="0" y="41429"/>
                </a:lnTo>
                <a:lnTo>
                  <a:pt x="62662" y="0"/>
                </a:lnTo>
                <a:lnTo>
                  <a:pt x="62662" y="20641"/>
                </a:lnTo>
                <a:lnTo>
                  <a:pt x="0" y="57328"/>
                </a:lnTo>
                <a:close/>
              </a:path>
            </a:pathLst>
          </a:custGeom>
          <a:ln w="7039">
            <a:solidFill>
              <a:srgbClr val="000000"/>
            </a:solidFill>
          </a:ln>
        </p:spPr>
        <p:txBody>
          <a:bodyPr wrap="square" lIns="0" tIns="0" rIns="0" bIns="0" rtlCol="0"/>
          <a:lstStyle/>
          <a:p>
            <a:endParaRPr/>
          </a:p>
        </p:txBody>
      </p:sp>
      <p:sp>
        <p:nvSpPr>
          <p:cNvPr id="60" name="object 60"/>
          <p:cNvSpPr/>
          <p:nvPr/>
        </p:nvSpPr>
        <p:spPr>
          <a:xfrm>
            <a:off x="5967413" y="5271664"/>
            <a:ext cx="197028" cy="120542"/>
          </a:xfrm>
          <a:prstGeom prst="rect">
            <a:avLst/>
          </a:prstGeom>
          <a:blipFill>
            <a:blip r:embed="rId15" cstate="print"/>
            <a:stretch>
              <a:fillRect/>
            </a:stretch>
          </a:blipFill>
        </p:spPr>
        <p:txBody>
          <a:bodyPr wrap="square" lIns="0" tIns="0" rIns="0" bIns="0" rtlCol="0"/>
          <a:lstStyle/>
          <a:p>
            <a:endParaRPr/>
          </a:p>
        </p:txBody>
      </p:sp>
      <p:sp>
        <p:nvSpPr>
          <p:cNvPr id="61" name="object 61"/>
          <p:cNvSpPr/>
          <p:nvPr/>
        </p:nvSpPr>
        <p:spPr>
          <a:xfrm>
            <a:off x="5967414" y="5271664"/>
            <a:ext cx="197485" cy="120650"/>
          </a:xfrm>
          <a:custGeom>
            <a:avLst/>
            <a:gdLst/>
            <a:ahLst/>
            <a:cxnLst/>
            <a:rect l="l" t="t" r="r" b="b"/>
            <a:pathLst>
              <a:path w="197485" h="120650">
                <a:moveTo>
                  <a:pt x="0" y="42426"/>
                </a:moveTo>
                <a:lnTo>
                  <a:pt x="60364" y="0"/>
                </a:lnTo>
                <a:lnTo>
                  <a:pt x="197028" y="79113"/>
                </a:lnTo>
                <a:lnTo>
                  <a:pt x="134366" y="120542"/>
                </a:lnTo>
                <a:lnTo>
                  <a:pt x="0" y="42426"/>
                </a:lnTo>
                <a:close/>
              </a:path>
            </a:pathLst>
          </a:custGeom>
          <a:ln w="7039">
            <a:solidFill>
              <a:srgbClr val="000000"/>
            </a:solidFill>
          </a:ln>
        </p:spPr>
        <p:txBody>
          <a:bodyPr wrap="square" lIns="0" tIns="0" rIns="0" bIns="0" rtlCol="0"/>
          <a:lstStyle/>
          <a:p>
            <a:endParaRPr/>
          </a:p>
        </p:txBody>
      </p:sp>
      <p:sp>
        <p:nvSpPr>
          <p:cNvPr id="62" name="object 62"/>
          <p:cNvSpPr/>
          <p:nvPr/>
        </p:nvSpPr>
        <p:spPr>
          <a:xfrm>
            <a:off x="6195236" y="5236122"/>
            <a:ext cx="159385" cy="109220"/>
          </a:xfrm>
          <a:custGeom>
            <a:avLst/>
            <a:gdLst/>
            <a:ahLst/>
            <a:cxnLst/>
            <a:rect l="l" t="t" r="r" b="b"/>
            <a:pathLst>
              <a:path w="159385" h="109220">
                <a:moveTo>
                  <a:pt x="124346" y="0"/>
                </a:moveTo>
                <a:lnTo>
                  <a:pt x="0" y="102042"/>
                </a:lnTo>
                <a:lnTo>
                  <a:pt x="45554" y="108926"/>
                </a:lnTo>
                <a:lnTo>
                  <a:pt x="73357" y="108262"/>
                </a:lnTo>
                <a:lnTo>
                  <a:pt x="125369" y="90800"/>
                </a:lnTo>
                <a:lnTo>
                  <a:pt x="156830" y="58509"/>
                </a:lnTo>
                <a:lnTo>
                  <a:pt x="158793" y="40947"/>
                </a:lnTo>
                <a:lnTo>
                  <a:pt x="154066" y="23932"/>
                </a:lnTo>
                <a:lnTo>
                  <a:pt x="142822" y="9553"/>
                </a:lnTo>
                <a:lnTo>
                  <a:pt x="137445" y="4996"/>
                </a:lnTo>
                <a:lnTo>
                  <a:pt x="131189" y="1730"/>
                </a:lnTo>
                <a:lnTo>
                  <a:pt x="124346" y="0"/>
                </a:lnTo>
                <a:close/>
              </a:path>
            </a:pathLst>
          </a:custGeom>
          <a:solidFill>
            <a:srgbClr val="FFFFFF"/>
          </a:solidFill>
        </p:spPr>
        <p:txBody>
          <a:bodyPr wrap="square" lIns="0" tIns="0" rIns="0" bIns="0" rtlCol="0"/>
          <a:lstStyle/>
          <a:p>
            <a:endParaRPr/>
          </a:p>
        </p:txBody>
      </p:sp>
      <p:sp>
        <p:nvSpPr>
          <p:cNvPr id="63" name="object 63"/>
          <p:cNvSpPr/>
          <p:nvPr/>
        </p:nvSpPr>
        <p:spPr>
          <a:xfrm>
            <a:off x="6062481" y="5132886"/>
            <a:ext cx="256806" cy="150160"/>
          </a:xfrm>
          <a:prstGeom prst="rect">
            <a:avLst/>
          </a:prstGeom>
          <a:blipFill>
            <a:blip r:embed="rId16" cstate="print"/>
            <a:stretch>
              <a:fillRect/>
            </a:stretch>
          </a:blipFill>
        </p:spPr>
        <p:txBody>
          <a:bodyPr wrap="square" lIns="0" tIns="0" rIns="0" bIns="0" rtlCol="0"/>
          <a:lstStyle/>
          <a:p>
            <a:endParaRPr/>
          </a:p>
        </p:txBody>
      </p:sp>
      <p:sp>
        <p:nvSpPr>
          <p:cNvPr id="64" name="object 64"/>
          <p:cNvSpPr/>
          <p:nvPr/>
        </p:nvSpPr>
        <p:spPr>
          <a:xfrm>
            <a:off x="6062482" y="5132887"/>
            <a:ext cx="257175" cy="150495"/>
          </a:xfrm>
          <a:custGeom>
            <a:avLst/>
            <a:gdLst/>
            <a:ahLst/>
            <a:cxnLst/>
            <a:rect l="l" t="t" r="r" b="b"/>
            <a:pathLst>
              <a:path w="257175" h="150495">
                <a:moveTo>
                  <a:pt x="132753" y="150160"/>
                </a:moveTo>
                <a:lnTo>
                  <a:pt x="256904" y="78008"/>
                </a:lnTo>
                <a:lnTo>
                  <a:pt x="123564" y="0"/>
                </a:lnTo>
                <a:lnTo>
                  <a:pt x="0" y="73422"/>
                </a:lnTo>
                <a:lnTo>
                  <a:pt x="29444" y="98712"/>
                </a:lnTo>
                <a:lnTo>
                  <a:pt x="61647" y="120078"/>
                </a:lnTo>
                <a:lnTo>
                  <a:pt x="96215" y="137300"/>
                </a:lnTo>
                <a:lnTo>
                  <a:pt x="132753" y="150160"/>
                </a:lnTo>
                <a:close/>
              </a:path>
            </a:pathLst>
          </a:custGeom>
          <a:ln w="7039">
            <a:solidFill>
              <a:srgbClr val="000000"/>
            </a:solidFill>
          </a:ln>
        </p:spPr>
        <p:txBody>
          <a:bodyPr wrap="square" lIns="0" tIns="0" rIns="0" bIns="0" rtlCol="0"/>
          <a:lstStyle/>
          <a:p>
            <a:endParaRPr/>
          </a:p>
        </p:txBody>
      </p:sp>
      <p:sp>
        <p:nvSpPr>
          <p:cNvPr id="65" name="object 65"/>
          <p:cNvSpPr/>
          <p:nvPr/>
        </p:nvSpPr>
        <p:spPr>
          <a:xfrm>
            <a:off x="6204327" y="5117632"/>
            <a:ext cx="26101" cy="143706"/>
          </a:xfrm>
          <a:prstGeom prst="rect">
            <a:avLst/>
          </a:prstGeom>
          <a:blipFill>
            <a:blip r:embed="rId17" cstate="print"/>
            <a:stretch>
              <a:fillRect/>
            </a:stretch>
          </a:blipFill>
        </p:spPr>
        <p:txBody>
          <a:bodyPr wrap="square" lIns="0" tIns="0" rIns="0" bIns="0" rtlCol="0"/>
          <a:lstStyle/>
          <a:p>
            <a:endParaRPr/>
          </a:p>
        </p:txBody>
      </p:sp>
      <p:sp>
        <p:nvSpPr>
          <p:cNvPr id="66" name="object 66"/>
          <p:cNvSpPr/>
          <p:nvPr/>
        </p:nvSpPr>
        <p:spPr>
          <a:xfrm>
            <a:off x="6204326" y="5117633"/>
            <a:ext cx="26670" cy="144145"/>
          </a:xfrm>
          <a:custGeom>
            <a:avLst/>
            <a:gdLst/>
            <a:ahLst/>
            <a:cxnLst/>
            <a:rect l="l" t="t" r="r" b="b"/>
            <a:pathLst>
              <a:path w="26670" h="144145">
                <a:moveTo>
                  <a:pt x="0" y="143706"/>
                </a:moveTo>
                <a:lnTo>
                  <a:pt x="0" y="15253"/>
                </a:lnTo>
                <a:lnTo>
                  <a:pt x="26101" y="0"/>
                </a:lnTo>
                <a:lnTo>
                  <a:pt x="25025" y="121921"/>
                </a:lnTo>
                <a:lnTo>
                  <a:pt x="0" y="143706"/>
                </a:lnTo>
                <a:close/>
              </a:path>
            </a:pathLst>
          </a:custGeom>
          <a:ln w="7038">
            <a:solidFill>
              <a:srgbClr val="000000"/>
            </a:solidFill>
          </a:ln>
        </p:spPr>
        <p:txBody>
          <a:bodyPr wrap="square" lIns="0" tIns="0" rIns="0" bIns="0" rtlCol="0"/>
          <a:lstStyle/>
          <a:p>
            <a:endParaRPr/>
          </a:p>
        </p:txBody>
      </p:sp>
      <p:sp>
        <p:nvSpPr>
          <p:cNvPr id="67" name="object 67"/>
          <p:cNvSpPr/>
          <p:nvPr/>
        </p:nvSpPr>
        <p:spPr>
          <a:xfrm>
            <a:off x="6229352" y="5111180"/>
            <a:ext cx="48976" cy="115771"/>
          </a:xfrm>
          <a:prstGeom prst="rect">
            <a:avLst/>
          </a:prstGeom>
          <a:blipFill>
            <a:blip r:embed="rId18" cstate="print"/>
            <a:stretch>
              <a:fillRect/>
            </a:stretch>
          </a:blipFill>
        </p:spPr>
        <p:txBody>
          <a:bodyPr wrap="square" lIns="0" tIns="0" rIns="0" bIns="0" rtlCol="0"/>
          <a:lstStyle/>
          <a:p>
            <a:endParaRPr/>
          </a:p>
        </p:txBody>
      </p:sp>
      <p:sp>
        <p:nvSpPr>
          <p:cNvPr id="68" name="object 68"/>
          <p:cNvSpPr/>
          <p:nvPr/>
        </p:nvSpPr>
        <p:spPr>
          <a:xfrm>
            <a:off x="6229352" y="5111180"/>
            <a:ext cx="49530" cy="116205"/>
          </a:xfrm>
          <a:custGeom>
            <a:avLst/>
            <a:gdLst/>
            <a:ahLst/>
            <a:cxnLst/>
            <a:rect l="l" t="t" r="r" b="b"/>
            <a:pathLst>
              <a:path w="49529" h="116204">
                <a:moveTo>
                  <a:pt x="977" y="18480"/>
                </a:moveTo>
                <a:lnTo>
                  <a:pt x="48976" y="0"/>
                </a:lnTo>
                <a:lnTo>
                  <a:pt x="48976" y="75632"/>
                </a:lnTo>
                <a:lnTo>
                  <a:pt x="0" y="115771"/>
                </a:lnTo>
                <a:lnTo>
                  <a:pt x="977" y="18480"/>
                </a:lnTo>
                <a:close/>
              </a:path>
            </a:pathLst>
          </a:custGeom>
          <a:ln w="7038">
            <a:solidFill>
              <a:srgbClr val="000000"/>
            </a:solidFill>
          </a:ln>
        </p:spPr>
        <p:txBody>
          <a:bodyPr wrap="square" lIns="0" tIns="0" rIns="0" bIns="0" rtlCol="0"/>
          <a:lstStyle/>
          <a:p>
            <a:endParaRPr/>
          </a:p>
        </p:txBody>
      </p:sp>
      <p:sp>
        <p:nvSpPr>
          <p:cNvPr id="69" name="object 69"/>
          <p:cNvSpPr/>
          <p:nvPr/>
        </p:nvSpPr>
        <p:spPr>
          <a:xfrm>
            <a:off x="6151929" y="5060724"/>
            <a:ext cx="126399" cy="68934"/>
          </a:xfrm>
          <a:prstGeom prst="rect">
            <a:avLst/>
          </a:prstGeom>
          <a:blipFill>
            <a:blip r:embed="rId19" cstate="print"/>
            <a:stretch>
              <a:fillRect/>
            </a:stretch>
          </a:blipFill>
        </p:spPr>
        <p:txBody>
          <a:bodyPr wrap="square" lIns="0" tIns="0" rIns="0" bIns="0" rtlCol="0"/>
          <a:lstStyle/>
          <a:p>
            <a:endParaRPr/>
          </a:p>
        </p:txBody>
      </p:sp>
      <p:sp>
        <p:nvSpPr>
          <p:cNvPr id="70" name="object 70"/>
          <p:cNvSpPr/>
          <p:nvPr/>
        </p:nvSpPr>
        <p:spPr>
          <a:xfrm>
            <a:off x="6151928" y="5060725"/>
            <a:ext cx="127000" cy="69215"/>
          </a:xfrm>
          <a:custGeom>
            <a:avLst/>
            <a:gdLst/>
            <a:ahLst/>
            <a:cxnLst/>
            <a:rect l="l" t="t" r="r" b="b"/>
            <a:pathLst>
              <a:path w="127000" h="69214">
                <a:moveTo>
                  <a:pt x="78400" y="68934"/>
                </a:moveTo>
                <a:lnTo>
                  <a:pt x="78498" y="56907"/>
                </a:lnTo>
                <a:lnTo>
                  <a:pt x="0" y="11440"/>
                </a:lnTo>
                <a:lnTo>
                  <a:pt x="39884" y="0"/>
                </a:lnTo>
                <a:lnTo>
                  <a:pt x="126399" y="50454"/>
                </a:lnTo>
                <a:lnTo>
                  <a:pt x="78400" y="68934"/>
                </a:lnTo>
                <a:close/>
              </a:path>
            </a:pathLst>
          </a:custGeom>
          <a:ln w="7039">
            <a:solidFill>
              <a:srgbClr val="000000"/>
            </a:solidFill>
          </a:ln>
        </p:spPr>
        <p:txBody>
          <a:bodyPr wrap="square" lIns="0" tIns="0" rIns="0" bIns="0" rtlCol="0"/>
          <a:lstStyle/>
          <a:p>
            <a:endParaRPr/>
          </a:p>
        </p:txBody>
      </p:sp>
      <p:sp>
        <p:nvSpPr>
          <p:cNvPr id="71" name="object 71"/>
          <p:cNvSpPr/>
          <p:nvPr/>
        </p:nvSpPr>
        <p:spPr>
          <a:xfrm>
            <a:off x="6195235" y="5210895"/>
            <a:ext cx="124053" cy="127269"/>
          </a:xfrm>
          <a:prstGeom prst="rect">
            <a:avLst/>
          </a:prstGeom>
          <a:blipFill>
            <a:blip r:embed="rId20" cstate="print"/>
            <a:stretch>
              <a:fillRect/>
            </a:stretch>
          </a:blipFill>
        </p:spPr>
        <p:txBody>
          <a:bodyPr wrap="square" lIns="0" tIns="0" rIns="0" bIns="0" rtlCol="0"/>
          <a:lstStyle/>
          <a:p>
            <a:endParaRPr/>
          </a:p>
        </p:txBody>
      </p:sp>
      <p:sp>
        <p:nvSpPr>
          <p:cNvPr id="72" name="object 72"/>
          <p:cNvSpPr/>
          <p:nvPr/>
        </p:nvSpPr>
        <p:spPr>
          <a:xfrm>
            <a:off x="6195235" y="5210895"/>
            <a:ext cx="124460" cy="127635"/>
          </a:xfrm>
          <a:custGeom>
            <a:avLst/>
            <a:gdLst/>
            <a:ahLst/>
            <a:cxnLst/>
            <a:rect l="l" t="t" r="r" b="b"/>
            <a:pathLst>
              <a:path w="124460" h="127635">
                <a:moveTo>
                  <a:pt x="0" y="72151"/>
                </a:moveTo>
                <a:lnTo>
                  <a:pt x="124150" y="0"/>
                </a:lnTo>
                <a:lnTo>
                  <a:pt x="124150" y="55040"/>
                </a:lnTo>
                <a:lnTo>
                  <a:pt x="0" y="127269"/>
                </a:lnTo>
                <a:lnTo>
                  <a:pt x="0" y="72151"/>
                </a:lnTo>
                <a:close/>
              </a:path>
            </a:pathLst>
          </a:custGeom>
          <a:ln w="7039">
            <a:solidFill>
              <a:srgbClr val="000000"/>
            </a:solidFill>
          </a:ln>
        </p:spPr>
        <p:txBody>
          <a:bodyPr wrap="square" lIns="0" tIns="0" rIns="0" bIns="0" rtlCol="0"/>
          <a:lstStyle/>
          <a:p>
            <a:endParaRPr/>
          </a:p>
        </p:txBody>
      </p:sp>
      <p:sp>
        <p:nvSpPr>
          <p:cNvPr id="73" name="object 73"/>
          <p:cNvSpPr/>
          <p:nvPr/>
        </p:nvSpPr>
        <p:spPr>
          <a:xfrm>
            <a:off x="6092689" y="5056129"/>
            <a:ext cx="137739" cy="76756"/>
          </a:xfrm>
          <a:prstGeom prst="rect">
            <a:avLst/>
          </a:prstGeom>
          <a:blipFill>
            <a:blip r:embed="rId21" cstate="print"/>
            <a:stretch>
              <a:fillRect/>
            </a:stretch>
          </a:blipFill>
        </p:spPr>
        <p:txBody>
          <a:bodyPr wrap="square" lIns="0" tIns="0" rIns="0" bIns="0" rtlCol="0"/>
          <a:lstStyle/>
          <a:p>
            <a:endParaRPr/>
          </a:p>
        </p:txBody>
      </p:sp>
      <p:sp>
        <p:nvSpPr>
          <p:cNvPr id="74" name="object 74"/>
          <p:cNvSpPr/>
          <p:nvPr/>
        </p:nvSpPr>
        <p:spPr>
          <a:xfrm>
            <a:off x="6092689" y="5056130"/>
            <a:ext cx="137795" cy="76835"/>
          </a:xfrm>
          <a:custGeom>
            <a:avLst/>
            <a:gdLst/>
            <a:ahLst/>
            <a:cxnLst/>
            <a:rect l="l" t="t" r="r" b="b"/>
            <a:pathLst>
              <a:path w="137795" h="76835">
                <a:moveTo>
                  <a:pt x="0" y="12613"/>
                </a:moveTo>
                <a:lnTo>
                  <a:pt x="31868" y="0"/>
                </a:lnTo>
                <a:lnTo>
                  <a:pt x="59338" y="16035"/>
                </a:lnTo>
                <a:lnTo>
                  <a:pt x="137739" y="61601"/>
                </a:lnTo>
                <a:lnTo>
                  <a:pt x="111638" y="76756"/>
                </a:lnTo>
                <a:lnTo>
                  <a:pt x="81341" y="65153"/>
                </a:lnTo>
                <a:lnTo>
                  <a:pt x="52483" y="50515"/>
                </a:lnTo>
                <a:lnTo>
                  <a:pt x="25293" y="32962"/>
                </a:lnTo>
                <a:lnTo>
                  <a:pt x="0" y="12613"/>
                </a:lnTo>
                <a:close/>
              </a:path>
            </a:pathLst>
          </a:custGeom>
          <a:ln w="7039">
            <a:solidFill>
              <a:srgbClr val="000000"/>
            </a:solidFill>
          </a:ln>
        </p:spPr>
        <p:txBody>
          <a:bodyPr wrap="square" lIns="0" tIns="0" rIns="0" bIns="0" rtlCol="0"/>
          <a:lstStyle/>
          <a:p>
            <a:endParaRPr/>
          </a:p>
        </p:txBody>
      </p:sp>
      <p:sp>
        <p:nvSpPr>
          <p:cNvPr id="75" name="object 75"/>
          <p:cNvSpPr/>
          <p:nvPr/>
        </p:nvSpPr>
        <p:spPr>
          <a:xfrm>
            <a:off x="5967413" y="5314092"/>
            <a:ext cx="134366" cy="94015"/>
          </a:xfrm>
          <a:prstGeom prst="rect">
            <a:avLst/>
          </a:prstGeom>
          <a:blipFill>
            <a:blip r:embed="rId22" cstate="print"/>
            <a:stretch>
              <a:fillRect/>
            </a:stretch>
          </a:blipFill>
        </p:spPr>
        <p:txBody>
          <a:bodyPr wrap="square" lIns="0" tIns="0" rIns="0" bIns="0" rtlCol="0"/>
          <a:lstStyle/>
          <a:p>
            <a:endParaRPr/>
          </a:p>
        </p:txBody>
      </p:sp>
      <p:sp>
        <p:nvSpPr>
          <p:cNvPr id="76" name="object 76"/>
          <p:cNvSpPr/>
          <p:nvPr/>
        </p:nvSpPr>
        <p:spPr>
          <a:xfrm>
            <a:off x="5967413" y="5314092"/>
            <a:ext cx="134620" cy="94615"/>
          </a:xfrm>
          <a:custGeom>
            <a:avLst/>
            <a:gdLst/>
            <a:ahLst/>
            <a:cxnLst/>
            <a:rect l="l" t="t" r="r" b="b"/>
            <a:pathLst>
              <a:path w="134620" h="94614">
                <a:moveTo>
                  <a:pt x="0" y="0"/>
                </a:moveTo>
                <a:lnTo>
                  <a:pt x="134366" y="78116"/>
                </a:lnTo>
                <a:lnTo>
                  <a:pt x="134366" y="94015"/>
                </a:lnTo>
                <a:lnTo>
                  <a:pt x="0" y="16045"/>
                </a:lnTo>
                <a:lnTo>
                  <a:pt x="0" y="0"/>
                </a:lnTo>
                <a:close/>
              </a:path>
            </a:pathLst>
          </a:custGeom>
          <a:ln w="7039">
            <a:solidFill>
              <a:srgbClr val="000000"/>
            </a:solidFill>
          </a:ln>
        </p:spPr>
        <p:txBody>
          <a:bodyPr wrap="square" lIns="0" tIns="0" rIns="0" bIns="0" rtlCol="0"/>
          <a:lstStyle/>
          <a:p>
            <a:endParaRPr/>
          </a:p>
        </p:txBody>
      </p:sp>
      <p:sp>
        <p:nvSpPr>
          <p:cNvPr id="77" name="object 77"/>
          <p:cNvSpPr/>
          <p:nvPr/>
        </p:nvSpPr>
        <p:spPr>
          <a:xfrm>
            <a:off x="5982047" y="5279595"/>
            <a:ext cx="165100" cy="102235"/>
          </a:xfrm>
          <a:custGeom>
            <a:avLst/>
            <a:gdLst/>
            <a:ahLst/>
            <a:cxnLst/>
            <a:rect l="l" t="t" r="r" b="b"/>
            <a:pathLst>
              <a:path w="165100" h="102235">
                <a:moveTo>
                  <a:pt x="117972" y="90817"/>
                </a:moveTo>
                <a:lnTo>
                  <a:pt x="109761" y="96224"/>
                </a:lnTo>
                <a:lnTo>
                  <a:pt x="119634" y="102081"/>
                </a:lnTo>
                <a:lnTo>
                  <a:pt x="127846" y="96684"/>
                </a:lnTo>
                <a:lnTo>
                  <a:pt x="117972" y="90817"/>
                </a:lnTo>
                <a:close/>
              </a:path>
              <a:path w="165100" h="102235">
                <a:moveTo>
                  <a:pt x="130192" y="82604"/>
                </a:moveTo>
                <a:lnTo>
                  <a:pt x="121980" y="88001"/>
                </a:lnTo>
                <a:lnTo>
                  <a:pt x="131854" y="93868"/>
                </a:lnTo>
                <a:lnTo>
                  <a:pt x="140065" y="88470"/>
                </a:lnTo>
                <a:lnTo>
                  <a:pt x="130192" y="82604"/>
                </a:lnTo>
                <a:close/>
              </a:path>
              <a:path w="165100" h="102235">
                <a:moveTo>
                  <a:pt x="99692" y="79788"/>
                </a:moveTo>
                <a:lnTo>
                  <a:pt x="91480" y="85195"/>
                </a:lnTo>
                <a:lnTo>
                  <a:pt x="101354" y="91052"/>
                </a:lnTo>
                <a:lnTo>
                  <a:pt x="109565" y="85654"/>
                </a:lnTo>
                <a:lnTo>
                  <a:pt x="99692" y="79788"/>
                </a:lnTo>
                <a:close/>
              </a:path>
              <a:path w="165100" h="102235">
                <a:moveTo>
                  <a:pt x="142411" y="74390"/>
                </a:moveTo>
                <a:lnTo>
                  <a:pt x="134200" y="79788"/>
                </a:lnTo>
                <a:lnTo>
                  <a:pt x="144073" y="85654"/>
                </a:lnTo>
                <a:lnTo>
                  <a:pt x="152285" y="80257"/>
                </a:lnTo>
                <a:lnTo>
                  <a:pt x="142411" y="74390"/>
                </a:lnTo>
                <a:close/>
              </a:path>
              <a:path w="165100" h="102235">
                <a:moveTo>
                  <a:pt x="111911" y="71574"/>
                </a:moveTo>
                <a:lnTo>
                  <a:pt x="103700" y="76972"/>
                </a:lnTo>
                <a:lnTo>
                  <a:pt x="113573" y="82838"/>
                </a:lnTo>
                <a:lnTo>
                  <a:pt x="121785" y="77441"/>
                </a:lnTo>
                <a:lnTo>
                  <a:pt x="111911" y="71574"/>
                </a:lnTo>
                <a:close/>
              </a:path>
              <a:path w="165100" h="102235">
                <a:moveTo>
                  <a:pt x="44850" y="46699"/>
                </a:moveTo>
                <a:lnTo>
                  <a:pt x="36639" y="52106"/>
                </a:lnTo>
                <a:lnTo>
                  <a:pt x="83073" y="80022"/>
                </a:lnTo>
                <a:lnTo>
                  <a:pt x="91285" y="74625"/>
                </a:lnTo>
                <a:lnTo>
                  <a:pt x="44850" y="46699"/>
                </a:lnTo>
                <a:close/>
              </a:path>
              <a:path w="165100" h="102235">
                <a:moveTo>
                  <a:pt x="154631" y="66177"/>
                </a:moveTo>
                <a:lnTo>
                  <a:pt x="146419" y="71574"/>
                </a:lnTo>
                <a:lnTo>
                  <a:pt x="156293" y="77441"/>
                </a:lnTo>
                <a:lnTo>
                  <a:pt x="164504" y="72044"/>
                </a:lnTo>
                <a:lnTo>
                  <a:pt x="154631" y="66177"/>
                </a:lnTo>
                <a:close/>
              </a:path>
              <a:path w="165100" h="102235">
                <a:moveTo>
                  <a:pt x="124131" y="63361"/>
                </a:moveTo>
                <a:lnTo>
                  <a:pt x="115919" y="68758"/>
                </a:lnTo>
                <a:lnTo>
                  <a:pt x="125793" y="74625"/>
                </a:lnTo>
                <a:lnTo>
                  <a:pt x="134004" y="69227"/>
                </a:lnTo>
                <a:lnTo>
                  <a:pt x="124131" y="63361"/>
                </a:lnTo>
                <a:close/>
              </a:path>
              <a:path w="165100" h="102235">
                <a:moveTo>
                  <a:pt x="93631" y="60545"/>
                </a:moveTo>
                <a:lnTo>
                  <a:pt x="85419" y="65942"/>
                </a:lnTo>
                <a:lnTo>
                  <a:pt x="95293" y="71809"/>
                </a:lnTo>
                <a:lnTo>
                  <a:pt x="103504" y="66411"/>
                </a:lnTo>
                <a:lnTo>
                  <a:pt x="93631" y="60545"/>
                </a:lnTo>
                <a:close/>
              </a:path>
              <a:path w="165100" h="102235">
                <a:moveTo>
                  <a:pt x="136350" y="55147"/>
                </a:moveTo>
                <a:lnTo>
                  <a:pt x="128139" y="60545"/>
                </a:lnTo>
                <a:lnTo>
                  <a:pt x="137915" y="66411"/>
                </a:lnTo>
                <a:lnTo>
                  <a:pt x="146126" y="61014"/>
                </a:lnTo>
                <a:lnTo>
                  <a:pt x="136350" y="55147"/>
                </a:lnTo>
                <a:close/>
              </a:path>
              <a:path w="165100" h="102235">
                <a:moveTo>
                  <a:pt x="105850" y="52331"/>
                </a:moveTo>
                <a:lnTo>
                  <a:pt x="97639" y="57729"/>
                </a:lnTo>
                <a:lnTo>
                  <a:pt x="107415" y="63595"/>
                </a:lnTo>
                <a:lnTo>
                  <a:pt x="115626" y="58198"/>
                </a:lnTo>
                <a:lnTo>
                  <a:pt x="105850" y="52331"/>
                </a:lnTo>
                <a:close/>
              </a:path>
              <a:path w="165100" h="102235">
                <a:moveTo>
                  <a:pt x="75350" y="49515"/>
                </a:moveTo>
                <a:lnTo>
                  <a:pt x="67139" y="54913"/>
                </a:lnTo>
                <a:lnTo>
                  <a:pt x="76914" y="60779"/>
                </a:lnTo>
                <a:lnTo>
                  <a:pt x="85126" y="55382"/>
                </a:lnTo>
                <a:lnTo>
                  <a:pt x="75350" y="49515"/>
                </a:lnTo>
                <a:close/>
              </a:path>
              <a:path w="165100" h="102235">
                <a:moveTo>
                  <a:pt x="117972" y="44118"/>
                </a:moveTo>
                <a:lnTo>
                  <a:pt x="109761" y="49515"/>
                </a:lnTo>
                <a:lnTo>
                  <a:pt x="119634" y="55382"/>
                </a:lnTo>
                <a:lnTo>
                  <a:pt x="127846" y="49984"/>
                </a:lnTo>
                <a:lnTo>
                  <a:pt x="117972" y="44118"/>
                </a:lnTo>
                <a:close/>
              </a:path>
              <a:path w="165100" h="102235">
                <a:moveTo>
                  <a:pt x="87472" y="41302"/>
                </a:moveTo>
                <a:lnTo>
                  <a:pt x="79261" y="46699"/>
                </a:lnTo>
                <a:lnTo>
                  <a:pt x="89134" y="52566"/>
                </a:lnTo>
                <a:lnTo>
                  <a:pt x="97346" y="47168"/>
                </a:lnTo>
                <a:lnTo>
                  <a:pt x="87472" y="41302"/>
                </a:lnTo>
                <a:close/>
              </a:path>
              <a:path w="165100" h="102235">
                <a:moveTo>
                  <a:pt x="56972" y="38486"/>
                </a:moveTo>
                <a:lnTo>
                  <a:pt x="48761" y="43893"/>
                </a:lnTo>
                <a:lnTo>
                  <a:pt x="58634" y="49750"/>
                </a:lnTo>
                <a:lnTo>
                  <a:pt x="66846" y="44352"/>
                </a:lnTo>
                <a:lnTo>
                  <a:pt x="56972" y="38486"/>
                </a:lnTo>
                <a:close/>
              </a:path>
              <a:path w="165100" h="102235">
                <a:moveTo>
                  <a:pt x="26511" y="35679"/>
                </a:moveTo>
                <a:lnTo>
                  <a:pt x="18300" y="41077"/>
                </a:lnTo>
                <a:lnTo>
                  <a:pt x="28153" y="46943"/>
                </a:lnTo>
                <a:lnTo>
                  <a:pt x="36345" y="41546"/>
                </a:lnTo>
                <a:lnTo>
                  <a:pt x="26511" y="35679"/>
                </a:lnTo>
                <a:close/>
              </a:path>
              <a:path w="165100" h="102235">
                <a:moveTo>
                  <a:pt x="99692" y="33088"/>
                </a:moveTo>
                <a:lnTo>
                  <a:pt x="91480" y="38486"/>
                </a:lnTo>
                <a:lnTo>
                  <a:pt x="101354" y="44352"/>
                </a:lnTo>
                <a:lnTo>
                  <a:pt x="109565" y="38955"/>
                </a:lnTo>
                <a:lnTo>
                  <a:pt x="99692" y="33088"/>
                </a:lnTo>
                <a:close/>
              </a:path>
              <a:path w="165100" h="102235">
                <a:moveTo>
                  <a:pt x="69192" y="30272"/>
                </a:moveTo>
                <a:lnTo>
                  <a:pt x="60980" y="35669"/>
                </a:lnTo>
                <a:lnTo>
                  <a:pt x="70854" y="41536"/>
                </a:lnTo>
                <a:lnTo>
                  <a:pt x="79065" y="36139"/>
                </a:lnTo>
                <a:lnTo>
                  <a:pt x="69192" y="30272"/>
                </a:lnTo>
                <a:close/>
              </a:path>
              <a:path w="165100" h="102235">
                <a:moveTo>
                  <a:pt x="38692" y="27456"/>
                </a:moveTo>
                <a:lnTo>
                  <a:pt x="30500" y="32863"/>
                </a:lnTo>
                <a:lnTo>
                  <a:pt x="40353" y="38720"/>
                </a:lnTo>
                <a:lnTo>
                  <a:pt x="48565" y="33323"/>
                </a:lnTo>
                <a:lnTo>
                  <a:pt x="38692" y="27456"/>
                </a:lnTo>
                <a:close/>
              </a:path>
              <a:path w="165100" h="102235">
                <a:moveTo>
                  <a:pt x="8211" y="24650"/>
                </a:moveTo>
                <a:lnTo>
                  <a:pt x="0" y="30047"/>
                </a:lnTo>
                <a:lnTo>
                  <a:pt x="9853" y="35914"/>
                </a:lnTo>
                <a:lnTo>
                  <a:pt x="18065" y="30517"/>
                </a:lnTo>
                <a:lnTo>
                  <a:pt x="8211" y="24650"/>
                </a:lnTo>
                <a:close/>
              </a:path>
              <a:path w="165100" h="102235">
                <a:moveTo>
                  <a:pt x="81411" y="22059"/>
                </a:moveTo>
                <a:lnTo>
                  <a:pt x="73200" y="27456"/>
                </a:lnTo>
                <a:lnTo>
                  <a:pt x="83073" y="33323"/>
                </a:lnTo>
                <a:lnTo>
                  <a:pt x="91285" y="27925"/>
                </a:lnTo>
                <a:lnTo>
                  <a:pt x="81411" y="22059"/>
                </a:lnTo>
                <a:close/>
              </a:path>
              <a:path w="165100" h="102235">
                <a:moveTo>
                  <a:pt x="50911" y="19243"/>
                </a:moveTo>
                <a:lnTo>
                  <a:pt x="42700" y="24640"/>
                </a:lnTo>
                <a:lnTo>
                  <a:pt x="52573" y="30507"/>
                </a:lnTo>
                <a:lnTo>
                  <a:pt x="60785" y="25109"/>
                </a:lnTo>
                <a:lnTo>
                  <a:pt x="50911" y="19243"/>
                </a:lnTo>
                <a:close/>
              </a:path>
              <a:path w="165100" h="102235">
                <a:moveTo>
                  <a:pt x="20411" y="16426"/>
                </a:moveTo>
                <a:lnTo>
                  <a:pt x="12200" y="21834"/>
                </a:lnTo>
                <a:lnTo>
                  <a:pt x="22053" y="27691"/>
                </a:lnTo>
                <a:lnTo>
                  <a:pt x="30265" y="22293"/>
                </a:lnTo>
                <a:lnTo>
                  <a:pt x="20411" y="16426"/>
                </a:lnTo>
                <a:close/>
              </a:path>
              <a:path w="165100" h="102235">
                <a:moveTo>
                  <a:pt x="63131" y="11029"/>
                </a:moveTo>
                <a:lnTo>
                  <a:pt x="54919" y="16426"/>
                </a:lnTo>
                <a:lnTo>
                  <a:pt x="64793" y="22293"/>
                </a:lnTo>
                <a:lnTo>
                  <a:pt x="73004" y="16896"/>
                </a:lnTo>
                <a:lnTo>
                  <a:pt x="63131" y="11029"/>
                </a:lnTo>
                <a:close/>
              </a:path>
              <a:path w="165100" h="102235">
                <a:moveTo>
                  <a:pt x="32611" y="8213"/>
                </a:moveTo>
                <a:lnTo>
                  <a:pt x="24400" y="13610"/>
                </a:lnTo>
                <a:lnTo>
                  <a:pt x="34253" y="19477"/>
                </a:lnTo>
                <a:lnTo>
                  <a:pt x="42504" y="14080"/>
                </a:lnTo>
                <a:lnTo>
                  <a:pt x="32611" y="8213"/>
                </a:lnTo>
                <a:close/>
              </a:path>
              <a:path w="165100" h="102235">
                <a:moveTo>
                  <a:pt x="44850" y="0"/>
                </a:moveTo>
                <a:lnTo>
                  <a:pt x="36639" y="5397"/>
                </a:lnTo>
                <a:lnTo>
                  <a:pt x="46414" y="11264"/>
                </a:lnTo>
                <a:lnTo>
                  <a:pt x="54626" y="5866"/>
                </a:lnTo>
                <a:lnTo>
                  <a:pt x="44850" y="0"/>
                </a:lnTo>
                <a:close/>
              </a:path>
            </a:pathLst>
          </a:custGeom>
          <a:solidFill>
            <a:srgbClr val="FFFFFF"/>
          </a:solidFill>
        </p:spPr>
        <p:txBody>
          <a:bodyPr wrap="square" lIns="0" tIns="0" rIns="0" bIns="0" rtlCol="0"/>
          <a:lstStyle/>
          <a:p>
            <a:endParaRPr/>
          </a:p>
        </p:txBody>
      </p:sp>
      <p:sp>
        <p:nvSpPr>
          <p:cNvPr id="78" name="object 78"/>
          <p:cNvSpPr/>
          <p:nvPr/>
        </p:nvSpPr>
        <p:spPr>
          <a:xfrm>
            <a:off x="5982057" y="5284992"/>
            <a:ext cx="165100" cy="99060"/>
          </a:xfrm>
          <a:custGeom>
            <a:avLst/>
            <a:gdLst/>
            <a:ahLst/>
            <a:cxnLst/>
            <a:rect l="l" t="t" r="r" b="b"/>
            <a:pathLst>
              <a:path w="165100" h="99060">
                <a:moveTo>
                  <a:pt x="36629" y="0"/>
                </a:moveTo>
                <a:lnTo>
                  <a:pt x="36629" y="2346"/>
                </a:lnTo>
                <a:lnTo>
                  <a:pt x="46405" y="8213"/>
                </a:lnTo>
                <a:lnTo>
                  <a:pt x="46388" y="5856"/>
                </a:lnTo>
                <a:lnTo>
                  <a:pt x="36629" y="0"/>
                </a:lnTo>
                <a:close/>
              </a:path>
              <a:path w="165100" h="99060">
                <a:moveTo>
                  <a:pt x="54616" y="469"/>
                </a:moveTo>
                <a:lnTo>
                  <a:pt x="46405" y="5856"/>
                </a:lnTo>
                <a:lnTo>
                  <a:pt x="46405" y="8203"/>
                </a:lnTo>
                <a:lnTo>
                  <a:pt x="54616" y="2806"/>
                </a:lnTo>
                <a:lnTo>
                  <a:pt x="54616" y="469"/>
                </a:lnTo>
                <a:close/>
              </a:path>
              <a:path w="165100" h="99060">
                <a:moveTo>
                  <a:pt x="54909" y="11029"/>
                </a:moveTo>
                <a:lnTo>
                  <a:pt x="54909" y="13376"/>
                </a:lnTo>
                <a:lnTo>
                  <a:pt x="64783" y="19243"/>
                </a:lnTo>
                <a:lnTo>
                  <a:pt x="64766" y="16886"/>
                </a:lnTo>
                <a:lnTo>
                  <a:pt x="54909" y="11029"/>
                </a:lnTo>
                <a:close/>
              </a:path>
              <a:path w="165100" h="99060">
                <a:moveTo>
                  <a:pt x="72994" y="11498"/>
                </a:moveTo>
                <a:lnTo>
                  <a:pt x="64783" y="16886"/>
                </a:lnTo>
                <a:lnTo>
                  <a:pt x="64783" y="19233"/>
                </a:lnTo>
                <a:lnTo>
                  <a:pt x="72994" y="13845"/>
                </a:lnTo>
                <a:lnTo>
                  <a:pt x="72994" y="11498"/>
                </a:lnTo>
                <a:close/>
              </a:path>
              <a:path w="165100" h="99060">
                <a:moveTo>
                  <a:pt x="73190" y="22059"/>
                </a:moveTo>
                <a:lnTo>
                  <a:pt x="73190" y="24405"/>
                </a:lnTo>
                <a:lnTo>
                  <a:pt x="83063" y="30272"/>
                </a:lnTo>
                <a:lnTo>
                  <a:pt x="83063" y="27925"/>
                </a:lnTo>
                <a:lnTo>
                  <a:pt x="73190" y="22059"/>
                </a:lnTo>
                <a:close/>
              </a:path>
              <a:path w="165100" h="99060">
                <a:moveTo>
                  <a:pt x="91275" y="22528"/>
                </a:moveTo>
                <a:lnTo>
                  <a:pt x="83063" y="27925"/>
                </a:lnTo>
                <a:lnTo>
                  <a:pt x="83063" y="30272"/>
                </a:lnTo>
                <a:lnTo>
                  <a:pt x="91275" y="24875"/>
                </a:lnTo>
                <a:lnTo>
                  <a:pt x="91275" y="22528"/>
                </a:lnTo>
                <a:close/>
              </a:path>
              <a:path w="165100" h="99060">
                <a:moveTo>
                  <a:pt x="91470" y="33088"/>
                </a:moveTo>
                <a:lnTo>
                  <a:pt x="91470" y="35435"/>
                </a:lnTo>
                <a:lnTo>
                  <a:pt x="101344" y="41302"/>
                </a:lnTo>
                <a:lnTo>
                  <a:pt x="101344" y="38955"/>
                </a:lnTo>
                <a:lnTo>
                  <a:pt x="91470" y="33088"/>
                </a:lnTo>
                <a:close/>
              </a:path>
              <a:path w="165100" h="99060">
                <a:moveTo>
                  <a:pt x="109555" y="33557"/>
                </a:moveTo>
                <a:lnTo>
                  <a:pt x="101344" y="38955"/>
                </a:lnTo>
                <a:lnTo>
                  <a:pt x="101344" y="41302"/>
                </a:lnTo>
                <a:lnTo>
                  <a:pt x="109555" y="35904"/>
                </a:lnTo>
                <a:lnTo>
                  <a:pt x="109555" y="33557"/>
                </a:lnTo>
                <a:close/>
              </a:path>
              <a:path w="165100" h="99060">
                <a:moveTo>
                  <a:pt x="109751" y="44118"/>
                </a:moveTo>
                <a:lnTo>
                  <a:pt x="109751" y="46464"/>
                </a:lnTo>
                <a:lnTo>
                  <a:pt x="119624" y="52331"/>
                </a:lnTo>
                <a:lnTo>
                  <a:pt x="119624" y="49984"/>
                </a:lnTo>
                <a:lnTo>
                  <a:pt x="109751" y="44118"/>
                </a:lnTo>
                <a:close/>
              </a:path>
              <a:path w="165100" h="99060">
                <a:moveTo>
                  <a:pt x="127836" y="44587"/>
                </a:moveTo>
                <a:lnTo>
                  <a:pt x="119624" y="49984"/>
                </a:lnTo>
                <a:lnTo>
                  <a:pt x="119624" y="52331"/>
                </a:lnTo>
                <a:lnTo>
                  <a:pt x="127836" y="46934"/>
                </a:lnTo>
                <a:lnTo>
                  <a:pt x="127836" y="44587"/>
                </a:lnTo>
                <a:close/>
              </a:path>
              <a:path w="165100" h="99060">
                <a:moveTo>
                  <a:pt x="128129" y="55147"/>
                </a:moveTo>
                <a:lnTo>
                  <a:pt x="128129" y="57494"/>
                </a:lnTo>
                <a:lnTo>
                  <a:pt x="137905" y="63361"/>
                </a:lnTo>
                <a:lnTo>
                  <a:pt x="137905" y="61014"/>
                </a:lnTo>
                <a:lnTo>
                  <a:pt x="128129" y="55147"/>
                </a:lnTo>
                <a:close/>
              </a:path>
              <a:path w="165100" h="99060">
                <a:moveTo>
                  <a:pt x="146116" y="55617"/>
                </a:moveTo>
                <a:lnTo>
                  <a:pt x="137905" y="61014"/>
                </a:lnTo>
                <a:lnTo>
                  <a:pt x="137905" y="63361"/>
                </a:lnTo>
                <a:lnTo>
                  <a:pt x="146116" y="57963"/>
                </a:lnTo>
                <a:lnTo>
                  <a:pt x="146116" y="55617"/>
                </a:lnTo>
                <a:close/>
              </a:path>
              <a:path w="165100" h="99060">
                <a:moveTo>
                  <a:pt x="146410" y="66177"/>
                </a:moveTo>
                <a:lnTo>
                  <a:pt x="146410" y="68523"/>
                </a:lnTo>
                <a:lnTo>
                  <a:pt x="156283" y="74390"/>
                </a:lnTo>
                <a:lnTo>
                  <a:pt x="156283" y="72044"/>
                </a:lnTo>
                <a:lnTo>
                  <a:pt x="146410" y="66177"/>
                </a:lnTo>
                <a:close/>
              </a:path>
              <a:path w="165100" h="99060">
                <a:moveTo>
                  <a:pt x="164495" y="66646"/>
                </a:moveTo>
                <a:lnTo>
                  <a:pt x="156283" y="72044"/>
                </a:lnTo>
                <a:lnTo>
                  <a:pt x="156283" y="74390"/>
                </a:lnTo>
                <a:lnTo>
                  <a:pt x="164495" y="68993"/>
                </a:lnTo>
                <a:lnTo>
                  <a:pt x="164495" y="66646"/>
                </a:lnTo>
                <a:close/>
              </a:path>
              <a:path w="165100" h="99060">
                <a:moveTo>
                  <a:pt x="24400" y="8213"/>
                </a:moveTo>
                <a:lnTo>
                  <a:pt x="24400" y="10560"/>
                </a:lnTo>
                <a:lnTo>
                  <a:pt x="34244" y="16421"/>
                </a:lnTo>
                <a:lnTo>
                  <a:pt x="34248" y="14077"/>
                </a:lnTo>
                <a:lnTo>
                  <a:pt x="24400" y="8213"/>
                </a:lnTo>
                <a:close/>
              </a:path>
              <a:path w="165100" h="99060">
                <a:moveTo>
                  <a:pt x="42494" y="8682"/>
                </a:moveTo>
                <a:lnTo>
                  <a:pt x="34248" y="14077"/>
                </a:lnTo>
                <a:lnTo>
                  <a:pt x="34253" y="16420"/>
                </a:lnTo>
                <a:lnTo>
                  <a:pt x="42494" y="11029"/>
                </a:lnTo>
                <a:lnTo>
                  <a:pt x="42494" y="8682"/>
                </a:lnTo>
                <a:close/>
              </a:path>
              <a:path w="165100" h="99060">
                <a:moveTo>
                  <a:pt x="42690" y="19243"/>
                </a:moveTo>
                <a:lnTo>
                  <a:pt x="42690" y="21589"/>
                </a:lnTo>
                <a:lnTo>
                  <a:pt x="52563" y="27456"/>
                </a:lnTo>
                <a:lnTo>
                  <a:pt x="52547" y="25109"/>
                </a:lnTo>
                <a:lnTo>
                  <a:pt x="42690" y="19243"/>
                </a:lnTo>
                <a:close/>
              </a:path>
              <a:path w="165100" h="99060">
                <a:moveTo>
                  <a:pt x="60775" y="19712"/>
                </a:moveTo>
                <a:lnTo>
                  <a:pt x="52563" y="25109"/>
                </a:lnTo>
                <a:lnTo>
                  <a:pt x="52563" y="27456"/>
                </a:lnTo>
                <a:lnTo>
                  <a:pt x="60775" y="22059"/>
                </a:lnTo>
                <a:lnTo>
                  <a:pt x="60775" y="19712"/>
                </a:lnTo>
                <a:close/>
              </a:path>
              <a:path w="165100" h="99060">
                <a:moveTo>
                  <a:pt x="60970" y="30272"/>
                </a:moveTo>
                <a:lnTo>
                  <a:pt x="60970" y="32619"/>
                </a:lnTo>
                <a:lnTo>
                  <a:pt x="70844" y="38486"/>
                </a:lnTo>
                <a:lnTo>
                  <a:pt x="70844" y="36139"/>
                </a:lnTo>
                <a:lnTo>
                  <a:pt x="60970" y="30272"/>
                </a:lnTo>
                <a:close/>
              </a:path>
              <a:path w="165100" h="99060">
                <a:moveTo>
                  <a:pt x="79055" y="30741"/>
                </a:moveTo>
                <a:lnTo>
                  <a:pt x="70844" y="36139"/>
                </a:lnTo>
                <a:lnTo>
                  <a:pt x="70844" y="38486"/>
                </a:lnTo>
                <a:lnTo>
                  <a:pt x="79055" y="33088"/>
                </a:lnTo>
                <a:lnTo>
                  <a:pt x="79055" y="30741"/>
                </a:lnTo>
                <a:close/>
              </a:path>
              <a:path w="165100" h="99060">
                <a:moveTo>
                  <a:pt x="109751" y="90817"/>
                </a:moveTo>
                <a:lnTo>
                  <a:pt x="109751" y="93164"/>
                </a:lnTo>
                <a:lnTo>
                  <a:pt x="119624" y="99031"/>
                </a:lnTo>
                <a:lnTo>
                  <a:pt x="119624" y="96684"/>
                </a:lnTo>
                <a:lnTo>
                  <a:pt x="109751" y="90817"/>
                </a:lnTo>
                <a:close/>
              </a:path>
              <a:path w="165100" h="99060">
                <a:moveTo>
                  <a:pt x="127836" y="91287"/>
                </a:moveTo>
                <a:lnTo>
                  <a:pt x="119624" y="96684"/>
                </a:lnTo>
                <a:lnTo>
                  <a:pt x="119624" y="99031"/>
                </a:lnTo>
                <a:lnTo>
                  <a:pt x="127836" y="93633"/>
                </a:lnTo>
                <a:lnTo>
                  <a:pt x="127836" y="91287"/>
                </a:lnTo>
                <a:close/>
              </a:path>
              <a:path w="165100" h="99060">
                <a:moveTo>
                  <a:pt x="121970" y="82604"/>
                </a:moveTo>
                <a:lnTo>
                  <a:pt x="121970" y="84950"/>
                </a:lnTo>
                <a:lnTo>
                  <a:pt x="131844" y="90817"/>
                </a:lnTo>
                <a:lnTo>
                  <a:pt x="131844" y="88470"/>
                </a:lnTo>
                <a:lnTo>
                  <a:pt x="121970" y="82604"/>
                </a:lnTo>
                <a:close/>
              </a:path>
              <a:path w="165100" h="99060">
                <a:moveTo>
                  <a:pt x="140055" y="83073"/>
                </a:moveTo>
                <a:lnTo>
                  <a:pt x="131844" y="88470"/>
                </a:lnTo>
                <a:lnTo>
                  <a:pt x="131844" y="90817"/>
                </a:lnTo>
                <a:lnTo>
                  <a:pt x="140055" y="85420"/>
                </a:lnTo>
                <a:lnTo>
                  <a:pt x="140055" y="83073"/>
                </a:lnTo>
                <a:close/>
              </a:path>
              <a:path w="165100" h="99060">
                <a:moveTo>
                  <a:pt x="91470" y="79788"/>
                </a:moveTo>
                <a:lnTo>
                  <a:pt x="91470" y="82144"/>
                </a:lnTo>
                <a:lnTo>
                  <a:pt x="101344" y="88011"/>
                </a:lnTo>
                <a:lnTo>
                  <a:pt x="101327" y="85654"/>
                </a:lnTo>
                <a:lnTo>
                  <a:pt x="91470" y="79788"/>
                </a:lnTo>
                <a:close/>
              </a:path>
              <a:path w="165100" h="99060">
                <a:moveTo>
                  <a:pt x="109555" y="80257"/>
                </a:moveTo>
                <a:lnTo>
                  <a:pt x="101344" y="85654"/>
                </a:lnTo>
                <a:lnTo>
                  <a:pt x="101344" y="88001"/>
                </a:lnTo>
                <a:lnTo>
                  <a:pt x="109555" y="82604"/>
                </a:lnTo>
                <a:lnTo>
                  <a:pt x="109555" y="80257"/>
                </a:lnTo>
                <a:close/>
              </a:path>
              <a:path w="165100" h="99060">
                <a:moveTo>
                  <a:pt x="134190" y="74390"/>
                </a:moveTo>
                <a:lnTo>
                  <a:pt x="134190" y="76737"/>
                </a:lnTo>
                <a:lnTo>
                  <a:pt x="144063" y="82604"/>
                </a:lnTo>
                <a:lnTo>
                  <a:pt x="144063" y="80257"/>
                </a:lnTo>
                <a:lnTo>
                  <a:pt x="134190" y="74390"/>
                </a:lnTo>
                <a:close/>
              </a:path>
              <a:path w="165100" h="99060">
                <a:moveTo>
                  <a:pt x="152275" y="74860"/>
                </a:moveTo>
                <a:lnTo>
                  <a:pt x="144063" y="80257"/>
                </a:lnTo>
                <a:lnTo>
                  <a:pt x="144063" y="82604"/>
                </a:lnTo>
                <a:lnTo>
                  <a:pt x="152275" y="77206"/>
                </a:lnTo>
                <a:lnTo>
                  <a:pt x="152275" y="74860"/>
                </a:lnTo>
                <a:close/>
              </a:path>
              <a:path w="165100" h="99060">
                <a:moveTo>
                  <a:pt x="103690" y="71574"/>
                </a:moveTo>
                <a:lnTo>
                  <a:pt x="103690" y="73921"/>
                </a:lnTo>
                <a:lnTo>
                  <a:pt x="113563" y="79797"/>
                </a:lnTo>
                <a:lnTo>
                  <a:pt x="113547" y="77441"/>
                </a:lnTo>
                <a:lnTo>
                  <a:pt x="103690" y="71574"/>
                </a:lnTo>
                <a:close/>
              </a:path>
              <a:path w="165100" h="99060">
                <a:moveTo>
                  <a:pt x="121775" y="72044"/>
                </a:moveTo>
                <a:lnTo>
                  <a:pt x="113563" y="77441"/>
                </a:lnTo>
                <a:lnTo>
                  <a:pt x="113563" y="79788"/>
                </a:lnTo>
                <a:lnTo>
                  <a:pt x="121775" y="74390"/>
                </a:lnTo>
                <a:lnTo>
                  <a:pt x="121775" y="72044"/>
                </a:lnTo>
                <a:close/>
              </a:path>
              <a:path w="165100" h="99060">
                <a:moveTo>
                  <a:pt x="36629" y="46699"/>
                </a:moveTo>
                <a:lnTo>
                  <a:pt x="36629" y="49046"/>
                </a:lnTo>
                <a:lnTo>
                  <a:pt x="83063" y="76972"/>
                </a:lnTo>
                <a:lnTo>
                  <a:pt x="83063" y="74625"/>
                </a:lnTo>
                <a:lnTo>
                  <a:pt x="36629" y="46699"/>
                </a:lnTo>
                <a:close/>
              </a:path>
              <a:path w="165100" h="99060">
                <a:moveTo>
                  <a:pt x="91275" y="69227"/>
                </a:moveTo>
                <a:lnTo>
                  <a:pt x="83063" y="74625"/>
                </a:lnTo>
                <a:lnTo>
                  <a:pt x="83063" y="76972"/>
                </a:lnTo>
                <a:lnTo>
                  <a:pt x="91275" y="71574"/>
                </a:lnTo>
                <a:lnTo>
                  <a:pt x="91275" y="69227"/>
                </a:lnTo>
                <a:close/>
              </a:path>
              <a:path w="165100" h="99060">
                <a:moveTo>
                  <a:pt x="115910" y="63361"/>
                </a:moveTo>
                <a:lnTo>
                  <a:pt x="115910" y="65707"/>
                </a:lnTo>
                <a:lnTo>
                  <a:pt x="125783" y="71574"/>
                </a:lnTo>
                <a:lnTo>
                  <a:pt x="125783" y="69227"/>
                </a:lnTo>
                <a:lnTo>
                  <a:pt x="115910" y="63361"/>
                </a:lnTo>
                <a:close/>
              </a:path>
              <a:path w="165100" h="99060">
                <a:moveTo>
                  <a:pt x="133995" y="63830"/>
                </a:moveTo>
                <a:lnTo>
                  <a:pt x="125783" y="69227"/>
                </a:lnTo>
                <a:lnTo>
                  <a:pt x="125783" y="71574"/>
                </a:lnTo>
                <a:lnTo>
                  <a:pt x="133995" y="66177"/>
                </a:lnTo>
                <a:lnTo>
                  <a:pt x="133995" y="63830"/>
                </a:lnTo>
                <a:close/>
              </a:path>
              <a:path w="165100" h="99060">
                <a:moveTo>
                  <a:pt x="85409" y="60545"/>
                </a:moveTo>
                <a:lnTo>
                  <a:pt x="85409" y="62891"/>
                </a:lnTo>
                <a:lnTo>
                  <a:pt x="95283" y="68758"/>
                </a:lnTo>
                <a:lnTo>
                  <a:pt x="95283" y="66411"/>
                </a:lnTo>
                <a:lnTo>
                  <a:pt x="85409" y="60545"/>
                </a:lnTo>
                <a:close/>
              </a:path>
              <a:path w="165100" h="99060">
                <a:moveTo>
                  <a:pt x="103494" y="61014"/>
                </a:moveTo>
                <a:lnTo>
                  <a:pt x="95283" y="66411"/>
                </a:lnTo>
                <a:lnTo>
                  <a:pt x="95283" y="68758"/>
                </a:lnTo>
                <a:lnTo>
                  <a:pt x="103494" y="63361"/>
                </a:lnTo>
                <a:lnTo>
                  <a:pt x="103494" y="61014"/>
                </a:lnTo>
                <a:close/>
              </a:path>
              <a:path w="165100" h="99060">
                <a:moveTo>
                  <a:pt x="97629" y="52331"/>
                </a:moveTo>
                <a:lnTo>
                  <a:pt x="97629" y="54678"/>
                </a:lnTo>
                <a:lnTo>
                  <a:pt x="107405" y="60545"/>
                </a:lnTo>
                <a:lnTo>
                  <a:pt x="107405" y="58198"/>
                </a:lnTo>
                <a:lnTo>
                  <a:pt x="97629" y="52331"/>
                </a:lnTo>
                <a:close/>
              </a:path>
              <a:path w="165100" h="99060">
                <a:moveTo>
                  <a:pt x="115616" y="52800"/>
                </a:moveTo>
                <a:lnTo>
                  <a:pt x="107405" y="58198"/>
                </a:lnTo>
                <a:lnTo>
                  <a:pt x="107405" y="60545"/>
                </a:lnTo>
                <a:lnTo>
                  <a:pt x="115616" y="55147"/>
                </a:lnTo>
                <a:lnTo>
                  <a:pt x="115616" y="52800"/>
                </a:lnTo>
                <a:close/>
              </a:path>
              <a:path w="165100" h="99060">
                <a:moveTo>
                  <a:pt x="67129" y="49515"/>
                </a:moveTo>
                <a:lnTo>
                  <a:pt x="67129" y="51862"/>
                </a:lnTo>
                <a:lnTo>
                  <a:pt x="76905" y="57729"/>
                </a:lnTo>
                <a:lnTo>
                  <a:pt x="76905" y="55382"/>
                </a:lnTo>
                <a:lnTo>
                  <a:pt x="67129" y="49515"/>
                </a:lnTo>
                <a:close/>
              </a:path>
              <a:path w="165100" h="99060">
                <a:moveTo>
                  <a:pt x="85116" y="49984"/>
                </a:moveTo>
                <a:lnTo>
                  <a:pt x="76905" y="55382"/>
                </a:lnTo>
                <a:lnTo>
                  <a:pt x="76905" y="57729"/>
                </a:lnTo>
                <a:lnTo>
                  <a:pt x="85116" y="52331"/>
                </a:lnTo>
                <a:lnTo>
                  <a:pt x="85116" y="49984"/>
                </a:lnTo>
                <a:close/>
              </a:path>
              <a:path w="165100" h="99060">
                <a:moveTo>
                  <a:pt x="79251" y="41302"/>
                </a:moveTo>
                <a:lnTo>
                  <a:pt x="79251" y="43648"/>
                </a:lnTo>
                <a:lnTo>
                  <a:pt x="89124" y="49515"/>
                </a:lnTo>
                <a:lnTo>
                  <a:pt x="89124" y="47168"/>
                </a:lnTo>
                <a:lnTo>
                  <a:pt x="79251" y="41302"/>
                </a:lnTo>
                <a:close/>
              </a:path>
              <a:path w="165100" h="99060">
                <a:moveTo>
                  <a:pt x="97336" y="41771"/>
                </a:moveTo>
                <a:lnTo>
                  <a:pt x="89124" y="47168"/>
                </a:lnTo>
                <a:lnTo>
                  <a:pt x="89124" y="49515"/>
                </a:lnTo>
                <a:lnTo>
                  <a:pt x="97336" y="44118"/>
                </a:lnTo>
                <a:lnTo>
                  <a:pt x="97336" y="41771"/>
                </a:lnTo>
                <a:close/>
              </a:path>
              <a:path w="165100" h="99060">
                <a:moveTo>
                  <a:pt x="48751" y="38486"/>
                </a:moveTo>
                <a:lnTo>
                  <a:pt x="48751" y="40832"/>
                </a:lnTo>
                <a:lnTo>
                  <a:pt x="58624" y="46699"/>
                </a:lnTo>
                <a:lnTo>
                  <a:pt x="58624" y="44352"/>
                </a:lnTo>
                <a:lnTo>
                  <a:pt x="48751" y="38486"/>
                </a:lnTo>
                <a:close/>
              </a:path>
              <a:path w="165100" h="99060">
                <a:moveTo>
                  <a:pt x="66836" y="38955"/>
                </a:moveTo>
                <a:lnTo>
                  <a:pt x="58624" y="44352"/>
                </a:lnTo>
                <a:lnTo>
                  <a:pt x="58624" y="46699"/>
                </a:lnTo>
                <a:lnTo>
                  <a:pt x="66836" y="41302"/>
                </a:lnTo>
                <a:lnTo>
                  <a:pt x="66836" y="38955"/>
                </a:lnTo>
                <a:close/>
              </a:path>
              <a:path w="165100" h="99060">
                <a:moveTo>
                  <a:pt x="12200" y="16426"/>
                </a:moveTo>
                <a:lnTo>
                  <a:pt x="12200" y="18773"/>
                </a:lnTo>
                <a:lnTo>
                  <a:pt x="22044" y="24634"/>
                </a:lnTo>
                <a:lnTo>
                  <a:pt x="22048" y="22290"/>
                </a:lnTo>
                <a:lnTo>
                  <a:pt x="12200" y="16426"/>
                </a:lnTo>
                <a:close/>
              </a:path>
              <a:path w="165100" h="99060">
                <a:moveTo>
                  <a:pt x="30255" y="16896"/>
                </a:moveTo>
                <a:lnTo>
                  <a:pt x="22048" y="22290"/>
                </a:lnTo>
                <a:lnTo>
                  <a:pt x="22053" y="24634"/>
                </a:lnTo>
                <a:lnTo>
                  <a:pt x="30255" y="19243"/>
                </a:lnTo>
                <a:lnTo>
                  <a:pt x="30255" y="16896"/>
                </a:lnTo>
                <a:close/>
              </a:path>
              <a:path w="165100" h="99060">
                <a:moveTo>
                  <a:pt x="30500" y="27456"/>
                </a:moveTo>
                <a:lnTo>
                  <a:pt x="30500" y="29803"/>
                </a:lnTo>
                <a:lnTo>
                  <a:pt x="40344" y="35679"/>
                </a:lnTo>
                <a:lnTo>
                  <a:pt x="40327" y="33323"/>
                </a:lnTo>
                <a:lnTo>
                  <a:pt x="30500" y="27456"/>
                </a:lnTo>
                <a:close/>
              </a:path>
              <a:path w="165100" h="99060">
                <a:moveTo>
                  <a:pt x="48555" y="27925"/>
                </a:moveTo>
                <a:lnTo>
                  <a:pt x="40344" y="33323"/>
                </a:lnTo>
                <a:lnTo>
                  <a:pt x="40344" y="35669"/>
                </a:lnTo>
                <a:lnTo>
                  <a:pt x="48555" y="30272"/>
                </a:lnTo>
                <a:lnTo>
                  <a:pt x="48555" y="27925"/>
                </a:lnTo>
                <a:close/>
              </a:path>
              <a:path w="165100" h="99060">
                <a:moveTo>
                  <a:pt x="0" y="24640"/>
                </a:moveTo>
                <a:lnTo>
                  <a:pt x="0" y="26987"/>
                </a:lnTo>
                <a:lnTo>
                  <a:pt x="9844" y="32848"/>
                </a:lnTo>
                <a:lnTo>
                  <a:pt x="9848" y="30504"/>
                </a:lnTo>
                <a:lnTo>
                  <a:pt x="0" y="24640"/>
                </a:lnTo>
                <a:close/>
              </a:path>
              <a:path w="165100" h="99060">
                <a:moveTo>
                  <a:pt x="18055" y="25109"/>
                </a:moveTo>
                <a:lnTo>
                  <a:pt x="9848" y="30504"/>
                </a:lnTo>
                <a:lnTo>
                  <a:pt x="9853" y="32847"/>
                </a:lnTo>
                <a:lnTo>
                  <a:pt x="18055" y="27456"/>
                </a:lnTo>
                <a:lnTo>
                  <a:pt x="18055" y="25109"/>
                </a:lnTo>
                <a:close/>
              </a:path>
              <a:path w="165100" h="99060">
                <a:moveTo>
                  <a:pt x="18290" y="35669"/>
                </a:moveTo>
                <a:lnTo>
                  <a:pt x="18300" y="38026"/>
                </a:lnTo>
                <a:lnTo>
                  <a:pt x="28144" y="43893"/>
                </a:lnTo>
                <a:lnTo>
                  <a:pt x="28127" y="41536"/>
                </a:lnTo>
                <a:lnTo>
                  <a:pt x="18290" y="35669"/>
                </a:lnTo>
                <a:close/>
              </a:path>
              <a:path w="165100" h="99060">
                <a:moveTo>
                  <a:pt x="36336" y="36139"/>
                </a:moveTo>
                <a:lnTo>
                  <a:pt x="28144" y="41536"/>
                </a:lnTo>
                <a:lnTo>
                  <a:pt x="28144" y="43883"/>
                </a:lnTo>
                <a:lnTo>
                  <a:pt x="36336" y="38486"/>
                </a:lnTo>
                <a:lnTo>
                  <a:pt x="36336" y="36139"/>
                </a:lnTo>
                <a:close/>
              </a:path>
            </a:pathLst>
          </a:custGeom>
          <a:solidFill>
            <a:srgbClr val="959595">
              <a:alpha val="29803"/>
            </a:srgbClr>
          </a:solidFill>
        </p:spPr>
        <p:txBody>
          <a:bodyPr wrap="square" lIns="0" tIns="0" rIns="0" bIns="0" rtlCol="0"/>
          <a:lstStyle/>
          <a:p>
            <a:endParaRPr/>
          </a:p>
        </p:txBody>
      </p:sp>
      <p:sp>
        <p:nvSpPr>
          <p:cNvPr id="79" name="object 79"/>
          <p:cNvSpPr/>
          <p:nvPr/>
        </p:nvSpPr>
        <p:spPr>
          <a:xfrm>
            <a:off x="6290450" y="5228662"/>
            <a:ext cx="15875" cy="37465"/>
          </a:xfrm>
          <a:custGeom>
            <a:avLst/>
            <a:gdLst/>
            <a:ahLst/>
            <a:cxnLst/>
            <a:rect l="l" t="t" r="r" b="b"/>
            <a:pathLst>
              <a:path w="15875" h="37464">
                <a:moveTo>
                  <a:pt x="14663" y="0"/>
                </a:moveTo>
                <a:lnTo>
                  <a:pt x="8113" y="3842"/>
                </a:lnTo>
                <a:lnTo>
                  <a:pt x="7820" y="3979"/>
                </a:lnTo>
                <a:lnTo>
                  <a:pt x="7820" y="32404"/>
                </a:lnTo>
                <a:lnTo>
                  <a:pt x="8016" y="32775"/>
                </a:lnTo>
                <a:lnTo>
                  <a:pt x="8504" y="32902"/>
                </a:lnTo>
                <a:lnTo>
                  <a:pt x="15054" y="29060"/>
                </a:lnTo>
                <a:lnTo>
                  <a:pt x="15347" y="28923"/>
                </a:lnTo>
                <a:lnTo>
                  <a:pt x="15347" y="498"/>
                </a:lnTo>
                <a:lnTo>
                  <a:pt x="15152" y="127"/>
                </a:lnTo>
                <a:lnTo>
                  <a:pt x="14663" y="0"/>
                </a:lnTo>
                <a:close/>
              </a:path>
              <a:path w="15875" h="37464">
                <a:moveTo>
                  <a:pt x="4301" y="6042"/>
                </a:moveTo>
                <a:lnTo>
                  <a:pt x="293" y="8379"/>
                </a:lnTo>
                <a:lnTo>
                  <a:pt x="0" y="8516"/>
                </a:lnTo>
                <a:lnTo>
                  <a:pt x="0" y="36941"/>
                </a:lnTo>
                <a:lnTo>
                  <a:pt x="195" y="37312"/>
                </a:lnTo>
                <a:lnTo>
                  <a:pt x="684" y="37439"/>
                </a:lnTo>
                <a:lnTo>
                  <a:pt x="4692" y="35102"/>
                </a:lnTo>
                <a:lnTo>
                  <a:pt x="4985" y="34965"/>
                </a:lnTo>
                <a:lnTo>
                  <a:pt x="4985" y="6541"/>
                </a:lnTo>
                <a:lnTo>
                  <a:pt x="4790" y="6169"/>
                </a:lnTo>
                <a:lnTo>
                  <a:pt x="4301" y="6042"/>
                </a:lnTo>
                <a:close/>
              </a:path>
            </a:pathLst>
          </a:custGeom>
          <a:solidFill>
            <a:srgbClr val="808080">
              <a:alpha val="49803"/>
            </a:srgbClr>
          </a:solidFill>
        </p:spPr>
        <p:txBody>
          <a:bodyPr wrap="square" lIns="0" tIns="0" rIns="0" bIns="0" rtlCol="0"/>
          <a:lstStyle/>
          <a:p>
            <a:endParaRPr/>
          </a:p>
        </p:txBody>
      </p:sp>
      <p:sp>
        <p:nvSpPr>
          <p:cNvPr id="80" name="object 80"/>
          <p:cNvSpPr/>
          <p:nvPr/>
        </p:nvSpPr>
        <p:spPr>
          <a:xfrm>
            <a:off x="6062481" y="5068744"/>
            <a:ext cx="141844" cy="269421"/>
          </a:xfrm>
          <a:prstGeom prst="rect">
            <a:avLst/>
          </a:prstGeom>
          <a:blipFill>
            <a:blip r:embed="rId23" cstate="print"/>
            <a:stretch>
              <a:fillRect/>
            </a:stretch>
          </a:blipFill>
        </p:spPr>
        <p:txBody>
          <a:bodyPr wrap="square" lIns="0" tIns="0" rIns="0" bIns="0" rtlCol="0"/>
          <a:lstStyle/>
          <a:p>
            <a:endParaRPr/>
          </a:p>
        </p:txBody>
      </p:sp>
      <p:sp>
        <p:nvSpPr>
          <p:cNvPr id="81" name="object 81"/>
          <p:cNvSpPr/>
          <p:nvPr/>
        </p:nvSpPr>
        <p:spPr>
          <a:xfrm>
            <a:off x="6092688" y="5068743"/>
            <a:ext cx="111760" cy="193040"/>
          </a:xfrm>
          <a:custGeom>
            <a:avLst/>
            <a:gdLst/>
            <a:ahLst/>
            <a:cxnLst/>
            <a:rect l="l" t="t" r="r" b="b"/>
            <a:pathLst>
              <a:path w="111760" h="193039">
                <a:moveTo>
                  <a:pt x="111638" y="192606"/>
                </a:moveTo>
                <a:lnTo>
                  <a:pt x="80901" y="182336"/>
                </a:lnTo>
                <a:lnTo>
                  <a:pt x="51823" y="168273"/>
                </a:lnTo>
                <a:lnTo>
                  <a:pt x="24743" y="150610"/>
                </a:lnTo>
                <a:lnTo>
                  <a:pt x="0" y="129538"/>
                </a:lnTo>
                <a:lnTo>
                  <a:pt x="0" y="0"/>
                </a:lnTo>
                <a:lnTo>
                  <a:pt x="25251" y="20417"/>
                </a:lnTo>
                <a:lnTo>
                  <a:pt x="52446" y="38011"/>
                </a:lnTo>
                <a:lnTo>
                  <a:pt x="81327" y="52635"/>
                </a:lnTo>
                <a:lnTo>
                  <a:pt x="111638" y="64143"/>
                </a:lnTo>
                <a:lnTo>
                  <a:pt x="111638" y="192596"/>
                </a:lnTo>
                <a:close/>
              </a:path>
            </a:pathLst>
          </a:custGeom>
          <a:ln w="7038">
            <a:solidFill>
              <a:srgbClr val="000000"/>
            </a:solidFill>
          </a:ln>
        </p:spPr>
        <p:txBody>
          <a:bodyPr wrap="square" lIns="0" tIns="0" rIns="0" bIns="0" rtlCol="0"/>
          <a:lstStyle/>
          <a:p>
            <a:endParaRPr/>
          </a:p>
        </p:txBody>
      </p:sp>
      <p:sp>
        <p:nvSpPr>
          <p:cNvPr id="82" name="object 82"/>
          <p:cNvSpPr/>
          <p:nvPr/>
        </p:nvSpPr>
        <p:spPr>
          <a:xfrm>
            <a:off x="6062481" y="5206309"/>
            <a:ext cx="133350" cy="132080"/>
          </a:xfrm>
          <a:custGeom>
            <a:avLst/>
            <a:gdLst/>
            <a:ahLst/>
            <a:cxnLst/>
            <a:rect l="l" t="t" r="r" b="b"/>
            <a:pathLst>
              <a:path w="133350" h="132079">
                <a:moveTo>
                  <a:pt x="0" y="55030"/>
                </a:moveTo>
                <a:lnTo>
                  <a:pt x="29334" y="80484"/>
                </a:lnTo>
                <a:lnTo>
                  <a:pt x="61501" y="101927"/>
                </a:lnTo>
                <a:lnTo>
                  <a:pt x="96105" y="119128"/>
                </a:lnTo>
                <a:lnTo>
                  <a:pt x="132753" y="131855"/>
                </a:lnTo>
                <a:lnTo>
                  <a:pt x="132753" y="76737"/>
                </a:lnTo>
                <a:lnTo>
                  <a:pt x="96160" y="63984"/>
                </a:lnTo>
                <a:lnTo>
                  <a:pt x="61574" y="46791"/>
                </a:lnTo>
                <a:lnTo>
                  <a:pt x="29389" y="25387"/>
                </a:lnTo>
                <a:lnTo>
                  <a:pt x="0" y="0"/>
                </a:lnTo>
                <a:lnTo>
                  <a:pt x="0" y="55030"/>
                </a:lnTo>
                <a:close/>
              </a:path>
            </a:pathLst>
          </a:custGeom>
          <a:ln w="7039">
            <a:solidFill>
              <a:srgbClr val="000000"/>
            </a:solidFill>
          </a:ln>
        </p:spPr>
        <p:txBody>
          <a:bodyPr wrap="square" lIns="0" tIns="0" rIns="0" bIns="0" rtlCol="0"/>
          <a:lstStyle/>
          <a:p>
            <a:endParaRPr/>
          </a:p>
        </p:txBody>
      </p:sp>
      <p:sp>
        <p:nvSpPr>
          <p:cNvPr id="83" name="object 83"/>
          <p:cNvSpPr/>
          <p:nvPr/>
        </p:nvSpPr>
        <p:spPr>
          <a:xfrm>
            <a:off x="6072160" y="5229238"/>
            <a:ext cx="29845" cy="24130"/>
          </a:xfrm>
          <a:custGeom>
            <a:avLst/>
            <a:gdLst/>
            <a:ahLst/>
            <a:cxnLst/>
            <a:rect l="l" t="t" r="r" b="b"/>
            <a:pathLst>
              <a:path w="29845" h="24129">
                <a:moveTo>
                  <a:pt x="0" y="0"/>
                </a:moveTo>
                <a:lnTo>
                  <a:pt x="6923" y="6603"/>
                </a:lnTo>
                <a:lnTo>
                  <a:pt x="14186" y="12826"/>
                </a:lnTo>
                <a:lnTo>
                  <a:pt x="21761" y="18656"/>
                </a:lnTo>
                <a:lnTo>
                  <a:pt x="29620" y="24083"/>
                </a:lnTo>
              </a:path>
            </a:pathLst>
          </a:custGeom>
          <a:ln w="7039">
            <a:solidFill>
              <a:srgbClr val="000000"/>
            </a:solidFill>
          </a:ln>
        </p:spPr>
        <p:txBody>
          <a:bodyPr wrap="square" lIns="0" tIns="0" rIns="0" bIns="0" rtlCol="0"/>
          <a:lstStyle/>
          <a:p>
            <a:endParaRPr/>
          </a:p>
        </p:txBody>
      </p:sp>
      <p:sp>
        <p:nvSpPr>
          <p:cNvPr id="84" name="object 84"/>
          <p:cNvSpPr/>
          <p:nvPr/>
        </p:nvSpPr>
        <p:spPr>
          <a:xfrm>
            <a:off x="6072160" y="5237266"/>
            <a:ext cx="29845" cy="24130"/>
          </a:xfrm>
          <a:custGeom>
            <a:avLst/>
            <a:gdLst/>
            <a:ahLst/>
            <a:cxnLst/>
            <a:rect l="l" t="t" r="r" b="b"/>
            <a:pathLst>
              <a:path w="29845" h="24129">
                <a:moveTo>
                  <a:pt x="0" y="0"/>
                </a:moveTo>
                <a:lnTo>
                  <a:pt x="6923" y="6603"/>
                </a:lnTo>
                <a:lnTo>
                  <a:pt x="14186" y="12825"/>
                </a:lnTo>
                <a:lnTo>
                  <a:pt x="21761" y="18652"/>
                </a:lnTo>
                <a:lnTo>
                  <a:pt x="29620" y="24073"/>
                </a:lnTo>
              </a:path>
            </a:pathLst>
          </a:custGeom>
          <a:ln w="7039">
            <a:solidFill>
              <a:srgbClr val="000000"/>
            </a:solidFill>
          </a:ln>
        </p:spPr>
        <p:txBody>
          <a:bodyPr wrap="square" lIns="0" tIns="0" rIns="0" bIns="0" rtlCol="0"/>
          <a:lstStyle/>
          <a:p>
            <a:endParaRPr/>
          </a:p>
        </p:txBody>
      </p:sp>
      <p:sp>
        <p:nvSpPr>
          <p:cNvPr id="85" name="object 85"/>
          <p:cNvSpPr/>
          <p:nvPr/>
        </p:nvSpPr>
        <p:spPr>
          <a:xfrm>
            <a:off x="6072160" y="5245293"/>
            <a:ext cx="29845" cy="24130"/>
          </a:xfrm>
          <a:custGeom>
            <a:avLst/>
            <a:gdLst/>
            <a:ahLst/>
            <a:cxnLst/>
            <a:rect l="l" t="t" r="r" b="b"/>
            <a:pathLst>
              <a:path w="29845" h="24129">
                <a:moveTo>
                  <a:pt x="0" y="0"/>
                </a:moveTo>
                <a:lnTo>
                  <a:pt x="6923" y="6603"/>
                </a:lnTo>
                <a:lnTo>
                  <a:pt x="14186" y="12825"/>
                </a:lnTo>
                <a:lnTo>
                  <a:pt x="21761" y="18652"/>
                </a:lnTo>
                <a:lnTo>
                  <a:pt x="29620" y="24073"/>
                </a:lnTo>
              </a:path>
            </a:pathLst>
          </a:custGeom>
          <a:ln w="7039">
            <a:solidFill>
              <a:srgbClr val="000000"/>
            </a:solidFill>
          </a:ln>
        </p:spPr>
        <p:txBody>
          <a:bodyPr wrap="square" lIns="0" tIns="0" rIns="0" bIns="0" rtlCol="0"/>
          <a:lstStyle/>
          <a:p>
            <a:endParaRPr/>
          </a:p>
        </p:txBody>
      </p:sp>
      <p:sp>
        <p:nvSpPr>
          <p:cNvPr id="86" name="object 86"/>
          <p:cNvSpPr/>
          <p:nvPr/>
        </p:nvSpPr>
        <p:spPr>
          <a:xfrm>
            <a:off x="6072160" y="5253321"/>
            <a:ext cx="29845" cy="24130"/>
          </a:xfrm>
          <a:custGeom>
            <a:avLst/>
            <a:gdLst/>
            <a:ahLst/>
            <a:cxnLst/>
            <a:rect l="l" t="t" r="r" b="b"/>
            <a:pathLst>
              <a:path w="29845" h="24129">
                <a:moveTo>
                  <a:pt x="0" y="0"/>
                </a:moveTo>
                <a:lnTo>
                  <a:pt x="6923" y="6599"/>
                </a:lnTo>
                <a:lnTo>
                  <a:pt x="14186" y="12821"/>
                </a:lnTo>
                <a:lnTo>
                  <a:pt x="21761" y="18650"/>
                </a:lnTo>
                <a:lnTo>
                  <a:pt x="29620" y="24073"/>
                </a:lnTo>
              </a:path>
            </a:pathLst>
          </a:custGeom>
          <a:ln w="7039">
            <a:solidFill>
              <a:srgbClr val="000000"/>
            </a:solidFill>
          </a:ln>
        </p:spPr>
        <p:txBody>
          <a:bodyPr wrap="square" lIns="0" tIns="0" rIns="0" bIns="0" rtlCol="0"/>
          <a:lstStyle/>
          <a:p>
            <a:endParaRPr/>
          </a:p>
        </p:txBody>
      </p:sp>
      <p:sp>
        <p:nvSpPr>
          <p:cNvPr id="87" name="object 87"/>
          <p:cNvSpPr/>
          <p:nvPr/>
        </p:nvSpPr>
        <p:spPr>
          <a:xfrm>
            <a:off x="6179203" y="5081845"/>
            <a:ext cx="52705" cy="30480"/>
          </a:xfrm>
          <a:custGeom>
            <a:avLst/>
            <a:gdLst/>
            <a:ahLst/>
            <a:cxnLst/>
            <a:rect l="l" t="t" r="r" b="b"/>
            <a:pathLst>
              <a:path w="52704" h="30479">
                <a:moveTo>
                  <a:pt x="0" y="0"/>
                </a:moveTo>
                <a:lnTo>
                  <a:pt x="52397" y="30409"/>
                </a:lnTo>
              </a:path>
            </a:pathLst>
          </a:custGeom>
          <a:ln w="7039">
            <a:solidFill>
              <a:srgbClr val="000000"/>
            </a:solidFill>
          </a:ln>
        </p:spPr>
        <p:txBody>
          <a:bodyPr wrap="square" lIns="0" tIns="0" rIns="0" bIns="0" rtlCol="0"/>
          <a:lstStyle/>
          <a:p>
            <a:endParaRPr/>
          </a:p>
        </p:txBody>
      </p:sp>
      <p:sp>
        <p:nvSpPr>
          <p:cNvPr id="88" name="object 88"/>
          <p:cNvSpPr/>
          <p:nvPr/>
        </p:nvSpPr>
        <p:spPr>
          <a:xfrm>
            <a:off x="6186046" y="5079890"/>
            <a:ext cx="52705" cy="31115"/>
          </a:xfrm>
          <a:custGeom>
            <a:avLst/>
            <a:gdLst/>
            <a:ahLst/>
            <a:cxnLst/>
            <a:rect l="l" t="t" r="r" b="b"/>
            <a:pathLst>
              <a:path w="52704" h="31114">
                <a:moveTo>
                  <a:pt x="0" y="0"/>
                </a:moveTo>
                <a:lnTo>
                  <a:pt x="52397" y="30507"/>
                </a:lnTo>
              </a:path>
            </a:pathLst>
          </a:custGeom>
          <a:ln w="7039">
            <a:solidFill>
              <a:srgbClr val="000000"/>
            </a:solidFill>
          </a:ln>
        </p:spPr>
        <p:txBody>
          <a:bodyPr wrap="square" lIns="0" tIns="0" rIns="0" bIns="0" rtlCol="0"/>
          <a:lstStyle/>
          <a:p>
            <a:endParaRPr/>
          </a:p>
        </p:txBody>
      </p:sp>
      <p:sp>
        <p:nvSpPr>
          <p:cNvPr id="89" name="object 89"/>
          <p:cNvSpPr/>
          <p:nvPr/>
        </p:nvSpPr>
        <p:spPr>
          <a:xfrm>
            <a:off x="6192889" y="5078032"/>
            <a:ext cx="52705" cy="30480"/>
          </a:xfrm>
          <a:custGeom>
            <a:avLst/>
            <a:gdLst/>
            <a:ahLst/>
            <a:cxnLst/>
            <a:rect l="l" t="t" r="r" b="b"/>
            <a:pathLst>
              <a:path w="52704" h="30479">
                <a:moveTo>
                  <a:pt x="0" y="0"/>
                </a:moveTo>
                <a:lnTo>
                  <a:pt x="52397" y="30409"/>
                </a:lnTo>
              </a:path>
            </a:pathLst>
          </a:custGeom>
          <a:ln w="7039">
            <a:solidFill>
              <a:srgbClr val="000000"/>
            </a:solidFill>
          </a:ln>
        </p:spPr>
        <p:txBody>
          <a:bodyPr wrap="square" lIns="0" tIns="0" rIns="0" bIns="0" rtlCol="0"/>
          <a:lstStyle/>
          <a:p>
            <a:endParaRPr/>
          </a:p>
        </p:txBody>
      </p:sp>
      <p:sp>
        <p:nvSpPr>
          <p:cNvPr id="90" name="object 90"/>
          <p:cNvSpPr/>
          <p:nvPr/>
        </p:nvSpPr>
        <p:spPr>
          <a:xfrm>
            <a:off x="6199732" y="5076077"/>
            <a:ext cx="52705" cy="31115"/>
          </a:xfrm>
          <a:custGeom>
            <a:avLst/>
            <a:gdLst/>
            <a:ahLst/>
            <a:cxnLst/>
            <a:rect l="l" t="t" r="r" b="b"/>
            <a:pathLst>
              <a:path w="52704" h="31114">
                <a:moveTo>
                  <a:pt x="0" y="0"/>
                </a:moveTo>
                <a:lnTo>
                  <a:pt x="52397" y="30507"/>
                </a:lnTo>
              </a:path>
            </a:pathLst>
          </a:custGeom>
          <a:ln w="7039">
            <a:solidFill>
              <a:srgbClr val="000000"/>
            </a:solidFill>
          </a:ln>
        </p:spPr>
        <p:txBody>
          <a:bodyPr wrap="square" lIns="0" tIns="0" rIns="0" bIns="0" rtlCol="0"/>
          <a:lstStyle/>
          <a:p>
            <a:endParaRPr/>
          </a:p>
        </p:txBody>
      </p:sp>
      <p:sp>
        <p:nvSpPr>
          <p:cNvPr id="91" name="object 91"/>
          <p:cNvSpPr/>
          <p:nvPr/>
        </p:nvSpPr>
        <p:spPr>
          <a:xfrm>
            <a:off x="6106374" y="5097392"/>
            <a:ext cx="81280" cy="140970"/>
          </a:xfrm>
          <a:custGeom>
            <a:avLst/>
            <a:gdLst/>
            <a:ahLst/>
            <a:cxnLst/>
            <a:rect l="l" t="t" r="r" b="b"/>
            <a:pathLst>
              <a:path w="81279" h="140970">
                <a:moveTo>
                  <a:pt x="0" y="0"/>
                </a:moveTo>
                <a:lnTo>
                  <a:pt x="0" y="92861"/>
                </a:lnTo>
                <a:lnTo>
                  <a:pt x="18529" y="107583"/>
                </a:lnTo>
                <a:lnTo>
                  <a:pt x="38259" y="120532"/>
                </a:lnTo>
                <a:lnTo>
                  <a:pt x="59070" y="131634"/>
                </a:lnTo>
                <a:lnTo>
                  <a:pt x="80844" y="140812"/>
                </a:lnTo>
              </a:path>
            </a:pathLst>
          </a:custGeom>
          <a:ln w="7038">
            <a:solidFill>
              <a:srgbClr val="000000"/>
            </a:solidFill>
          </a:ln>
        </p:spPr>
        <p:txBody>
          <a:bodyPr wrap="square" lIns="0" tIns="0" rIns="0" bIns="0" rtlCol="0"/>
          <a:lstStyle/>
          <a:p>
            <a:endParaRPr/>
          </a:p>
        </p:txBody>
      </p:sp>
      <p:sp>
        <p:nvSpPr>
          <p:cNvPr id="92" name="object 92"/>
          <p:cNvSpPr/>
          <p:nvPr/>
        </p:nvSpPr>
        <p:spPr>
          <a:xfrm>
            <a:off x="6062482" y="5056130"/>
            <a:ext cx="257175" cy="282575"/>
          </a:xfrm>
          <a:custGeom>
            <a:avLst/>
            <a:gdLst/>
            <a:ahLst/>
            <a:cxnLst/>
            <a:rect l="l" t="t" r="r" b="b"/>
            <a:pathLst>
              <a:path w="257175" h="282575">
                <a:moveTo>
                  <a:pt x="132753" y="282035"/>
                </a:moveTo>
                <a:lnTo>
                  <a:pt x="256904" y="209805"/>
                </a:lnTo>
                <a:lnTo>
                  <a:pt x="256904" y="154765"/>
                </a:lnTo>
                <a:lnTo>
                  <a:pt x="215846" y="130682"/>
                </a:lnTo>
                <a:lnTo>
                  <a:pt x="215846" y="55049"/>
                </a:lnTo>
                <a:lnTo>
                  <a:pt x="129332" y="4595"/>
                </a:lnTo>
                <a:lnTo>
                  <a:pt x="89447" y="16035"/>
                </a:lnTo>
                <a:lnTo>
                  <a:pt x="62075" y="0"/>
                </a:lnTo>
                <a:lnTo>
                  <a:pt x="30206" y="12613"/>
                </a:lnTo>
                <a:lnTo>
                  <a:pt x="30206" y="132980"/>
                </a:lnTo>
                <a:lnTo>
                  <a:pt x="0" y="150179"/>
                </a:lnTo>
                <a:lnTo>
                  <a:pt x="0" y="205210"/>
                </a:lnTo>
                <a:lnTo>
                  <a:pt x="29430" y="230555"/>
                </a:lnTo>
                <a:lnTo>
                  <a:pt x="61611" y="251957"/>
                </a:lnTo>
                <a:lnTo>
                  <a:pt x="96174" y="269191"/>
                </a:lnTo>
                <a:lnTo>
                  <a:pt x="132753" y="282035"/>
                </a:lnTo>
                <a:close/>
              </a:path>
            </a:pathLst>
          </a:custGeom>
          <a:ln w="14665">
            <a:solidFill>
              <a:srgbClr val="000000"/>
            </a:solidFill>
          </a:ln>
        </p:spPr>
        <p:txBody>
          <a:bodyPr wrap="square" lIns="0" tIns="0" rIns="0" bIns="0" rtlCol="0"/>
          <a:lstStyle/>
          <a:p>
            <a:endParaRPr/>
          </a:p>
        </p:txBody>
      </p:sp>
      <p:sp>
        <p:nvSpPr>
          <p:cNvPr id="93" name="object 93"/>
          <p:cNvSpPr/>
          <p:nvPr/>
        </p:nvSpPr>
        <p:spPr>
          <a:xfrm>
            <a:off x="5967414" y="5271665"/>
            <a:ext cx="197485" cy="136525"/>
          </a:xfrm>
          <a:custGeom>
            <a:avLst/>
            <a:gdLst/>
            <a:ahLst/>
            <a:cxnLst/>
            <a:rect l="l" t="t" r="r" b="b"/>
            <a:pathLst>
              <a:path w="197485" h="136525">
                <a:moveTo>
                  <a:pt x="0" y="42426"/>
                </a:moveTo>
                <a:lnTo>
                  <a:pt x="60364" y="0"/>
                </a:lnTo>
                <a:lnTo>
                  <a:pt x="197028" y="79113"/>
                </a:lnTo>
                <a:lnTo>
                  <a:pt x="197028" y="99754"/>
                </a:lnTo>
                <a:lnTo>
                  <a:pt x="134366" y="136441"/>
                </a:lnTo>
                <a:lnTo>
                  <a:pt x="0" y="58472"/>
                </a:lnTo>
                <a:lnTo>
                  <a:pt x="0" y="42426"/>
                </a:lnTo>
                <a:close/>
              </a:path>
            </a:pathLst>
          </a:custGeom>
          <a:ln w="14665">
            <a:solidFill>
              <a:srgbClr val="000000"/>
            </a:solidFill>
          </a:ln>
        </p:spPr>
        <p:txBody>
          <a:bodyPr wrap="square" lIns="0" tIns="0" rIns="0" bIns="0" rtlCol="0"/>
          <a:lstStyle/>
          <a:p>
            <a:endParaRPr/>
          </a:p>
        </p:txBody>
      </p:sp>
      <p:sp>
        <p:nvSpPr>
          <p:cNvPr id="94" name="object 94"/>
          <p:cNvSpPr/>
          <p:nvPr/>
        </p:nvSpPr>
        <p:spPr>
          <a:xfrm>
            <a:off x="6143229" y="5294594"/>
            <a:ext cx="46355" cy="24130"/>
          </a:xfrm>
          <a:custGeom>
            <a:avLst/>
            <a:gdLst/>
            <a:ahLst/>
            <a:cxnLst/>
            <a:rect l="l" t="t" r="r" b="b"/>
            <a:pathLst>
              <a:path w="46354" h="24129">
                <a:moveTo>
                  <a:pt x="4105" y="0"/>
                </a:moveTo>
                <a:lnTo>
                  <a:pt x="2248" y="361"/>
                </a:lnTo>
                <a:lnTo>
                  <a:pt x="782" y="1828"/>
                </a:lnTo>
                <a:lnTo>
                  <a:pt x="488" y="3715"/>
                </a:lnTo>
                <a:lnTo>
                  <a:pt x="0" y="6248"/>
                </a:lnTo>
                <a:lnTo>
                  <a:pt x="1661" y="8692"/>
                </a:lnTo>
                <a:lnTo>
                  <a:pt x="4105" y="9171"/>
                </a:lnTo>
                <a:lnTo>
                  <a:pt x="41742" y="24083"/>
                </a:lnTo>
                <a:lnTo>
                  <a:pt x="43208" y="23848"/>
                </a:lnTo>
                <a:lnTo>
                  <a:pt x="44479" y="22851"/>
                </a:lnTo>
                <a:lnTo>
                  <a:pt x="45163" y="21443"/>
                </a:lnTo>
                <a:lnTo>
                  <a:pt x="46141" y="19164"/>
                </a:lnTo>
                <a:lnTo>
                  <a:pt x="45163" y="16495"/>
                </a:lnTo>
                <a:lnTo>
                  <a:pt x="42817" y="15478"/>
                </a:lnTo>
                <a:lnTo>
                  <a:pt x="4105" y="0"/>
                </a:lnTo>
                <a:close/>
              </a:path>
            </a:pathLst>
          </a:custGeom>
          <a:solidFill>
            <a:srgbClr val="000000"/>
          </a:solidFill>
        </p:spPr>
        <p:txBody>
          <a:bodyPr wrap="square" lIns="0" tIns="0" rIns="0" bIns="0" rtlCol="0"/>
          <a:lstStyle/>
          <a:p>
            <a:endParaRPr/>
          </a:p>
        </p:txBody>
      </p:sp>
      <p:sp>
        <p:nvSpPr>
          <p:cNvPr id="95" name="object 95"/>
          <p:cNvSpPr/>
          <p:nvPr/>
        </p:nvSpPr>
        <p:spPr>
          <a:xfrm>
            <a:off x="6132573" y="5268224"/>
            <a:ext cx="55880" cy="34925"/>
          </a:xfrm>
          <a:custGeom>
            <a:avLst/>
            <a:gdLst/>
            <a:ahLst/>
            <a:cxnLst/>
            <a:rect l="l" t="t" r="r" b="b"/>
            <a:pathLst>
              <a:path w="55879" h="34925">
                <a:moveTo>
                  <a:pt x="0" y="0"/>
                </a:moveTo>
                <a:lnTo>
                  <a:pt x="0" y="12613"/>
                </a:lnTo>
                <a:lnTo>
                  <a:pt x="55819" y="34398"/>
                </a:lnTo>
                <a:lnTo>
                  <a:pt x="55819" y="22929"/>
                </a:lnTo>
                <a:lnTo>
                  <a:pt x="0" y="0"/>
                </a:lnTo>
                <a:close/>
              </a:path>
            </a:pathLst>
          </a:custGeom>
          <a:solidFill>
            <a:srgbClr val="E8EDF7">
              <a:alpha val="59999"/>
            </a:srgbClr>
          </a:solidFill>
        </p:spPr>
        <p:txBody>
          <a:bodyPr wrap="square" lIns="0" tIns="0" rIns="0" bIns="0" rtlCol="0"/>
          <a:lstStyle/>
          <a:p>
            <a:endParaRPr/>
          </a:p>
        </p:txBody>
      </p:sp>
      <p:sp>
        <p:nvSpPr>
          <p:cNvPr id="96" name="object 96"/>
          <p:cNvSpPr/>
          <p:nvPr/>
        </p:nvSpPr>
        <p:spPr>
          <a:xfrm>
            <a:off x="6132573" y="5268224"/>
            <a:ext cx="55880" cy="34925"/>
          </a:xfrm>
          <a:custGeom>
            <a:avLst/>
            <a:gdLst/>
            <a:ahLst/>
            <a:cxnLst/>
            <a:rect l="l" t="t" r="r" b="b"/>
            <a:pathLst>
              <a:path w="55879" h="34925">
                <a:moveTo>
                  <a:pt x="0" y="0"/>
                </a:moveTo>
                <a:lnTo>
                  <a:pt x="55819" y="22929"/>
                </a:lnTo>
                <a:lnTo>
                  <a:pt x="55819" y="34398"/>
                </a:lnTo>
              </a:path>
            </a:pathLst>
          </a:custGeom>
          <a:ln w="3519">
            <a:solidFill>
              <a:srgbClr val="000000"/>
            </a:solidFill>
          </a:ln>
        </p:spPr>
        <p:txBody>
          <a:bodyPr wrap="square" lIns="0" tIns="0" rIns="0" bIns="0" rtlCol="0"/>
          <a:lstStyle/>
          <a:p>
            <a:endParaRPr/>
          </a:p>
        </p:txBody>
      </p:sp>
      <p:sp>
        <p:nvSpPr>
          <p:cNvPr id="97" name="object 97"/>
          <p:cNvSpPr/>
          <p:nvPr/>
        </p:nvSpPr>
        <p:spPr>
          <a:xfrm>
            <a:off x="6132573" y="5272809"/>
            <a:ext cx="55880" cy="23495"/>
          </a:xfrm>
          <a:custGeom>
            <a:avLst/>
            <a:gdLst/>
            <a:ahLst/>
            <a:cxnLst/>
            <a:rect l="l" t="t" r="r" b="b"/>
            <a:pathLst>
              <a:path w="55879" h="23495">
                <a:moveTo>
                  <a:pt x="0" y="0"/>
                </a:moveTo>
                <a:lnTo>
                  <a:pt x="55819" y="22929"/>
                </a:lnTo>
              </a:path>
            </a:pathLst>
          </a:custGeom>
          <a:ln w="3519">
            <a:solidFill>
              <a:srgbClr val="000000"/>
            </a:solidFill>
          </a:ln>
        </p:spPr>
        <p:txBody>
          <a:bodyPr wrap="square" lIns="0" tIns="0" rIns="0" bIns="0" rtlCol="0"/>
          <a:lstStyle/>
          <a:p>
            <a:endParaRPr/>
          </a:p>
        </p:txBody>
      </p:sp>
      <p:sp>
        <p:nvSpPr>
          <p:cNvPr id="98" name="object 98"/>
          <p:cNvSpPr/>
          <p:nvPr/>
        </p:nvSpPr>
        <p:spPr>
          <a:xfrm>
            <a:off x="6132573" y="5268224"/>
            <a:ext cx="55880" cy="34925"/>
          </a:xfrm>
          <a:custGeom>
            <a:avLst/>
            <a:gdLst/>
            <a:ahLst/>
            <a:cxnLst/>
            <a:rect l="l" t="t" r="r" b="b"/>
            <a:pathLst>
              <a:path w="55879" h="34925">
                <a:moveTo>
                  <a:pt x="0" y="0"/>
                </a:moveTo>
                <a:lnTo>
                  <a:pt x="0" y="12613"/>
                </a:lnTo>
                <a:lnTo>
                  <a:pt x="55819" y="34398"/>
                </a:lnTo>
              </a:path>
            </a:pathLst>
          </a:custGeom>
          <a:ln w="3519">
            <a:solidFill>
              <a:srgbClr val="000000"/>
            </a:solidFill>
          </a:ln>
        </p:spPr>
        <p:txBody>
          <a:bodyPr wrap="square" lIns="0" tIns="0" rIns="0" bIns="0" rtlCol="0"/>
          <a:lstStyle/>
          <a:p>
            <a:endParaRPr/>
          </a:p>
        </p:txBody>
      </p:sp>
      <p:sp>
        <p:nvSpPr>
          <p:cNvPr id="99" name="object 99"/>
          <p:cNvSpPr/>
          <p:nvPr/>
        </p:nvSpPr>
        <p:spPr>
          <a:xfrm>
            <a:off x="6171382" y="5238518"/>
            <a:ext cx="9384" cy="10961"/>
          </a:xfrm>
          <a:prstGeom prst="rect">
            <a:avLst/>
          </a:prstGeom>
          <a:blipFill>
            <a:blip r:embed="rId24" cstate="print"/>
            <a:stretch>
              <a:fillRect/>
            </a:stretch>
          </a:blipFill>
        </p:spPr>
        <p:txBody>
          <a:bodyPr wrap="square" lIns="0" tIns="0" rIns="0" bIns="0" rtlCol="0"/>
          <a:lstStyle/>
          <a:p>
            <a:endParaRPr/>
          </a:p>
        </p:txBody>
      </p:sp>
      <p:sp>
        <p:nvSpPr>
          <p:cNvPr id="100" name="object 100"/>
          <p:cNvSpPr/>
          <p:nvPr/>
        </p:nvSpPr>
        <p:spPr>
          <a:xfrm>
            <a:off x="6171383" y="5238517"/>
            <a:ext cx="9525" cy="11430"/>
          </a:xfrm>
          <a:custGeom>
            <a:avLst/>
            <a:gdLst/>
            <a:ahLst/>
            <a:cxnLst/>
            <a:rect l="l" t="t" r="r" b="b"/>
            <a:pathLst>
              <a:path w="9525" h="11429">
                <a:moveTo>
                  <a:pt x="8016" y="3578"/>
                </a:moveTo>
                <a:lnTo>
                  <a:pt x="6549" y="1134"/>
                </a:lnTo>
                <a:lnTo>
                  <a:pt x="4008" y="0"/>
                </a:lnTo>
                <a:lnTo>
                  <a:pt x="2150" y="1056"/>
                </a:lnTo>
                <a:lnTo>
                  <a:pt x="293" y="2112"/>
                </a:lnTo>
                <a:lnTo>
                  <a:pt x="0" y="4947"/>
                </a:lnTo>
                <a:lnTo>
                  <a:pt x="1368" y="7392"/>
                </a:lnTo>
                <a:lnTo>
                  <a:pt x="2834" y="9836"/>
                </a:lnTo>
                <a:lnTo>
                  <a:pt x="5474" y="10961"/>
                </a:lnTo>
                <a:lnTo>
                  <a:pt x="7233" y="9905"/>
                </a:lnTo>
                <a:lnTo>
                  <a:pt x="9091" y="8858"/>
                </a:lnTo>
                <a:lnTo>
                  <a:pt x="9384" y="6013"/>
                </a:lnTo>
                <a:lnTo>
                  <a:pt x="8016" y="3578"/>
                </a:lnTo>
                <a:close/>
              </a:path>
            </a:pathLst>
          </a:custGeom>
          <a:ln w="3175">
            <a:solidFill>
              <a:srgbClr val="000000"/>
            </a:solidFill>
          </a:ln>
        </p:spPr>
        <p:txBody>
          <a:bodyPr wrap="square" lIns="0" tIns="0" rIns="0" bIns="0" rtlCol="0"/>
          <a:lstStyle/>
          <a:p>
            <a:endParaRPr/>
          </a:p>
        </p:txBody>
      </p:sp>
      <p:sp>
        <p:nvSpPr>
          <p:cNvPr id="101" name="object 101"/>
          <p:cNvSpPr/>
          <p:nvPr/>
        </p:nvSpPr>
        <p:spPr>
          <a:xfrm>
            <a:off x="6106373" y="5097392"/>
            <a:ext cx="80844" cy="136676"/>
          </a:xfrm>
          <a:prstGeom prst="rect">
            <a:avLst/>
          </a:prstGeom>
          <a:blipFill>
            <a:blip r:embed="rId25" cstate="print"/>
            <a:stretch>
              <a:fillRect/>
            </a:stretch>
          </a:blipFill>
        </p:spPr>
        <p:txBody>
          <a:bodyPr wrap="square" lIns="0" tIns="0" rIns="0" bIns="0" rtlCol="0"/>
          <a:lstStyle/>
          <a:p>
            <a:endParaRPr/>
          </a:p>
        </p:txBody>
      </p:sp>
      <p:sp>
        <p:nvSpPr>
          <p:cNvPr id="102" name="object 102"/>
          <p:cNvSpPr/>
          <p:nvPr/>
        </p:nvSpPr>
        <p:spPr>
          <a:xfrm>
            <a:off x="6106374" y="5097392"/>
            <a:ext cx="81280" cy="140970"/>
          </a:xfrm>
          <a:custGeom>
            <a:avLst/>
            <a:gdLst/>
            <a:ahLst/>
            <a:cxnLst/>
            <a:rect l="l" t="t" r="r" b="b"/>
            <a:pathLst>
              <a:path w="81279" h="140970">
                <a:moveTo>
                  <a:pt x="3421" y="90710"/>
                </a:moveTo>
                <a:lnTo>
                  <a:pt x="3421" y="3422"/>
                </a:lnTo>
                <a:lnTo>
                  <a:pt x="0" y="0"/>
                </a:lnTo>
                <a:lnTo>
                  <a:pt x="17924" y="15670"/>
                </a:lnTo>
                <a:lnTo>
                  <a:pt x="37526" y="29003"/>
                </a:lnTo>
                <a:lnTo>
                  <a:pt x="58576" y="39861"/>
                </a:lnTo>
                <a:lnTo>
                  <a:pt x="80844" y="48107"/>
                </a:lnTo>
                <a:lnTo>
                  <a:pt x="80844" y="140812"/>
                </a:lnTo>
                <a:lnTo>
                  <a:pt x="80844" y="136676"/>
                </a:lnTo>
                <a:lnTo>
                  <a:pt x="59990" y="127888"/>
                </a:lnTo>
                <a:lnTo>
                  <a:pt x="40043" y="117249"/>
                </a:lnTo>
                <a:lnTo>
                  <a:pt x="21141" y="104833"/>
                </a:lnTo>
                <a:lnTo>
                  <a:pt x="3421" y="90710"/>
                </a:lnTo>
                <a:close/>
              </a:path>
            </a:pathLst>
          </a:custGeom>
          <a:ln w="7038">
            <a:solidFill>
              <a:srgbClr val="000000"/>
            </a:solidFill>
          </a:ln>
        </p:spPr>
        <p:txBody>
          <a:bodyPr wrap="square" lIns="0" tIns="0" rIns="0" bIns="0" rtlCol="0"/>
          <a:lstStyle/>
          <a:p>
            <a:endParaRPr/>
          </a:p>
        </p:txBody>
      </p:sp>
      <p:sp>
        <p:nvSpPr>
          <p:cNvPr id="103" name="object 103"/>
          <p:cNvSpPr txBox="1"/>
          <p:nvPr/>
        </p:nvSpPr>
        <p:spPr>
          <a:xfrm>
            <a:off x="5830699" y="5195954"/>
            <a:ext cx="625475" cy="335989"/>
          </a:xfrm>
          <a:prstGeom prst="rect">
            <a:avLst/>
          </a:prstGeom>
        </p:spPr>
        <p:txBody>
          <a:bodyPr vert="horz" wrap="square" lIns="0" tIns="15240" rIns="0" bIns="0" rtlCol="0">
            <a:spAutoFit/>
          </a:bodyPr>
          <a:lstStyle/>
          <a:p>
            <a:pPr marR="153670" algn="r">
              <a:spcBef>
                <a:spcPts val="120"/>
              </a:spcBef>
            </a:pPr>
            <a:r>
              <a:rPr sz="900" spc="5" dirty="0">
                <a:latin typeface="Arial"/>
                <a:cs typeface="Arial"/>
              </a:rPr>
              <a:t>`</a:t>
            </a:r>
            <a:endParaRPr sz="900">
              <a:latin typeface="Arial"/>
              <a:cs typeface="Arial"/>
            </a:endParaRPr>
          </a:p>
          <a:p>
            <a:pPr marL="12700">
              <a:spcBef>
                <a:spcPts val="730"/>
              </a:spcBef>
            </a:pPr>
            <a:r>
              <a:rPr sz="600" spc="5" dirty="0">
                <a:latin typeface="Arial"/>
                <a:cs typeface="Arial"/>
              </a:rPr>
              <a:t>User</a:t>
            </a:r>
            <a:r>
              <a:rPr sz="600" spc="-45" dirty="0">
                <a:latin typeface="Arial"/>
                <a:cs typeface="Arial"/>
              </a:rPr>
              <a:t> </a:t>
            </a:r>
            <a:r>
              <a:rPr sz="600" spc="5" dirty="0">
                <a:latin typeface="Arial"/>
                <a:cs typeface="Arial"/>
              </a:rPr>
              <a:t>Workstation</a:t>
            </a:r>
            <a:endParaRPr sz="600">
              <a:latin typeface="Arial"/>
              <a:cs typeface="Arial"/>
            </a:endParaRPr>
          </a:p>
        </p:txBody>
      </p:sp>
      <p:sp>
        <p:nvSpPr>
          <p:cNvPr id="104" name="object 104"/>
          <p:cNvSpPr/>
          <p:nvPr/>
        </p:nvSpPr>
        <p:spPr>
          <a:xfrm>
            <a:off x="6144890" y="5797191"/>
            <a:ext cx="194310" cy="121920"/>
          </a:xfrm>
          <a:custGeom>
            <a:avLst/>
            <a:gdLst/>
            <a:ahLst/>
            <a:cxnLst/>
            <a:rect l="l" t="t" r="r" b="b"/>
            <a:pathLst>
              <a:path w="194310" h="121920">
                <a:moveTo>
                  <a:pt x="155530" y="0"/>
                </a:moveTo>
                <a:lnTo>
                  <a:pt x="149274" y="567"/>
                </a:lnTo>
                <a:lnTo>
                  <a:pt x="0" y="121324"/>
                </a:lnTo>
                <a:lnTo>
                  <a:pt x="74686" y="121324"/>
                </a:lnTo>
                <a:lnTo>
                  <a:pt x="139119" y="102200"/>
                </a:lnTo>
                <a:lnTo>
                  <a:pt x="191309" y="58530"/>
                </a:lnTo>
                <a:lnTo>
                  <a:pt x="194019" y="41831"/>
                </a:lnTo>
                <a:lnTo>
                  <a:pt x="190478" y="25874"/>
                </a:lnTo>
                <a:lnTo>
                  <a:pt x="181439" y="12437"/>
                </a:lnTo>
                <a:lnTo>
                  <a:pt x="167652" y="3295"/>
                </a:lnTo>
                <a:lnTo>
                  <a:pt x="161787" y="938"/>
                </a:lnTo>
                <a:lnTo>
                  <a:pt x="155530" y="0"/>
                </a:lnTo>
                <a:close/>
              </a:path>
            </a:pathLst>
          </a:custGeom>
          <a:solidFill>
            <a:srgbClr val="FFFFFF"/>
          </a:solidFill>
        </p:spPr>
        <p:txBody>
          <a:bodyPr wrap="square" lIns="0" tIns="0" rIns="0" bIns="0" rtlCol="0"/>
          <a:lstStyle/>
          <a:p>
            <a:endParaRPr/>
          </a:p>
        </p:txBody>
      </p:sp>
      <p:sp>
        <p:nvSpPr>
          <p:cNvPr id="105" name="object 105"/>
          <p:cNvSpPr/>
          <p:nvPr/>
        </p:nvSpPr>
        <p:spPr>
          <a:xfrm>
            <a:off x="6143816" y="5770477"/>
            <a:ext cx="175277" cy="147920"/>
          </a:xfrm>
          <a:prstGeom prst="rect">
            <a:avLst/>
          </a:prstGeom>
          <a:blipFill>
            <a:blip r:embed="rId26" cstate="print"/>
            <a:stretch>
              <a:fillRect/>
            </a:stretch>
          </a:blipFill>
        </p:spPr>
        <p:txBody>
          <a:bodyPr wrap="square" lIns="0" tIns="0" rIns="0" bIns="0" rtlCol="0"/>
          <a:lstStyle/>
          <a:p>
            <a:endParaRPr/>
          </a:p>
        </p:txBody>
      </p:sp>
      <p:sp>
        <p:nvSpPr>
          <p:cNvPr id="106" name="object 106"/>
          <p:cNvSpPr/>
          <p:nvPr/>
        </p:nvSpPr>
        <p:spPr>
          <a:xfrm>
            <a:off x="6143816" y="5770478"/>
            <a:ext cx="175895" cy="147955"/>
          </a:xfrm>
          <a:custGeom>
            <a:avLst/>
            <a:gdLst/>
            <a:ahLst/>
            <a:cxnLst/>
            <a:rect l="l" t="t" r="r" b="b"/>
            <a:pathLst>
              <a:path w="175895" h="147954">
                <a:moveTo>
                  <a:pt x="0" y="147920"/>
                </a:moveTo>
                <a:lnTo>
                  <a:pt x="175277" y="49310"/>
                </a:lnTo>
                <a:lnTo>
                  <a:pt x="175277" y="0"/>
                </a:lnTo>
                <a:lnTo>
                  <a:pt x="0" y="98610"/>
                </a:lnTo>
                <a:lnTo>
                  <a:pt x="0" y="147920"/>
                </a:lnTo>
                <a:close/>
              </a:path>
            </a:pathLst>
          </a:custGeom>
          <a:ln w="7039">
            <a:solidFill>
              <a:srgbClr val="000000"/>
            </a:solidFill>
          </a:ln>
        </p:spPr>
        <p:txBody>
          <a:bodyPr wrap="square" lIns="0" tIns="0" rIns="0" bIns="0" rtlCol="0"/>
          <a:lstStyle/>
          <a:p>
            <a:endParaRPr/>
          </a:p>
        </p:txBody>
      </p:sp>
      <p:sp>
        <p:nvSpPr>
          <p:cNvPr id="107" name="object 107"/>
          <p:cNvSpPr/>
          <p:nvPr/>
        </p:nvSpPr>
        <p:spPr>
          <a:xfrm>
            <a:off x="5968127" y="5672112"/>
            <a:ext cx="351161" cy="197221"/>
          </a:xfrm>
          <a:prstGeom prst="rect">
            <a:avLst/>
          </a:prstGeom>
          <a:blipFill>
            <a:blip r:embed="rId27" cstate="print"/>
            <a:stretch>
              <a:fillRect/>
            </a:stretch>
          </a:blipFill>
        </p:spPr>
        <p:txBody>
          <a:bodyPr wrap="square" lIns="0" tIns="0" rIns="0" bIns="0" rtlCol="0"/>
          <a:lstStyle/>
          <a:p>
            <a:endParaRPr/>
          </a:p>
        </p:txBody>
      </p:sp>
      <p:sp>
        <p:nvSpPr>
          <p:cNvPr id="108" name="object 108"/>
          <p:cNvSpPr/>
          <p:nvPr/>
        </p:nvSpPr>
        <p:spPr>
          <a:xfrm>
            <a:off x="5968126" y="5672112"/>
            <a:ext cx="351790" cy="197485"/>
          </a:xfrm>
          <a:custGeom>
            <a:avLst/>
            <a:gdLst/>
            <a:ahLst/>
            <a:cxnLst/>
            <a:rect l="l" t="t" r="r" b="b"/>
            <a:pathLst>
              <a:path w="351789" h="197485">
                <a:moveTo>
                  <a:pt x="175981" y="197221"/>
                </a:moveTo>
                <a:lnTo>
                  <a:pt x="351259" y="98610"/>
                </a:lnTo>
                <a:lnTo>
                  <a:pt x="175981" y="0"/>
                </a:lnTo>
                <a:lnTo>
                  <a:pt x="0" y="98718"/>
                </a:lnTo>
                <a:lnTo>
                  <a:pt x="175981" y="197221"/>
                </a:lnTo>
                <a:close/>
              </a:path>
            </a:pathLst>
          </a:custGeom>
          <a:ln w="7039">
            <a:solidFill>
              <a:srgbClr val="000000"/>
            </a:solidFill>
          </a:ln>
        </p:spPr>
        <p:txBody>
          <a:bodyPr wrap="square" lIns="0" tIns="0" rIns="0" bIns="0" rtlCol="0"/>
          <a:lstStyle/>
          <a:p>
            <a:endParaRPr/>
          </a:p>
        </p:txBody>
      </p:sp>
      <p:sp>
        <p:nvSpPr>
          <p:cNvPr id="109" name="object 109"/>
          <p:cNvSpPr/>
          <p:nvPr/>
        </p:nvSpPr>
        <p:spPr>
          <a:xfrm>
            <a:off x="5968205" y="5770849"/>
            <a:ext cx="175903" cy="147666"/>
          </a:xfrm>
          <a:prstGeom prst="rect">
            <a:avLst/>
          </a:prstGeom>
          <a:blipFill>
            <a:blip r:embed="rId28" cstate="print"/>
            <a:stretch>
              <a:fillRect/>
            </a:stretch>
          </a:blipFill>
        </p:spPr>
        <p:txBody>
          <a:bodyPr wrap="square" lIns="0" tIns="0" rIns="0" bIns="0" rtlCol="0"/>
          <a:lstStyle/>
          <a:p>
            <a:endParaRPr/>
          </a:p>
        </p:txBody>
      </p:sp>
      <p:sp>
        <p:nvSpPr>
          <p:cNvPr id="110" name="object 110"/>
          <p:cNvSpPr/>
          <p:nvPr/>
        </p:nvSpPr>
        <p:spPr>
          <a:xfrm>
            <a:off x="5968204" y="5770850"/>
            <a:ext cx="176530" cy="147955"/>
          </a:xfrm>
          <a:custGeom>
            <a:avLst/>
            <a:gdLst/>
            <a:ahLst/>
            <a:cxnLst/>
            <a:rect l="l" t="t" r="r" b="b"/>
            <a:pathLst>
              <a:path w="176529" h="147954">
                <a:moveTo>
                  <a:pt x="537" y="49056"/>
                </a:moveTo>
                <a:lnTo>
                  <a:pt x="175805" y="147666"/>
                </a:lnTo>
                <a:lnTo>
                  <a:pt x="175903" y="98483"/>
                </a:lnTo>
                <a:lnTo>
                  <a:pt x="0" y="0"/>
                </a:lnTo>
                <a:lnTo>
                  <a:pt x="537" y="49056"/>
                </a:lnTo>
                <a:close/>
              </a:path>
            </a:pathLst>
          </a:custGeom>
          <a:ln w="7039">
            <a:solidFill>
              <a:srgbClr val="000000"/>
            </a:solidFill>
          </a:ln>
        </p:spPr>
        <p:txBody>
          <a:bodyPr wrap="square" lIns="0" tIns="0" rIns="0" bIns="0" rtlCol="0"/>
          <a:lstStyle/>
          <a:p>
            <a:endParaRPr/>
          </a:p>
        </p:txBody>
      </p:sp>
      <p:sp>
        <p:nvSpPr>
          <p:cNvPr id="111" name="object 111"/>
          <p:cNvSpPr/>
          <p:nvPr/>
        </p:nvSpPr>
        <p:spPr>
          <a:xfrm>
            <a:off x="6087214" y="5730296"/>
            <a:ext cx="123825" cy="73660"/>
          </a:xfrm>
          <a:custGeom>
            <a:avLst/>
            <a:gdLst/>
            <a:ahLst/>
            <a:cxnLst/>
            <a:rect l="l" t="t" r="r" b="b"/>
            <a:pathLst>
              <a:path w="123825" h="73660">
                <a:moveTo>
                  <a:pt x="78058" y="0"/>
                </a:moveTo>
                <a:lnTo>
                  <a:pt x="28717" y="22569"/>
                </a:lnTo>
                <a:lnTo>
                  <a:pt x="6688" y="54910"/>
                </a:lnTo>
                <a:lnTo>
                  <a:pt x="0" y="73387"/>
                </a:lnTo>
                <a:lnTo>
                  <a:pt x="29255" y="72439"/>
                </a:lnTo>
                <a:lnTo>
                  <a:pt x="85932" y="59891"/>
                </a:lnTo>
                <a:lnTo>
                  <a:pt x="123246" y="34379"/>
                </a:lnTo>
                <a:lnTo>
                  <a:pt x="123628" y="25680"/>
                </a:lnTo>
                <a:lnTo>
                  <a:pt x="120436" y="17212"/>
                </a:lnTo>
                <a:lnTo>
                  <a:pt x="78058" y="0"/>
                </a:lnTo>
                <a:close/>
              </a:path>
            </a:pathLst>
          </a:custGeom>
          <a:solidFill>
            <a:srgbClr val="000000">
              <a:alpha val="59999"/>
            </a:srgbClr>
          </a:solidFill>
        </p:spPr>
        <p:txBody>
          <a:bodyPr wrap="square" lIns="0" tIns="0" rIns="0" bIns="0" rtlCol="0"/>
          <a:lstStyle/>
          <a:p>
            <a:endParaRPr/>
          </a:p>
        </p:txBody>
      </p:sp>
      <p:sp>
        <p:nvSpPr>
          <p:cNvPr id="112" name="object 112"/>
          <p:cNvSpPr/>
          <p:nvPr/>
        </p:nvSpPr>
        <p:spPr>
          <a:xfrm>
            <a:off x="6087214" y="5730296"/>
            <a:ext cx="123825" cy="73660"/>
          </a:xfrm>
          <a:custGeom>
            <a:avLst/>
            <a:gdLst/>
            <a:ahLst/>
            <a:cxnLst/>
            <a:rect l="l" t="t" r="r" b="b"/>
            <a:pathLst>
              <a:path w="123825" h="73660">
                <a:moveTo>
                  <a:pt x="43599" y="9361"/>
                </a:moveTo>
                <a:lnTo>
                  <a:pt x="28717" y="22569"/>
                </a:lnTo>
                <a:lnTo>
                  <a:pt x="16337" y="37861"/>
                </a:lnTo>
                <a:lnTo>
                  <a:pt x="6688" y="54910"/>
                </a:lnTo>
                <a:lnTo>
                  <a:pt x="0" y="73387"/>
                </a:lnTo>
                <a:lnTo>
                  <a:pt x="29255" y="72439"/>
                </a:lnTo>
                <a:lnTo>
                  <a:pt x="85932" y="59891"/>
                </a:lnTo>
                <a:lnTo>
                  <a:pt x="123246" y="34379"/>
                </a:lnTo>
                <a:lnTo>
                  <a:pt x="123628" y="25680"/>
                </a:lnTo>
                <a:lnTo>
                  <a:pt x="120436" y="17212"/>
                </a:lnTo>
                <a:lnTo>
                  <a:pt x="78058" y="0"/>
                </a:lnTo>
                <a:lnTo>
                  <a:pt x="60306" y="2313"/>
                </a:lnTo>
                <a:lnTo>
                  <a:pt x="43599" y="9361"/>
                </a:lnTo>
                <a:close/>
              </a:path>
            </a:pathLst>
          </a:custGeom>
          <a:ln w="11732">
            <a:solidFill>
              <a:srgbClr val="000000"/>
            </a:solidFill>
          </a:ln>
        </p:spPr>
        <p:txBody>
          <a:bodyPr wrap="square" lIns="0" tIns="0" rIns="0" bIns="0" rtlCol="0"/>
          <a:lstStyle/>
          <a:p>
            <a:endParaRPr/>
          </a:p>
        </p:txBody>
      </p:sp>
      <p:sp>
        <p:nvSpPr>
          <p:cNvPr id="113" name="object 113"/>
          <p:cNvSpPr/>
          <p:nvPr/>
        </p:nvSpPr>
        <p:spPr>
          <a:xfrm>
            <a:off x="6132263" y="5734674"/>
            <a:ext cx="72651" cy="46956"/>
          </a:xfrm>
          <a:prstGeom prst="rect">
            <a:avLst/>
          </a:prstGeom>
          <a:blipFill>
            <a:blip r:embed="rId29" cstate="print"/>
            <a:stretch>
              <a:fillRect/>
            </a:stretch>
          </a:blipFill>
        </p:spPr>
        <p:txBody>
          <a:bodyPr wrap="square" lIns="0" tIns="0" rIns="0" bIns="0" rtlCol="0"/>
          <a:lstStyle/>
          <a:p>
            <a:endParaRPr/>
          </a:p>
        </p:txBody>
      </p:sp>
      <p:sp>
        <p:nvSpPr>
          <p:cNvPr id="114" name="object 114"/>
          <p:cNvSpPr/>
          <p:nvPr/>
        </p:nvSpPr>
        <p:spPr>
          <a:xfrm>
            <a:off x="6132264" y="5734674"/>
            <a:ext cx="73025" cy="46990"/>
          </a:xfrm>
          <a:custGeom>
            <a:avLst/>
            <a:gdLst/>
            <a:ahLst/>
            <a:cxnLst/>
            <a:rect l="l" t="t" r="r" b="b"/>
            <a:pathLst>
              <a:path w="73025" h="46989">
                <a:moveTo>
                  <a:pt x="8619" y="7486"/>
                </a:moveTo>
                <a:lnTo>
                  <a:pt x="3192" y="12480"/>
                </a:lnTo>
                <a:lnTo>
                  <a:pt x="248" y="18887"/>
                </a:lnTo>
                <a:lnTo>
                  <a:pt x="0" y="25895"/>
                </a:lnTo>
                <a:lnTo>
                  <a:pt x="2656" y="32693"/>
                </a:lnTo>
                <a:lnTo>
                  <a:pt x="36382" y="46952"/>
                </a:lnTo>
                <a:lnTo>
                  <a:pt x="50660" y="44919"/>
                </a:lnTo>
                <a:lnTo>
                  <a:pt x="63949" y="38765"/>
                </a:lnTo>
                <a:lnTo>
                  <a:pt x="69379" y="33852"/>
                </a:lnTo>
                <a:lnTo>
                  <a:pt x="72344" y="27512"/>
                </a:lnTo>
                <a:lnTo>
                  <a:pt x="72651" y="20550"/>
                </a:lnTo>
                <a:lnTo>
                  <a:pt x="70108" y="13773"/>
                </a:lnTo>
                <a:lnTo>
                  <a:pt x="36186" y="0"/>
                </a:lnTo>
                <a:lnTo>
                  <a:pt x="21990" y="1852"/>
                </a:lnTo>
                <a:lnTo>
                  <a:pt x="8619" y="7496"/>
                </a:lnTo>
                <a:close/>
              </a:path>
            </a:pathLst>
          </a:custGeom>
          <a:ln w="7039">
            <a:solidFill>
              <a:srgbClr val="000000"/>
            </a:solidFill>
          </a:ln>
        </p:spPr>
        <p:txBody>
          <a:bodyPr wrap="square" lIns="0" tIns="0" rIns="0" bIns="0" rtlCol="0"/>
          <a:lstStyle/>
          <a:p>
            <a:endParaRPr/>
          </a:p>
        </p:txBody>
      </p:sp>
      <p:sp>
        <p:nvSpPr>
          <p:cNvPr id="115" name="object 115"/>
          <p:cNvSpPr/>
          <p:nvPr/>
        </p:nvSpPr>
        <p:spPr>
          <a:xfrm>
            <a:off x="5967413" y="5672112"/>
            <a:ext cx="351790" cy="246379"/>
          </a:xfrm>
          <a:custGeom>
            <a:avLst/>
            <a:gdLst/>
            <a:ahLst/>
            <a:cxnLst/>
            <a:rect l="l" t="t" r="r" b="b"/>
            <a:pathLst>
              <a:path w="351789" h="246379">
                <a:moveTo>
                  <a:pt x="537" y="147793"/>
                </a:moveTo>
                <a:lnTo>
                  <a:pt x="175522" y="246199"/>
                </a:lnTo>
                <a:lnTo>
                  <a:pt x="351190" y="147275"/>
                </a:lnTo>
                <a:lnTo>
                  <a:pt x="350897" y="98366"/>
                </a:lnTo>
                <a:lnTo>
                  <a:pt x="175913" y="0"/>
                </a:lnTo>
                <a:lnTo>
                  <a:pt x="0" y="98737"/>
                </a:lnTo>
                <a:lnTo>
                  <a:pt x="537" y="147793"/>
                </a:lnTo>
                <a:close/>
              </a:path>
            </a:pathLst>
          </a:custGeom>
          <a:ln w="14665">
            <a:solidFill>
              <a:srgbClr val="4677BE"/>
            </a:solidFill>
          </a:ln>
        </p:spPr>
        <p:txBody>
          <a:bodyPr wrap="square" lIns="0" tIns="0" rIns="0" bIns="0" rtlCol="0"/>
          <a:lstStyle/>
          <a:p>
            <a:endParaRPr/>
          </a:p>
        </p:txBody>
      </p:sp>
      <p:sp>
        <p:nvSpPr>
          <p:cNvPr id="116" name="object 116"/>
          <p:cNvSpPr txBox="1"/>
          <p:nvPr/>
        </p:nvSpPr>
        <p:spPr>
          <a:xfrm>
            <a:off x="5787343" y="5937125"/>
            <a:ext cx="712470"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Fingerprint</a:t>
            </a:r>
            <a:r>
              <a:rPr sz="600" spc="-40" dirty="0">
                <a:latin typeface="Arial"/>
                <a:cs typeface="Arial"/>
              </a:rPr>
              <a:t> </a:t>
            </a:r>
            <a:r>
              <a:rPr sz="600" spc="5" dirty="0">
                <a:latin typeface="Arial"/>
                <a:cs typeface="Arial"/>
              </a:rPr>
              <a:t>Scanner</a:t>
            </a:r>
            <a:endParaRPr sz="600">
              <a:latin typeface="Arial"/>
              <a:cs typeface="Arial"/>
            </a:endParaRPr>
          </a:p>
        </p:txBody>
      </p:sp>
      <p:sp>
        <p:nvSpPr>
          <p:cNvPr id="117" name="object 117"/>
          <p:cNvSpPr/>
          <p:nvPr/>
        </p:nvSpPr>
        <p:spPr>
          <a:xfrm>
            <a:off x="6150364" y="4660744"/>
            <a:ext cx="194310" cy="121285"/>
          </a:xfrm>
          <a:custGeom>
            <a:avLst/>
            <a:gdLst/>
            <a:ahLst/>
            <a:cxnLst/>
            <a:rect l="l" t="t" r="r" b="b"/>
            <a:pathLst>
              <a:path w="194310" h="121285">
                <a:moveTo>
                  <a:pt x="155407" y="0"/>
                </a:moveTo>
                <a:lnTo>
                  <a:pt x="147123" y="1822"/>
                </a:lnTo>
                <a:lnTo>
                  <a:pt x="0" y="120820"/>
                </a:lnTo>
                <a:lnTo>
                  <a:pt x="73610" y="120820"/>
                </a:lnTo>
                <a:lnTo>
                  <a:pt x="137091" y="101936"/>
                </a:lnTo>
                <a:lnTo>
                  <a:pt x="188474" y="58925"/>
                </a:lnTo>
                <a:lnTo>
                  <a:pt x="194291" y="30789"/>
                </a:lnTo>
                <a:lnTo>
                  <a:pt x="189244" y="17372"/>
                </a:lnTo>
                <a:lnTo>
                  <a:pt x="179285" y="6613"/>
                </a:lnTo>
                <a:lnTo>
                  <a:pt x="171827" y="2441"/>
                </a:lnTo>
                <a:lnTo>
                  <a:pt x="163754" y="221"/>
                </a:lnTo>
                <a:lnTo>
                  <a:pt x="155407" y="0"/>
                </a:lnTo>
                <a:close/>
              </a:path>
            </a:pathLst>
          </a:custGeom>
          <a:solidFill>
            <a:srgbClr val="FFFFFF"/>
          </a:solidFill>
        </p:spPr>
        <p:txBody>
          <a:bodyPr wrap="square" lIns="0" tIns="0" rIns="0" bIns="0" rtlCol="0"/>
          <a:lstStyle/>
          <a:p>
            <a:endParaRPr/>
          </a:p>
        </p:txBody>
      </p:sp>
      <p:sp>
        <p:nvSpPr>
          <p:cNvPr id="118" name="object 118"/>
          <p:cNvSpPr/>
          <p:nvPr/>
        </p:nvSpPr>
        <p:spPr>
          <a:xfrm>
            <a:off x="6146944" y="4629518"/>
            <a:ext cx="172345" cy="152047"/>
          </a:xfrm>
          <a:prstGeom prst="rect">
            <a:avLst/>
          </a:prstGeom>
          <a:blipFill>
            <a:blip r:embed="rId30" cstate="print"/>
            <a:stretch>
              <a:fillRect/>
            </a:stretch>
          </a:blipFill>
        </p:spPr>
        <p:txBody>
          <a:bodyPr wrap="square" lIns="0" tIns="0" rIns="0" bIns="0" rtlCol="0"/>
          <a:lstStyle/>
          <a:p>
            <a:endParaRPr/>
          </a:p>
        </p:txBody>
      </p:sp>
      <p:sp>
        <p:nvSpPr>
          <p:cNvPr id="119" name="object 119"/>
          <p:cNvSpPr/>
          <p:nvPr/>
        </p:nvSpPr>
        <p:spPr>
          <a:xfrm>
            <a:off x="6146943" y="4629517"/>
            <a:ext cx="172720" cy="152400"/>
          </a:xfrm>
          <a:custGeom>
            <a:avLst/>
            <a:gdLst/>
            <a:ahLst/>
            <a:cxnLst/>
            <a:rect l="l" t="t" r="r" b="b"/>
            <a:pathLst>
              <a:path w="172720" h="152400">
                <a:moveTo>
                  <a:pt x="195" y="152047"/>
                </a:moveTo>
                <a:lnTo>
                  <a:pt x="172442" y="50649"/>
                </a:lnTo>
                <a:lnTo>
                  <a:pt x="172442" y="0"/>
                </a:lnTo>
                <a:lnTo>
                  <a:pt x="0" y="101299"/>
                </a:lnTo>
                <a:lnTo>
                  <a:pt x="195" y="152047"/>
                </a:lnTo>
                <a:close/>
              </a:path>
            </a:pathLst>
          </a:custGeom>
          <a:ln w="7039">
            <a:solidFill>
              <a:srgbClr val="000000"/>
            </a:solidFill>
          </a:ln>
        </p:spPr>
        <p:txBody>
          <a:bodyPr wrap="square" lIns="0" tIns="0" rIns="0" bIns="0" rtlCol="0"/>
          <a:lstStyle/>
          <a:p>
            <a:endParaRPr/>
          </a:p>
        </p:txBody>
      </p:sp>
      <p:sp>
        <p:nvSpPr>
          <p:cNvPr id="120" name="object 120"/>
          <p:cNvSpPr/>
          <p:nvPr/>
        </p:nvSpPr>
        <p:spPr>
          <a:xfrm>
            <a:off x="5974637" y="4528120"/>
            <a:ext cx="344650" cy="202697"/>
          </a:xfrm>
          <a:prstGeom prst="rect">
            <a:avLst/>
          </a:prstGeom>
          <a:blipFill>
            <a:blip r:embed="rId31" cstate="print"/>
            <a:stretch>
              <a:fillRect/>
            </a:stretch>
          </a:blipFill>
        </p:spPr>
        <p:txBody>
          <a:bodyPr wrap="square" lIns="0" tIns="0" rIns="0" bIns="0" rtlCol="0"/>
          <a:lstStyle/>
          <a:p>
            <a:endParaRPr/>
          </a:p>
        </p:txBody>
      </p:sp>
      <p:sp>
        <p:nvSpPr>
          <p:cNvPr id="121" name="object 121"/>
          <p:cNvSpPr/>
          <p:nvPr/>
        </p:nvSpPr>
        <p:spPr>
          <a:xfrm>
            <a:off x="5974638" y="4528119"/>
            <a:ext cx="344805" cy="203200"/>
          </a:xfrm>
          <a:custGeom>
            <a:avLst/>
            <a:gdLst/>
            <a:ahLst/>
            <a:cxnLst/>
            <a:rect l="l" t="t" r="r" b="b"/>
            <a:pathLst>
              <a:path w="344804" h="203200">
                <a:moveTo>
                  <a:pt x="172501" y="0"/>
                </a:moveTo>
                <a:lnTo>
                  <a:pt x="344748" y="101397"/>
                </a:lnTo>
                <a:lnTo>
                  <a:pt x="172305" y="202697"/>
                </a:lnTo>
                <a:lnTo>
                  <a:pt x="146498" y="187541"/>
                </a:lnTo>
                <a:lnTo>
                  <a:pt x="153814" y="170978"/>
                </a:lnTo>
                <a:lnTo>
                  <a:pt x="154294" y="153452"/>
                </a:lnTo>
                <a:lnTo>
                  <a:pt x="148285" y="137009"/>
                </a:lnTo>
                <a:lnTo>
                  <a:pt x="136135" y="123691"/>
                </a:lnTo>
                <a:lnTo>
                  <a:pt x="136038" y="123495"/>
                </a:lnTo>
                <a:lnTo>
                  <a:pt x="135842" y="123397"/>
                </a:lnTo>
                <a:lnTo>
                  <a:pt x="135647" y="123300"/>
                </a:lnTo>
                <a:lnTo>
                  <a:pt x="108948" y="113881"/>
                </a:lnTo>
                <a:lnTo>
                  <a:pt x="81232" y="109549"/>
                </a:lnTo>
                <a:lnTo>
                  <a:pt x="53202" y="110333"/>
                </a:lnTo>
                <a:lnTo>
                  <a:pt x="25563" y="116259"/>
                </a:lnTo>
                <a:lnTo>
                  <a:pt x="19082" y="112686"/>
                </a:lnTo>
                <a:lnTo>
                  <a:pt x="12660" y="109012"/>
                </a:lnTo>
                <a:lnTo>
                  <a:pt x="6299" y="105245"/>
                </a:lnTo>
                <a:lnTo>
                  <a:pt x="0" y="101397"/>
                </a:lnTo>
                <a:lnTo>
                  <a:pt x="172501" y="0"/>
                </a:lnTo>
                <a:close/>
              </a:path>
            </a:pathLst>
          </a:custGeom>
          <a:ln w="7039">
            <a:solidFill>
              <a:srgbClr val="000000"/>
            </a:solidFill>
          </a:ln>
        </p:spPr>
        <p:txBody>
          <a:bodyPr wrap="square" lIns="0" tIns="0" rIns="0" bIns="0" rtlCol="0"/>
          <a:lstStyle/>
          <a:p>
            <a:endParaRPr/>
          </a:p>
        </p:txBody>
      </p:sp>
      <p:sp>
        <p:nvSpPr>
          <p:cNvPr id="122" name="object 122"/>
          <p:cNvSpPr/>
          <p:nvPr/>
        </p:nvSpPr>
        <p:spPr>
          <a:xfrm>
            <a:off x="5999711" y="4637400"/>
            <a:ext cx="130948" cy="66624"/>
          </a:xfrm>
          <a:prstGeom prst="rect">
            <a:avLst/>
          </a:prstGeom>
          <a:blipFill>
            <a:blip r:embed="rId32" cstate="print"/>
            <a:stretch>
              <a:fillRect/>
            </a:stretch>
          </a:blipFill>
        </p:spPr>
        <p:txBody>
          <a:bodyPr wrap="square" lIns="0" tIns="0" rIns="0" bIns="0" rtlCol="0"/>
          <a:lstStyle/>
          <a:p>
            <a:endParaRPr/>
          </a:p>
        </p:txBody>
      </p:sp>
      <p:sp>
        <p:nvSpPr>
          <p:cNvPr id="123" name="object 123"/>
          <p:cNvSpPr/>
          <p:nvPr/>
        </p:nvSpPr>
        <p:spPr>
          <a:xfrm>
            <a:off x="5999712" y="4637401"/>
            <a:ext cx="131445" cy="66675"/>
          </a:xfrm>
          <a:custGeom>
            <a:avLst/>
            <a:gdLst/>
            <a:ahLst/>
            <a:cxnLst/>
            <a:rect l="l" t="t" r="r" b="b"/>
            <a:pathLst>
              <a:path w="131445" h="66675">
                <a:moveTo>
                  <a:pt x="0" y="29468"/>
                </a:moveTo>
                <a:lnTo>
                  <a:pt x="27799" y="23299"/>
                </a:lnTo>
                <a:lnTo>
                  <a:pt x="55998" y="22501"/>
                </a:lnTo>
                <a:lnTo>
                  <a:pt x="83866" y="27020"/>
                </a:lnTo>
                <a:lnTo>
                  <a:pt x="110670" y="36801"/>
                </a:lnTo>
                <a:lnTo>
                  <a:pt x="119330" y="43152"/>
                </a:lnTo>
                <a:lnTo>
                  <a:pt x="125040" y="50576"/>
                </a:lnTo>
                <a:lnTo>
                  <a:pt x="127524" y="58568"/>
                </a:lnTo>
                <a:lnTo>
                  <a:pt x="126506" y="66624"/>
                </a:lnTo>
                <a:lnTo>
                  <a:pt x="130948" y="52075"/>
                </a:lnTo>
                <a:lnTo>
                  <a:pt x="111647" y="14605"/>
                </a:lnTo>
                <a:lnTo>
                  <a:pt x="110963" y="14214"/>
                </a:lnTo>
                <a:lnTo>
                  <a:pt x="110572" y="14019"/>
                </a:lnTo>
                <a:lnTo>
                  <a:pt x="83784" y="4419"/>
                </a:lnTo>
                <a:lnTo>
                  <a:pt x="55949" y="0"/>
                </a:lnTo>
                <a:lnTo>
                  <a:pt x="27783" y="805"/>
                </a:lnTo>
                <a:lnTo>
                  <a:pt x="0" y="6881"/>
                </a:lnTo>
                <a:lnTo>
                  <a:pt x="0" y="29468"/>
                </a:lnTo>
                <a:close/>
              </a:path>
            </a:pathLst>
          </a:custGeom>
          <a:ln w="7039">
            <a:solidFill>
              <a:srgbClr val="000000"/>
            </a:solidFill>
          </a:ln>
        </p:spPr>
        <p:txBody>
          <a:bodyPr wrap="square" lIns="0" tIns="0" rIns="0" bIns="0" rtlCol="0"/>
          <a:lstStyle/>
          <a:p>
            <a:endParaRPr/>
          </a:p>
        </p:txBody>
      </p:sp>
      <p:sp>
        <p:nvSpPr>
          <p:cNvPr id="124" name="object 124"/>
          <p:cNvSpPr/>
          <p:nvPr/>
        </p:nvSpPr>
        <p:spPr>
          <a:xfrm>
            <a:off x="5974638" y="4629518"/>
            <a:ext cx="172501" cy="152047"/>
          </a:xfrm>
          <a:prstGeom prst="rect">
            <a:avLst/>
          </a:prstGeom>
          <a:blipFill>
            <a:blip r:embed="rId33" cstate="print"/>
            <a:stretch>
              <a:fillRect/>
            </a:stretch>
          </a:blipFill>
        </p:spPr>
        <p:txBody>
          <a:bodyPr wrap="square" lIns="0" tIns="0" rIns="0" bIns="0" rtlCol="0"/>
          <a:lstStyle/>
          <a:p>
            <a:endParaRPr/>
          </a:p>
        </p:txBody>
      </p:sp>
      <p:sp>
        <p:nvSpPr>
          <p:cNvPr id="125" name="object 125"/>
          <p:cNvSpPr/>
          <p:nvPr/>
        </p:nvSpPr>
        <p:spPr>
          <a:xfrm>
            <a:off x="5974637" y="4629517"/>
            <a:ext cx="172720" cy="152400"/>
          </a:xfrm>
          <a:custGeom>
            <a:avLst/>
            <a:gdLst/>
            <a:ahLst/>
            <a:cxnLst/>
            <a:rect l="l" t="t" r="r" b="b"/>
            <a:pathLst>
              <a:path w="172720" h="152400">
                <a:moveTo>
                  <a:pt x="0" y="50649"/>
                </a:moveTo>
                <a:lnTo>
                  <a:pt x="172501" y="152047"/>
                </a:lnTo>
                <a:lnTo>
                  <a:pt x="172501" y="101299"/>
                </a:lnTo>
                <a:lnTo>
                  <a:pt x="146009" y="85752"/>
                </a:lnTo>
                <a:lnTo>
                  <a:pt x="146498" y="108730"/>
                </a:lnTo>
                <a:lnTo>
                  <a:pt x="25211" y="37742"/>
                </a:lnTo>
                <a:lnTo>
                  <a:pt x="24057" y="14080"/>
                </a:lnTo>
                <a:lnTo>
                  <a:pt x="0" y="0"/>
                </a:lnTo>
                <a:lnTo>
                  <a:pt x="0" y="50649"/>
                </a:lnTo>
                <a:close/>
              </a:path>
            </a:pathLst>
          </a:custGeom>
          <a:ln w="7039">
            <a:solidFill>
              <a:srgbClr val="000000"/>
            </a:solidFill>
          </a:ln>
        </p:spPr>
        <p:txBody>
          <a:bodyPr wrap="square" lIns="0" tIns="0" rIns="0" bIns="0" rtlCol="0"/>
          <a:lstStyle/>
          <a:p>
            <a:endParaRPr/>
          </a:p>
        </p:txBody>
      </p:sp>
      <p:sp>
        <p:nvSpPr>
          <p:cNvPr id="126" name="object 126"/>
          <p:cNvSpPr/>
          <p:nvPr/>
        </p:nvSpPr>
        <p:spPr>
          <a:xfrm>
            <a:off x="5967285" y="4659833"/>
            <a:ext cx="160020" cy="100330"/>
          </a:xfrm>
          <a:custGeom>
            <a:avLst/>
            <a:gdLst/>
            <a:ahLst/>
            <a:cxnLst/>
            <a:rect l="l" t="t" r="r" b="b"/>
            <a:pathLst>
              <a:path w="160020" h="100329">
                <a:moveTo>
                  <a:pt x="73371" y="0"/>
                </a:moveTo>
                <a:lnTo>
                  <a:pt x="49543" y="2831"/>
                </a:lnTo>
                <a:lnTo>
                  <a:pt x="32582" y="7426"/>
                </a:lnTo>
                <a:lnTo>
                  <a:pt x="37000" y="10164"/>
                </a:lnTo>
                <a:lnTo>
                  <a:pt x="2610" y="30404"/>
                </a:lnTo>
                <a:lnTo>
                  <a:pt x="2043" y="30991"/>
                </a:lnTo>
                <a:lnTo>
                  <a:pt x="1612" y="31676"/>
                </a:lnTo>
                <a:lnTo>
                  <a:pt x="0" y="34022"/>
                </a:lnTo>
                <a:lnTo>
                  <a:pt x="625" y="37347"/>
                </a:lnTo>
                <a:lnTo>
                  <a:pt x="3010" y="39009"/>
                </a:lnTo>
                <a:lnTo>
                  <a:pt x="103309" y="98068"/>
                </a:lnTo>
                <a:lnTo>
                  <a:pt x="106828" y="100023"/>
                </a:lnTo>
                <a:lnTo>
                  <a:pt x="110934" y="100023"/>
                </a:lnTo>
                <a:lnTo>
                  <a:pt x="114551" y="98263"/>
                </a:lnTo>
                <a:lnTo>
                  <a:pt x="153556" y="78121"/>
                </a:lnTo>
                <a:lnTo>
                  <a:pt x="153653" y="55632"/>
                </a:lnTo>
                <a:lnTo>
                  <a:pt x="155315" y="53578"/>
                </a:lnTo>
                <a:lnTo>
                  <a:pt x="156586" y="51329"/>
                </a:lnTo>
                <a:lnTo>
                  <a:pt x="157564" y="48885"/>
                </a:lnTo>
                <a:lnTo>
                  <a:pt x="159441" y="38528"/>
                </a:lnTo>
                <a:lnTo>
                  <a:pt x="157332" y="28583"/>
                </a:lnTo>
                <a:lnTo>
                  <a:pt x="151721" y="20160"/>
                </a:lnTo>
                <a:lnTo>
                  <a:pt x="143096" y="14369"/>
                </a:lnTo>
                <a:lnTo>
                  <a:pt x="120587" y="5814"/>
                </a:lnTo>
                <a:lnTo>
                  <a:pt x="97199" y="1009"/>
                </a:lnTo>
                <a:lnTo>
                  <a:pt x="73371" y="0"/>
                </a:lnTo>
                <a:close/>
              </a:path>
            </a:pathLst>
          </a:custGeom>
          <a:solidFill>
            <a:srgbClr val="FFFFFF"/>
          </a:solidFill>
        </p:spPr>
        <p:txBody>
          <a:bodyPr wrap="square" lIns="0" tIns="0" rIns="0" bIns="0" rtlCol="0"/>
          <a:lstStyle/>
          <a:p>
            <a:endParaRPr/>
          </a:p>
        </p:txBody>
      </p:sp>
      <p:sp>
        <p:nvSpPr>
          <p:cNvPr id="127" name="object 127"/>
          <p:cNvSpPr/>
          <p:nvPr/>
        </p:nvSpPr>
        <p:spPr>
          <a:xfrm>
            <a:off x="5967285" y="4659833"/>
            <a:ext cx="160020" cy="100330"/>
          </a:xfrm>
          <a:custGeom>
            <a:avLst/>
            <a:gdLst/>
            <a:ahLst/>
            <a:cxnLst/>
            <a:rect l="l" t="t" r="r" b="b"/>
            <a:pathLst>
              <a:path w="160020" h="100329">
                <a:moveTo>
                  <a:pt x="49543" y="2831"/>
                </a:moveTo>
                <a:lnTo>
                  <a:pt x="73371" y="0"/>
                </a:lnTo>
                <a:lnTo>
                  <a:pt x="97199" y="1009"/>
                </a:lnTo>
                <a:lnTo>
                  <a:pt x="120587" y="5814"/>
                </a:lnTo>
                <a:lnTo>
                  <a:pt x="143096" y="14369"/>
                </a:lnTo>
                <a:lnTo>
                  <a:pt x="151721" y="20160"/>
                </a:lnTo>
                <a:lnTo>
                  <a:pt x="157332" y="28583"/>
                </a:lnTo>
                <a:lnTo>
                  <a:pt x="159441" y="38528"/>
                </a:lnTo>
                <a:lnTo>
                  <a:pt x="157564" y="48885"/>
                </a:lnTo>
                <a:lnTo>
                  <a:pt x="156586" y="51329"/>
                </a:lnTo>
                <a:lnTo>
                  <a:pt x="155315" y="53578"/>
                </a:lnTo>
                <a:lnTo>
                  <a:pt x="153653" y="55632"/>
                </a:lnTo>
                <a:lnTo>
                  <a:pt x="153556" y="78121"/>
                </a:lnTo>
                <a:lnTo>
                  <a:pt x="114551" y="98263"/>
                </a:lnTo>
                <a:lnTo>
                  <a:pt x="110934" y="100023"/>
                </a:lnTo>
                <a:lnTo>
                  <a:pt x="106828" y="100023"/>
                </a:lnTo>
                <a:lnTo>
                  <a:pt x="103309" y="98068"/>
                </a:lnTo>
                <a:lnTo>
                  <a:pt x="3010" y="39009"/>
                </a:lnTo>
                <a:lnTo>
                  <a:pt x="625" y="37347"/>
                </a:lnTo>
                <a:lnTo>
                  <a:pt x="0" y="34022"/>
                </a:lnTo>
                <a:lnTo>
                  <a:pt x="1612" y="31676"/>
                </a:lnTo>
                <a:lnTo>
                  <a:pt x="2043" y="30991"/>
                </a:lnTo>
                <a:lnTo>
                  <a:pt x="2610" y="30404"/>
                </a:lnTo>
                <a:lnTo>
                  <a:pt x="3274" y="30013"/>
                </a:lnTo>
                <a:lnTo>
                  <a:pt x="37000" y="10164"/>
                </a:lnTo>
                <a:lnTo>
                  <a:pt x="32582" y="7426"/>
                </a:lnTo>
                <a:lnTo>
                  <a:pt x="49543" y="2831"/>
                </a:lnTo>
                <a:close/>
              </a:path>
            </a:pathLst>
          </a:custGeom>
          <a:ln w="7039">
            <a:solidFill>
              <a:srgbClr val="000000"/>
            </a:solidFill>
          </a:ln>
        </p:spPr>
        <p:txBody>
          <a:bodyPr wrap="square" lIns="0" tIns="0" rIns="0" bIns="0" rtlCol="0"/>
          <a:lstStyle/>
          <a:p>
            <a:endParaRPr/>
          </a:p>
        </p:txBody>
      </p:sp>
      <p:sp>
        <p:nvSpPr>
          <p:cNvPr id="128" name="object 128"/>
          <p:cNvSpPr/>
          <p:nvPr/>
        </p:nvSpPr>
        <p:spPr>
          <a:xfrm>
            <a:off x="5966690" y="4659645"/>
            <a:ext cx="116205" cy="55244"/>
          </a:xfrm>
          <a:custGeom>
            <a:avLst/>
            <a:gdLst/>
            <a:ahLst/>
            <a:cxnLst/>
            <a:rect l="l" t="t" r="r" b="b"/>
            <a:pathLst>
              <a:path w="116204" h="55245">
                <a:moveTo>
                  <a:pt x="82843" y="0"/>
                </a:moveTo>
                <a:lnTo>
                  <a:pt x="66126" y="432"/>
                </a:lnTo>
                <a:lnTo>
                  <a:pt x="49494" y="2725"/>
                </a:lnTo>
                <a:lnTo>
                  <a:pt x="801" y="31766"/>
                </a:lnTo>
                <a:lnTo>
                  <a:pt x="0" y="34895"/>
                </a:lnTo>
                <a:lnTo>
                  <a:pt x="1808" y="38024"/>
                </a:lnTo>
                <a:lnTo>
                  <a:pt x="2336" y="38610"/>
                </a:lnTo>
                <a:lnTo>
                  <a:pt x="2952" y="39001"/>
                </a:lnTo>
                <a:lnTo>
                  <a:pt x="29864" y="54744"/>
                </a:lnTo>
                <a:lnTo>
                  <a:pt x="115929" y="4681"/>
                </a:lnTo>
                <a:lnTo>
                  <a:pt x="99494" y="1419"/>
                </a:lnTo>
                <a:lnTo>
                  <a:pt x="82843" y="0"/>
                </a:lnTo>
                <a:close/>
              </a:path>
            </a:pathLst>
          </a:custGeom>
          <a:solidFill>
            <a:srgbClr val="959595"/>
          </a:solidFill>
        </p:spPr>
        <p:txBody>
          <a:bodyPr wrap="square" lIns="0" tIns="0" rIns="0" bIns="0" rtlCol="0"/>
          <a:lstStyle/>
          <a:p>
            <a:endParaRPr/>
          </a:p>
        </p:txBody>
      </p:sp>
      <p:sp>
        <p:nvSpPr>
          <p:cNvPr id="129" name="object 129"/>
          <p:cNvSpPr/>
          <p:nvPr/>
        </p:nvSpPr>
        <p:spPr>
          <a:xfrm>
            <a:off x="5966690" y="4659645"/>
            <a:ext cx="116205" cy="55244"/>
          </a:xfrm>
          <a:custGeom>
            <a:avLst/>
            <a:gdLst/>
            <a:ahLst/>
            <a:cxnLst/>
            <a:rect l="l" t="t" r="r" b="b"/>
            <a:pathLst>
              <a:path w="116204" h="55245">
                <a:moveTo>
                  <a:pt x="29864" y="54744"/>
                </a:moveTo>
                <a:lnTo>
                  <a:pt x="115929" y="4681"/>
                </a:lnTo>
                <a:lnTo>
                  <a:pt x="99494" y="1419"/>
                </a:lnTo>
                <a:lnTo>
                  <a:pt x="82843" y="0"/>
                </a:lnTo>
                <a:lnTo>
                  <a:pt x="3225" y="30299"/>
                </a:lnTo>
                <a:lnTo>
                  <a:pt x="0" y="34895"/>
                </a:lnTo>
                <a:lnTo>
                  <a:pt x="1427" y="37339"/>
                </a:lnTo>
                <a:lnTo>
                  <a:pt x="1808" y="38024"/>
                </a:lnTo>
                <a:lnTo>
                  <a:pt x="2336" y="38610"/>
                </a:lnTo>
                <a:lnTo>
                  <a:pt x="2952" y="39001"/>
                </a:lnTo>
                <a:lnTo>
                  <a:pt x="29864" y="54744"/>
                </a:lnTo>
                <a:close/>
              </a:path>
            </a:pathLst>
          </a:custGeom>
          <a:ln w="7039">
            <a:solidFill>
              <a:srgbClr val="000000"/>
            </a:solidFill>
          </a:ln>
        </p:spPr>
        <p:txBody>
          <a:bodyPr wrap="square" lIns="0" tIns="0" rIns="0" bIns="0" rtlCol="0"/>
          <a:lstStyle/>
          <a:p>
            <a:endParaRPr/>
          </a:p>
        </p:txBody>
      </p:sp>
      <p:sp>
        <p:nvSpPr>
          <p:cNvPr id="130" name="object 130"/>
          <p:cNvSpPr/>
          <p:nvPr/>
        </p:nvSpPr>
        <p:spPr>
          <a:xfrm>
            <a:off x="5966865" y="4528119"/>
            <a:ext cx="353060" cy="254000"/>
          </a:xfrm>
          <a:custGeom>
            <a:avLst/>
            <a:gdLst/>
            <a:ahLst/>
            <a:cxnLst/>
            <a:rect l="l" t="t" r="r" b="b"/>
            <a:pathLst>
              <a:path w="353060" h="254000">
                <a:moveTo>
                  <a:pt x="180273" y="253444"/>
                </a:moveTo>
                <a:lnTo>
                  <a:pt x="352129" y="152340"/>
                </a:lnTo>
                <a:lnTo>
                  <a:pt x="352520" y="101397"/>
                </a:lnTo>
                <a:lnTo>
                  <a:pt x="180273" y="0"/>
                </a:lnTo>
                <a:lnTo>
                  <a:pt x="7771" y="101397"/>
                </a:lnTo>
                <a:lnTo>
                  <a:pt x="7566" y="151851"/>
                </a:lnTo>
                <a:lnTo>
                  <a:pt x="13597" y="155469"/>
                </a:lnTo>
                <a:lnTo>
                  <a:pt x="2962" y="161922"/>
                </a:lnTo>
                <a:lnTo>
                  <a:pt x="596" y="163585"/>
                </a:lnTo>
                <a:lnTo>
                  <a:pt x="0" y="166909"/>
                </a:lnTo>
                <a:lnTo>
                  <a:pt x="1642" y="169354"/>
                </a:lnTo>
                <a:lnTo>
                  <a:pt x="103729" y="229879"/>
                </a:lnTo>
                <a:lnTo>
                  <a:pt x="111452" y="231639"/>
                </a:lnTo>
                <a:lnTo>
                  <a:pt x="115069" y="230075"/>
                </a:lnTo>
                <a:lnTo>
                  <a:pt x="128168" y="223524"/>
                </a:lnTo>
                <a:lnTo>
                  <a:pt x="180273" y="253444"/>
                </a:lnTo>
                <a:close/>
              </a:path>
            </a:pathLst>
          </a:custGeom>
          <a:ln w="14665">
            <a:solidFill>
              <a:srgbClr val="4677BE"/>
            </a:solidFill>
          </a:ln>
        </p:spPr>
        <p:txBody>
          <a:bodyPr wrap="square" lIns="0" tIns="0" rIns="0" bIns="0" rtlCol="0"/>
          <a:lstStyle/>
          <a:p>
            <a:endParaRPr/>
          </a:p>
        </p:txBody>
      </p:sp>
      <p:sp>
        <p:nvSpPr>
          <p:cNvPr id="131" name="object 131"/>
          <p:cNvSpPr txBox="1"/>
          <p:nvPr/>
        </p:nvSpPr>
        <p:spPr>
          <a:xfrm>
            <a:off x="5832947" y="4800154"/>
            <a:ext cx="621030"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PIV Card</a:t>
            </a:r>
            <a:r>
              <a:rPr sz="600" spc="-50" dirty="0">
                <a:latin typeface="Arial"/>
                <a:cs typeface="Arial"/>
              </a:rPr>
              <a:t> </a:t>
            </a:r>
            <a:r>
              <a:rPr sz="600" spc="5" dirty="0">
                <a:latin typeface="Arial"/>
                <a:cs typeface="Arial"/>
              </a:rPr>
              <a:t>Reader</a:t>
            </a:r>
            <a:endParaRPr sz="600">
              <a:latin typeface="Arial"/>
              <a:cs typeface="Arial"/>
            </a:endParaRPr>
          </a:p>
        </p:txBody>
      </p:sp>
      <p:sp>
        <p:nvSpPr>
          <p:cNvPr id="132" name="object 132"/>
          <p:cNvSpPr/>
          <p:nvPr/>
        </p:nvSpPr>
        <p:spPr>
          <a:xfrm>
            <a:off x="6143326" y="4779315"/>
            <a:ext cx="0" cy="288290"/>
          </a:xfrm>
          <a:custGeom>
            <a:avLst/>
            <a:gdLst/>
            <a:ahLst/>
            <a:cxnLst/>
            <a:rect l="l" t="t" r="r" b="b"/>
            <a:pathLst>
              <a:path h="288289">
                <a:moveTo>
                  <a:pt x="0" y="0"/>
                </a:moveTo>
                <a:lnTo>
                  <a:pt x="0" y="287765"/>
                </a:lnTo>
              </a:path>
            </a:pathLst>
          </a:custGeom>
          <a:ln w="3175">
            <a:solidFill>
              <a:srgbClr val="4677BE"/>
            </a:solidFill>
          </a:ln>
        </p:spPr>
        <p:txBody>
          <a:bodyPr wrap="square" lIns="0" tIns="0" rIns="0" bIns="0" rtlCol="0"/>
          <a:lstStyle/>
          <a:p>
            <a:endParaRPr/>
          </a:p>
        </p:txBody>
      </p:sp>
      <p:sp>
        <p:nvSpPr>
          <p:cNvPr id="133" name="object 133"/>
          <p:cNvSpPr/>
          <p:nvPr/>
        </p:nvSpPr>
        <p:spPr>
          <a:xfrm>
            <a:off x="6143326" y="5407667"/>
            <a:ext cx="0" cy="264795"/>
          </a:xfrm>
          <a:custGeom>
            <a:avLst/>
            <a:gdLst/>
            <a:ahLst/>
            <a:cxnLst/>
            <a:rect l="l" t="t" r="r" b="b"/>
            <a:pathLst>
              <a:path h="264795">
                <a:moveTo>
                  <a:pt x="0" y="264484"/>
                </a:moveTo>
                <a:lnTo>
                  <a:pt x="0" y="0"/>
                </a:lnTo>
              </a:path>
            </a:pathLst>
          </a:custGeom>
          <a:ln w="3175">
            <a:solidFill>
              <a:srgbClr val="4677BE"/>
            </a:solidFill>
          </a:ln>
        </p:spPr>
        <p:txBody>
          <a:bodyPr wrap="square" lIns="0" tIns="0" rIns="0" bIns="0" rtlCol="0"/>
          <a:lstStyle/>
          <a:p>
            <a:endParaRPr/>
          </a:p>
        </p:txBody>
      </p:sp>
      <p:sp>
        <p:nvSpPr>
          <p:cNvPr id="134" name="object 134"/>
          <p:cNvSpPr/>
          <p:nvPr/>
        </p:nvSpPr>
        <p:spPr>
          <a:xfrm>
            <a:off x="5333951" y="2065149"/>
            <a:ext cx="304165" cy="242570"/>
          </a:xfrm>
          <a:custGeom>
            <a:avLst/>
            <a:gdLst/>
            <a:ahLst/>
            <a:cxnLst/>
            <a:rect l="l" t="t" r="r" b="b"/>
            <a:pathLst>
              <a:path w="304164" h="242569">
                <a:moveTo>
                  <a:pt x="304062" y="0"/>
                </a:moveTo>
                <a:lnTo>
                  <a:pt x="0" y="0"/>
                </a:lnTo>
                <a:lnTo>
                  <a:pt x="0" y="242004"/>
                </a:lnTo>
                <a:lnTo>
                  <a:pt x="304062" y="0"/>
                </a:lnTo>
                <a:close/>
              </a:path>
            </a:pathLst>
          </a:custGeom>
          <a:solidFill>
            <a:srgbClr val="B3B3B3"/>
          </a:solidFill>
        </p:spPr>
        <p:txBody>
          <a:bodyPr wrap="square" lIns="0" tIns="0" rIns="0" bIns="0" rtlCol="0"/>
          <a:lstStyle/>
          <a:p>
            <a:endParaRPr/>
          </a:p>
        </p:txBody>
      </p:sp>
      <p:sp>
        <p:nvSpPr>
          <p:cNvPr id="135" name="object 135"/>
          <p:cNvSpPr/>
          <p:nvPr/>
        </p:nvSpPr>
        <p:spPr>
          <a:xfrm>
            <a:off x="5333951" y="2065149"/>
            <a:ext cx="304165" cy="242570"/>
          </a:xfrm>
          <a:custGeom>
            <a:avLst/>
            <a:gdLst/>
            <a:ahLst/>
            <a:cxnLst/>
            <a:rect l="l" t="t" r="r" b="b"/>
            <a:pathLst>
              <a:path w="304164" h="242569">
                <a:moveTo>
                  <a:pt x="304062" y="0"/>
                </a:moveTo>
                <a:lnTo>
                  <a:pt x="0" y="242004"/>
                </a:lnTo>
                <a:lnTo>
                  <a:pt x="304062" y="242004"/>
                </a:lnTo>
                <a:lnTo>
                  <a:pt x="304062" y="0"/>
                </a:lnTo>
                <a:close/>
              </a:path>
            </a:pathLst>
          </a:custGeom>
          <a:solidFill>
            <a:srgbClr val="000000"/>
          </a:solidFill>
        </p:spPr>
        <p:txBody>
          <a:bodyPr wrap="square" lIns="0" tIns="0" rIns="0" bIns="0" rtlCol="0"/>
          <a:lstStyle/>
          <a:p>
            <a:endParaRPr/>
          </a:p>
        </p:txBody>
      </p:sp>
      <p:sp>
        <p:nvSpPr>
          <p:cNvPr id="136" name="object 136"/>
          <p:cNvSpPr/>
          <p:nvPr/>
        </p:nvSpPr>
        <p:spPr>
          <a:xfrm>
            <a:off x="5342895" y="2074379"/>
            <a:ext cx="286385" cy="223520"/>
          </a:xfrm>
          <a:custGeom>
            <a:avLst/>
            <a:gdLst/>
            <a:ahLst/>
            <a:cxnLst/>
            <a:rect l="l" t="t" r="r" b="b"/>
            <a:pathLst>
              <a:path w="286385" h="223519">
                <a:moveTo>
                  <a:pt x="0" y="223387"/>
                </a:moveTo>
                <a:lnTo>
                  <a:pt x="286172" y="223387"/>
                </a:lnTo>
                <a:lnTo>
                  <a:pt x="286172" y="0"/>
                </a:lnTo>
                <a:lnTo>
                  <a:pt x="0" y="0"/>
                </a:lnTo>
                <a:lnTo>
                  <a:pt x="0" y="223387"/>
                </a:lnTo>
                <a:close/>
              </a:path>
            </a:pathLst>
          </a:custGeom>
          <a:solidFill>
            <a:srgbClr val="FFFFFF"/>
          </a:solidFill>
        </p:spPr>
        <p:txBody>
          <a:bodyPr wrap="square" lIns="0" tIns="0" rIns="0" bIns="0" rtlCol="0"/>
          <a:lstStyle/>
          <a:p>
            <a:endParaRPr/>
          </a:p>
        </p:txBody>
      </p:sp>
      <p:sp>
        <p:nvSpPr>
          <p:cNvPr id="137" name="object 137"/>
          <p:cNvSpPr/>
          <p:nvPr/>
        </p:nvSpPr>
        <p:spPr>
          <a:xfrm>
            <a:off x="5356552" y="2087835"/>
            <a:ext cx="89535" cy="93345"/>
          </a:xfrm>
          <a:custGeom>
            <a:avLst/>
            <a:gdLst/>
            <a:ahLst/>
            <a:cxnLst/>
            <a:rect l="l" t="t" r="r" b="b"/>
            <a:pathLst>
              <a:path w="89535" h="93344">
                <a:moveTo>
                  <a:pt x="44713" y="0"/>
                </a:moveTo>
                <a:lnTo>
                  <a:pt x="27309" y="3656"/>
                </a:lnTo>
                <a:lnTo>
                  <a:pt x="13096" y="13628"/>
                </a:lnTo>
                <a:lnTo>
                  <a:pt x="3514" y="28421"/>
                </a:lnTo>
                <a:lnTo>
                  <a:pt x="0" y="46543"/>
                </a:lnTo>
                <a:lnTo>
                  <a:pt x="3514" y="64623"/>
                </a:lnTo>
                <a:lnTo>
                  <a:pt x="13096" y="79421"/>
                </a:lnTo>
                <a:lnTo>
                  <a:pt x="27309" y="89416"/>
                </a:lnTo>
                <a:lnTo>
                  <a:pt x="44713" y="93086"/>
                </a:lnTo>
                <a:lnTo>
                  <a:pt x="62117" y="89416"/>
                </a:lnTo>
                <a:lnTo>
                  <a:pt x="76330" y="79421"/>
                </a:lnTo>
                <a:lnTo>
                  <a:pt x="85913" y="64623"/>
                </a:lnTo>
                <a:lnTo>
                  <a:pt x="89427" y="46543"/>
                </a:lnTo>
                <a:lnTo>
                  <a:pt x="85913" y="28421"/>
                </a:lnTo>
                <a:lnTo>
                  <a:pt x="76330" y="13628"/>
                </a:lnTo>
                <a:lnTo>
                  <a:pt x="62117" y="3656"/>
                </a:lnTo>
                <a:lnTo>
                  <a:pt x="44713" y="0"/>
                </a:lnTo>
                <a:close/>
              </a:path>
            </a:pathLst>
          </a:custGeom>
          <a:solidFill>
            <a:srgbClr val="808000"/>
          </a:solidFill>
        </p:spPr>
        <p:txBody>
          <a:bodyPr wrap="square" lIns="0" tIns="0" rIns="0" bIns="0" rtlCol="0"/>
          <a:lstStyle/>
          <a:p>
            <a:endParaRPr/>
          </a:p>
        </p:txBody>
      </p:sp>
      <p:sp>
        <p:nvSpPr>
          <p:cNvPr id="138" name="object 138"/>
          <p:cNvSpPr/>
          <p:nvPr/>
        </p:nvSpPr>
        <p:spPr>
          <a:xfrm>
            <a:off x="5360774" y="2223356"/>
            <a:ext cx="125730" cy="0"/>
          </a:xfrm>
          <a:custGeom>
            <a:avLst/>
            <a:gdLst/>
            <a:ahLst/>
            <a:cxnLst/>
            <a:rect l="l" t="t" r="r" b="b"/>
            <a:pathLst>
              <a:path w="125729">
                <a:moveTo>
                  <a:pt x="0" y="0"/>
                </a:moveTo>
                <a:lnTo>
                  <a:pt x="125206" y="0"/>
                </a:lnTo>
              </a:path>
            </a:pathLst>
          </a:custGeom>
          <a:ln w="9386">
            <a:solidFill>
              <a:srgbClr val="000080"/>
            </a:solidFill>
          </a:ln>
        </p:spPr>
        <p:txBody>
          <a:bodyPr wrap="square" lIns="0" tIns="0" rIns="0" bIns="0" rtlCol="0"/>
          <a:lstStyle/>
          <a:p>
            <a:endParaRPr/>
          </a:p>
        </p:txBody>
      </p:sp>
      <p:sp>
        <p:nvSpPr>
          <p:cNvPr id="139" name="object 139"/>
          <p:cNvSpPr/>
          <p:nvPr/>
        </p:nvSpPr>
        <p:spPr>
          <a:xfrm>
            <a:off x="5360774" y="2241983"/>
            <a:ext cx="125730" cy="0"/>
          </a:xfrm>
          <a:custGeom>
            <a:avLst/>
            <a:gdLst/>
            <a:ahLst/>
            <a:cxnLst/>
            <a:rect l="l" t="t" r="r" b="b"/>
            <a:pathLst>
              <a:path w="125729">
                <a:moveTo>
                  <a:pt x="0" y="0"/>
                </a:moveTo>
                <a:lnTo>
                  <a:pt x="125206" y="0"/>
                </a:lnTo>
              </a:path>
            </a:pathLst>
          </a:custGeom>
          <a:ln w="9289">
            <a:solidFill>
              <a:srgbClr val="000080"/>
            </a:solidFill>
          </a:ln>
        </p:spPr>
        <p:txBody>
          <a:bodyPr wrap="square" lIns="0" tIns="0" rIns="0" bIns="0" rtlCol="0"/>
          <a:lstStyle/>
          <a:p>
            <a:endParaRPr/>
          </a:p>
        </p:txBody>
      </p:sp>
      <p:sp>
        <p:nvSpPr>
          <p:cNvPr id="140" name="object 140"/>
          <p:cNvSpPr/>
          <p:nvPr/>
        </p:nvSpPr>
        <p:spPr>
          <a:xfrm>
            <a:off x="5360775" y="2255918"/>
            <a:ext cx="71755" cy="9525"/>
          </a:xfrm>
          <a:custGeom>
            <a:avLst/>
            <a:gdLst/>
            <a:ahLst/>
            <a:cxnLst/>
            <a:rect l="l" t="t" r="r" b="b"/>
            <a:pathLst>
              <a:path w="71754" h="9525">
                <a:moveTo>
                  <a:pt x="71548" y="0"/>
                </a:moveTo>
                <a:lnTo>
                  <a:pt x="0" y="0"/>
                </a:lnTo>
                <a:lnTo>
                  <a:pt x="0" y="9289"/>
                </a:lnTo>
                <a:lnTo>
                  <a:pt x="71548" y="9289"/>
                </a:lnTo>
                <a:lnTo>
                  <a:pt x="71548" y="0"/>
                </a:lnTo>
                <a:close/>
              </a:path>
            </a:pathLst>
          </a:custGeom>
          <a:solidFill>
            <a:srgbClr val="000080"/>
          </a:solidFill>
        </p:spPr>
        <p:txBody>
          <a:bodyPr wrap="square" lIns="0" tIns="0" rIns="0" bIns="0" rtlCol="0"/>
          <a:lstStyle/>
          <a:p>
            <a:endParaRPr/>
          </a:p>
        </p:txBody>
      </p:sp>
      <p:sp>
        <p:nvSpPr>
          <p:cNvPr id="141" name="object 141"/>
          <p:cNvSpPr/>
          <p:nvPr/>
        </p:nvSpPr>
        <p:spPr>
          <a:xfrm>
            <a:off x="5357256" y="2215143"/>
            <a:ext cx="132715" cy="16510"/>
          </a:xfrm>
          <a:custGeom>
            <a:avLst/>
            <a:gdLst/>
            <a:ahLst/>
            <a:cxnLst/>
            <a:rect l="l" t="t" r="r" b="b"/>
            <a:pathLst>
              <a:path w="132714" h="16510">
                <a:moveTo>
                  <a:pt x="0" y="16426"/>
                </a:moveTo>
                <a:lnTo>
                  <a:pt x="132245" y="16426"/>
                </a:lnTo>
                <a:lnTo>
                  <a:pt x="132245" y="0"/>
                </a:lnTo>
                <a:lnTo>
                  <a:pt x="0" y="0"/>
                </a:lnTo>
                <a:lnTo>
                  <a:pt x="0" y="16426"/>
                </a:lnTo>
                <a:close/>
              </a:path>
            </a:pathLst>
          </a:custGeom>
          <a:solidFill>
            <a:srgbClr val="000080"/>
          </a:solidFill>
        </p:spPr>
        <p:txBody>
          <a:bodyPr wrap="square" lIns="0" tIns="0" rIns="0" bIns="0" rtlCol="0"/>
          <a:lstStyle/>
          <a:p>
            <a:endParaRPr/>
          </a:p>
        </p:txBody>
      </p:sp>
      <p:sp>
        <p:nvSpPr>
          <p:cNvPr id="142" name="object 142"/>
          <p:cNvSpPr/>
          <p:nvPr/>
        </p:nvSpPr>
        <p:spPr>
          <a:xfrm>
            <a:off x="5357256" y="2233819"/>
            <a:ext cx="132715" cy="16510"/>
          </a:xfrm>
          <a:custGeom>
            <a:avLst/>
            <a:gdLst/>
            <a:ahLst/>
            <a:cxnLst/>
            <a:rect l="l" t="t" r="r" b="b"/>
            <a:pathLst>
              <a:path w="132714" h="16510">
                <a:moveTo>
                  <a:pt x="0" y="16329"/>
                </a:moveTo>
                <a:lnTo>
                  <a:pt x="132245" y="16329"/>
                </a:lnTo>
                <a:lnTo>
                  <a:pt x="132245" y="0"/>
                </a:lnTo>
                <a:lnTo>
                  <a:pt x="0" y="0"/>
                </a:lnTo>
                <a:lnTo>
                  <a:pt x="0" y="16329"/>
                </a:lnTo>
                <a:close/>
              </a:path>
            </a:pathLst>
          </a:custGeom>
          <a:solidFill>
            <a:srgbClr val="000080"/>
          </a:solidFill>
        </p:spPr>
        <p:txBody>
          <a:bodyPr wrap="square" lIns="0" tIns="0" rIns="0" bIns="0" rtlCol="0"/>
          <a:lstStyle/>
          <a:p>
            <a:endParaRPr/>
          </a:p>
        </p:txBody>
      </p:sp>
      <p:sp>
        <p:nvSpPr>
          <p:cNvPr id="143" name="object 143"/>
          <p:cNvSpPr/>
          <p:nvPr/>
        </p:nvSpPr>
        <p:spPr>
          <a:xfrm>
            <a:off x="5360775" y="2255918"/>
            <a:ext cx="71755" cy="9525"/>
          </a:xfrm>
          <a:custGeom>
            <a:avLst/>
            <a:gdLst/>
            <a:ahLst/>
            <a:cxnLst/>
            <a:rect l="l" t="t" r="r" b="b"/>
            <a:pathLst>
              <a:path w="71754" h="9525">
                <a:moveTo>
                  <a:pt x="0" y="9289"/>
                </a:moveTo>
                <a:lnTo>
                  <a:pt x="71548" y="9289"/>
                </a:lnTo>
                <a:lnTo>
                  <a:pt x="71548" y="0"/>
                </a:lnTo>
                <a:lnTo>
                  <a:pt x="0" y="0"/>
                </a:lnTo>
                <a:lnTo>
                  <a:pt x="0" y="9289"/>
                </a:lnTo>
                <a:close/>
              </a:path>
            </a:pathLst>
          </a:custGeom>
          <a:ln w="7040">
            <a:solidFill>
              <a:srgbClr val="000080"/>
            </a:solidFill>
          </a:ln>
        </p:spPr>
        <p:txBody>
          <a:bodyPr wrap="square" lIns="0" tIns="0" rIns="0" bIns="0" rtlCol="0"/>
          <a:lstStyle/>
          <a:p>
            <a:endParaRPr/>
          </a:p>
        </p:txBody>
      </p:sp>
      <p:sp>
        <p:nvSpPr>
          <p:cNvPr id="144" name="object 144"/>
          <p:cNvSpPr/>
          <p:nvPr/>
        </p:nvSpPr>
        <p:spPr>
          <a:xfrm>
            <a:off x="5567794" y="2131151"/>
            <a:ext cx="13335" cy="17145"/>
          </a:xfrm>
          <a:custGeom>
            <a:avLst/>
            <a:gdLst/>
            <a:ahLst/>
            <a:cxnLst/>
            <a:rect l="l" t="t" r="r" b="b"/>
            <a:pathLst>
              <a:path w="13335" h="17144">
                <a:moveTo>
                  <a:pt x="12913" y="0"/>
                </a:moveTo>
                <a:lnTo>
                  <a:pt x="12913" y="9191"/>
                </a:lnTo>
                <a:lnTo>
                  <a:pt x="7126" y="16720"/>
                </a:lnTo>
                <a:lnTo>
                  <a:pt x="0" y="16720"/>
                </a:lnTo>
              </a:path>
            </a:pathLst>
          </a:custGeom>
          <a:ln w="7039">
            <a:solidFill>
              <a:srgbClr val="000080"/>
            </a:solidFill>
          </a:ln>
        </p:spPr>
        <p:txBody>
          <a:bodyPr wrap="square" lIns="0" tIns="0" rIns="0" bIns="0" rtlCol="0"/>
          <a:lstStyle/>
          <a:p>
            <a:endParaRPr/>
          </a:p>
        </p:txBody>
      </p:sp>
      <p:sp>
        <p:nvSpPr>
          <p:cNvPr id="145" name="object 145"/>
          <p:cNvSpPr/>
          <p:nvPr/>
        </p:nvSpPr>
        <p:spPr>
          <a:xfrm>
            <a:off x="5567794" y="2114430"/>
            <a:ext cx="34925" cy="11430"/>
          </a:xfrm>
          <a:custGeom>
            <a:avLst/>
            <a:gdLst/>
            <a:ahLst/>
            <a:cxnLst/>
            <a:rect l="l" t="t" r="r" b="b"/>
            <a:pathLst>
              <a:path w="34925" h="11430">
                <a:moveTo>
                  <a:pt x="34439" y="0"/>
                </a:moveTo>
                <a:lnTo>
                  <a:pt x="31733" y="4340"/>
                </a:lnTo>
                <a:lnTo>
                  <a:pt x="24353" y="7883"/>
                </a:lnTo>
                <a:lnTo>
                  <a:pt x="13406" y="10271"/>
                </a:lnTo>
                <a:lnTo>
                  <a:pt x="0" y="11146"/>
                </a:lnTo>
              </a:path>
            </a:pathLst>
          </a:custGeom>
          <a:ln w="7039">
            <a:solidFill>
              <a:srgbClr val="000080"/>
            </a:solidFill>
          </a:ln>
        </p:spPr>
        <p:txBody>
          <a:bodyPr wrap="square" lIns="0" tIns="0" rIns="0" bIns="0" rtlCol="0"/>
          <a:lstStyle/>
          <a:p>
            <a:endParaRPr/>
          </a:p>
        </p:txBody>
      </p:sp>
      <p:sp>
        <p:nvSpPr>
          <p:cNvPr id="146" name="object 146"/>
          <p:cNvSpPr/>
          <p:nvPr/>
        </p:nvSpPr>
        <p:spPr>
          <a:xfrm>
            <a:off x="5541957" y="2136724"/>
            <a:ext cx="34925" cy="0"/>
          </a:xfrm>
          <a:custGeom>
            <a:avLst/>
            <a:gdLst/>
            <a:ahLst/>
            <a:cxnLst/>
            <a:rect l="l" t="t" r="r" b="b"/>
            <a:pathLst>
              <a:path w="34925">
                <a:moveTo>
                  <a:pt x="0" y="0"/>
                </a:moveTo>
                <a:lnTo>
                  <a:pt x="34449" y="0"/>
                </a:lnTo>
              </a:path>
            </a:pathLst>
          </a:custGeom>
          <a:ln w="7040">
            <a:solidFill>
              <a:srgbClr val="000080"/>
            </a:solidFill>
          </a:ln>
        </p:spPr>
        <p:txBody>
          <a:bodyPr wrap="square" lIns="0" tIns="0" rIns="0" bIns="0" rtlCol="0"/>
          <a:lstStyle/>
          <a:p>
            <a:endParaRPr/>
          </a:p>
        </p:txBody>
      </p:sp>
      <p:sp>
        <p:nvSpPr>
          <p:cNvPr id="147" name="object 147"/>
          <p:cNvSpPr/>
          <p:nvPr/>
        </p:nvSpPr>
        <p:spPr>
          <a:xfrm>
            <a:off x="5524731" y="2125577"/>
            <a:ext cx="8890" cy="11430"/>
          </a:xfrm>
          <a:custGeom>
            <a:avLst/>
            <a:gdLst/>
            <a:ahLst/>
            <a:cxnLst/>
            <a:rect l="l" t="t" r="r" b="b"/>
            <a:pathLst>
              <a:path w="8889" h="11430">
                <a:moveTo>
                  <a:pt x="0" y="0"/>
                </a:moveTo>
                <a:lnTo>
                  <a:pt x="4760" y="0"/>
                </a:lnTo>
                <a:lnTo>
                  <a:pt x="8612" y="4986"/>
                </a:lnTo>
                <a:lnTo>
                  <a:pt x="8612" y="11146"/>
                </a:lnTo>
              </a:path>
            </a:pathLst>
          </a:custGeom>
          <a:ln w="7039">
            <a:solidFill>
              <a:srgbClr val="000080"/>
            </a:solidFill>
          </a:ln>
        </p:spPr>
        <p:txBody>
          <a:bodyPr wrap="square" lIns="0" tIns="0" rIns="0" bIns="0" rtlCol="0"/>
          <a:lstStyle/>
          <a:p>
            <a:endParaRPr/>
          </a:p>
        </p:txBody>
      </p:sp>
      <p:sp>
        <p:nvSpPr>
          <p:cNvPr id="148" name="object 148"/>
          <p:cNvSpPr/>
          <p:nvPr/>
        </p:nvSpPr>
        <p:spPr>
          <a:xfrm>
            <a:off x="5498894" y="2131150"/>
            <a:ext cx="26034" cy="0"/>
          </a:xfrm>
          <a:custGeom>
            <a:avLst/>
            <a:gdLst/>
            <a:ahLst/>
            <a:cxnLst/>
            <a:rect l="l" t="t" r="r" b="b"/>
            <a:pathLst>
              <a:path w="26035">
                <a:moveTo>
                  <a:pt x="0" y="0"/>
                </a:moveTo>
                <a:lnTo>
                  <a:pt x="25837" y="0"/>
                </a:lnTo>
              </a:path>
            </a:pathLst>
          </a:custGeom>
          <a:ln w="7040">
            <a:solidFill>
              <a:srgbClr val="000080"/>
            </a:solidFill>
          </a:ln>
        </p:spPr>
        <p:txBody>
          <a:bodyPr wrap="square" lIns="0" tIns="0" rIns="0" bIns="0" rtlCol="0"/>
          <a:lstStyle/>
          <a:p>
            <a:endParaRPr/>
          </a:p>
        </p:txBody>
      </p:sp>
      <p:sp>
        <p:nvSpPr>
          <p:cNvPr id="149" name="object 149"/>
          <p:cNvSpPr/>
          <p:nvPr/>
        </p:nvSpPr>
        <p:spPr>
          <a:xfrm>
            <a:off x="5481671" y="2111692"/>
            <a:ext cx="13335" cy="13970"/>
          </a:xfrm>
          <a:custGeom>
            <a:avLst/>
            <a:gdLst/>
            <a:ahLst/>
            <a:cxnLst/>
            <a:rect l="l" t="t" r="r" b="b"/>
            <a:pathLst>
              <a:path w="13335" h="13969">
                <a:moveTo>
                  <a:pt x="0" y="13884"/>
                </a:moveTo>
                <a:lnTo>
                  <a:pt x="7136" y="13884"/>
                </a:lnTo>
                <a:lnTo>
                  <a:pt x="12923" y="7626"/>
                </a:lnTo>
                <a:lnTo>
                  <a:pt x="12923" y="0"/>
                </a:lnTo>
              </a:path>
            </a:pathLst>
          </a:custGeom>
          <a:ln w="7039">
            <a:solidFill>
              <a:srgbClr val="000080"/>
            </a:solidFill>
          </a:ln>
        </p:spPr>
        <p:txBody>
          <a:bodyPr wrap="square" lIns="0" tIns="0" rIns="0" bIns="0" rtlCol="0"/>
          <a:lstStyle/>
          <a:p>
            <a:endParaRPr/>
          </a:p>
        </p:txBody>
      </p:sp>
      <p:sp>
        <p:nvSpPr>
          <p:cNvPr id="150" name="object 150"/>
          <p:cNvSpPr/>
          <p:nvPr/>
        </p:nvSpPr>
        <p:spPr>
          <a:xfrm>
            <a:off x="5446283" y="2114431"/>
            <a:ext cx="27305" cy="34925"/>
          </a:xfrm>
          <a:custGeom>
            <a:avLst/>
            <a:gdLst/>
            <a:ahLst/>
            <a:cxnLst/>
            <a:rect l="l" t="t" r="r" b="b"/>
            <a:pathLst>
              <a:path w="27304" h="34925">
                <a:moveTo>
                  <a:pt x="18163" y="0"/>
                </a:moveTo>
                <a:lnTo>
                  <a:pt x="22923" y="0"/>
                </a:lnTo>
                <a:lnTo>
                  <a:pt x="26775" y="7529"/>
                </a:lnTo>
                <a:lnTo>
                  <a:pt x="26775" y="16720"/>
                </a:lnTo>
                <a:lnTo>
                  <a:pt x="22024" y="16720"/>
                </a:lnTo>
                <a:lnTo>
                  <a:pt x="18163" y="24151"/>
                </a:lnTo>
                <a:lnTo>
                  <a:pt x="18163" y="33440"/>
                </a:lnTo>
                <a:lnTo>
                  <a:pt x="20137" y="33831"/>
                </a:lnTo>
                <a:lnTo>
                  <a:pt x="17879" y="34222"/>
                </a:lnTo>
                <a:lnTo>
                  <a:pt x="13118" y="34418"/>
                </a:lnTo>
                <a:lnTo>
                  <a:pt x="8367" y="34516"/>
                </a:lnTo>
                <a:lnTo>
                  <a:pt x="2913" y="34418"/>
                </a:lnTo>
                <a:lnTo>
                  <a:pt x="948" y="34027"/>
                </a:lnTo>
                <a:lnTo>
                  <a:pt x="0" y="33831"/>
                </a:lnTo>
                <a:lnTo>
                  <a:pt x="0" y="33636"/>
                </a:lnTo>
                <a:lnTo>
                  <a:pt x="948" y="33440"/>
                </a:lnTo>
              </a:path>
            </a:pathLst>
          </a:custGeom>
          <a:ln w="7039">
            <a:solidFill>
              <a:srgbClr val="000080"/>
            </a:solidFill>
          </a:ln>
        </p:spPr>
        <p:txBody>
          <a:bodyPr wrap="square" lIns="0" tIns="0" rIns="0" bIns="0" rtlCol="0"/>
          <a:lstStyle/>
          <a:p>
            <a:endParaRPr/>
          </a:p>
        </p:txBody>
      </p:sp>
      <p:sp>
        <p:nvSpPr>
          <p:cNvPr id="151" name="object 151"/>
          <p:cNvSpPr/>
          <p:nvPr/>
        </p:nvSpPr>
        <p:spPr>
          <a:xfrm>
            <a:off x="5486715" y="2281047"/>
            <a:ext cx="198755" cy="136525"/>
          </a:xfrm>
          <a:custGeom>
            <a:avLst/>
            <a:gdLst/>
            <a:ahLst/>
            <a:cxnLst/>
            <a:rect l="l" t="t" r="r" b="b"/>
            <a:pathLst>
              <a:path w="198754" h="136525">
                <a:moveTo>
                  <a:pt x="132284" y="100712"/>
                </a:moveTo>
                <a:lnTo>
                  <a:pt x="66142" y="100712"/>
                </a:lnTo>
                <a:lnTo>
                  <a:pt x="77169" y="105895"/>
                </a:lnTo>
                <a:lnTo>
                  <a:pt x="77169" y="136109"/>
                </a:lnTo>
                <a:lnTo>
                  <a:pt x="121257" y="136109"/>
                </a:lnTo>
                <a:lnTo>
                  <a:pt x="121257" y="105895"/>
                </a:lnTo>
                <a:lnTo>
                  <a:pt x="132284" y="100712"/>
                </a:lnTo>
                <a:close/>
              </a:path>
              <a:path w="198754" h="136525">
                <a:moveTo>
                  <a:pt x="18368" y="0"/>
                </a:moveTo>
                <a:lnTo>
                  <a:pt x="18368" y="21218"/>
                </a:lnTo>
                <a:lnTo>
                  <a:pt x="43355" y="41751"/>
                </a:lnTo>
                <a:lnTo>
                  <a:pt x="230" y="41751"/>
                </a:lnTo>
                <a:lnTo>
                  <a:pt x="733" y="73236"/>
                </a:lnTo>
                <a:lnTo>
                  <a:pt x="29395" y="75583"/>
                </a:lnTo>
                <a:lnTo>
                  <a:pt x="36746" y="82917"/>
                </a:lnTo>
                <a:lnTo>
                  <a:pt x="14702" y="84677"/>
                </a:lnTo>
                <a:lnTo>
                  <a:pt x="14702" y="105895"/>
                </a:lnTo>
                <a:lnTo>
                  <a:pt x="36746" y="120953"/>
                </a:lnTo>
                <a:lnTo>
                  <a:pt x="66142" y="100712"/>
                </a:lnTo>
                <a:lnTo>
                  <a:pt x="183723" y="100712"/>
                </a:lnTo>
                <a:lnTo>
                  <a:pt x="183723" y="84677"/>
                </a:lnTo>
                <a:lnTo>
                  <a:pt x="161679" y="82917"/>
                </a:lnTo>
                <a:lnTo>
                  <a:pt x="169031" y="75583"/>
                </a:lnTo>
                <a:lnTo>
                  <a:pt x="197693" y="73236"/>
                </a:lnTo>
                <a:lnTo>
                  <a:pt x="198105" y="47423"/>
                </a:lnTo>
                <a:lnTo>
                  <a:pt x="161484" y="47423"/>
                </a:lnTo>
                <a:lnTo>
                  <a:pt x="155061" y="41751"/>
                </a:lnTo>
                <a:lnTo>
                  <a:pt x="43355" y="41751"/>
                </a:lnTo>
                <a:lnTo>
                  <a:pt x="0" y="27280"/>
                </a:lnTo>
                <a:lnTo>
                  <a:pt x="172671" y="27280"/>
                </a:lnTo>
                <a:lnTo>
                  <a:pt x="177073" y="23662"/>
                </a:lnTo>
                <a:lnTo>
                  <a:pt x="66875" y="23662"/>
                </a:lnTo>
                <a:lnTo>
                  <a:pt x="40422" y="3031"/>
                </a:lnTo>
                <a:lnTo>
                  <a:pt x="18368" y="0"/>
                </a:lnTo>
                <a:close/>
              </a:path>
              <a:path w="198754" h="136525">
                <a:moveTo>
                  <a:pt x="183723" y="100712"/>
                </a:moveTo>
                <a:lnTo>
                  <a:pt x="132284" y="100712"/>
                </a:lnTo>
                <a:lnTo>
                  <a:pt x="161679" y="120953"/>
                </a:lnTo>
                <a:lnTo>
                  <a:pt x="183723" y="105895"/>
                </a:lnTo>
                <a:lnTo>
                  <a:pt x="183723" y="100712"/>
                </a:lnTo>
                <a:close/>
              </a:path>
              <a:path w="198754" h="136525">
                <a:moveTo>
                  <a:pt x="198426" y="27280"/>
                </a:moveTo>
                <a:lnTo>
                  <a:pt x="161484" y="47423"/>
                </a:lnTo>
                <a:lnTo>
                  <a:pt x="198105" y="47423"/>
                </a:lnTo>
                <a:lnTo>
                  <a:pt x="198426" y="27280"/>
                </a:lnTo>
                <a:close/>
              </a:path>
              <a:path w="198754" h="136525">
                <a:moveTo>
                  <a:pt x="99213" y="17893"/>
                </a:moveTo>
                <a:lnTo>
                  <a:pt x="66875" y="23662"/>
                </a:lnTo>
                <a:lnTo>
                  <a:pt x="131551" y="23662"/>
                </a:lnTo>
                <a:lnTo>
                  <a:pt x="99213" y="17893"/>
                </a:lnTo>
                <a:close/>
              </a:path>
              <a:path w="198754" h="136525">
                <a:moveTo>
                  <a:pt x="180048" y="0"/>
                </a:moveTo>
                <a:lnTo>
                  <a:pt x="158004" y="3031"/>
                </a:lnTo>
                <a:lnTo>
                  <a:pt x="131551" y="23662"/>
                </a:lnTo>
                <a:lnTo>
                  <a:pt x="177073" y="23662"/>
                </a:lnTo>
                <a:lnTo>
                  <a:pt x="180048" y="21218"/>
                </a:lnTo>
                <a:lnTo>
                  <a:pt x="180048" y="0"/>
                </a:lnTo>
                <a:close/>
              </a:path>
            </a:pathLst>
          </a:custGeom>
          <a:solidFill>
            <a:srgbClr val="000000"/>
          </a:solidFill>
        </p:spPr>
        <p:txBody>
          <a:bodyPr wrap="square" lIns="0" tIns="0" rIns="0" bIns="0" rtlCol="0"/>
          <a:lstStyle/>
          <a:p>
            <a:endParaRPr/>
          </a:p>
        </p:txBody>
      </p:sp>
      <p:sp>
        <p:nvSpPr>
          <p:cNvPr id="152" name="object 152"/>
          <p:cNvSpPr/>
          <p:nvPr/>
        </p:nvSpPr>
        <p:spPr>
          <a:xfrm>
            <a:off x="5486715" y="2281047"/>
            <a:ext cx="198755" cy="136525"/>
          </a:xfrm>
          <a:custGeom>
            <a:avLst/>
            <a:gdLst/>
            <a:ahLst/>
            <a:cxnLst/>
            <a:rect l="l" t="t" r="r" b="b"/>
            <a:pathLst>
              <a:path w="198754" h="136525">
                <a:moveTo>
                  <a:pt x="99213" y="136109"/>
                </a:moveTo>
                <a:lnTo>
                  <a:pt x="121257" y="136109"/>
                </a:lnTo>
                <a:lnTo>
                  <a:pt x="121257" y="105895"/>
                </a:lnTo>
                <a:lnTo>
                  <a:pt x="132284" y="100712"/>
                </a:lnTo>
                <a:lnTo>
                  <a:pt x="161679" y="120953"/>
                </a:lnTo>
                <a:lnTo>
                  <a:pt x="183723" y="105895"/>
                </a:lnTo>
                <a:lnTo>
                  <a:pt x="183723" y="84677"/>
                </a:lnTo>
                <a:lnTo>
                  <a:pt x="161679" y="82917"/>
                </a:lnTo>
                <a:lnTo>
                  <a:pt x="169031" y="75583"/>
                </a:lnTo>
                <a:lnTo>
                  <a:pt x="197693" y="73236"/>
                </a:lnTo>
                <a:lnTo>
                  <a:pt x="198426" y="27280"/>
                </a:lnTo>
                <a:lnTo>
                  <a:pt x="161484" y="47423"/>
                </a:lnTo>
                <a:lnTo>
                  <a:pt x="155061" y="41751"/>
                </a:lnTo>
                <a:lnTo>
                  <a:pt x="180048" y="21218"/>
                </a:lnTo>
                <a:lnTo>
                  <a:pt x="180048" y="0"/>
                </a:lnTo>
                <a:lnTo>
                  <a:pt x="158004" y="3031"/>
                </a:lnTo>
                <a:lnTo>
                  <a:pt x="131551" y="23662"/>
                </a:lnTo>
                <a:lnTo>
                  <a:pt x="99213" y="17893"/>
                </a:lnTo>
                <a:lnTo>
                  <a:pt x="66875" y="23662"/>
                </a:lnTo>
                <a:lnTo>
                  <a:pt x="40422" y="3031"/>
                </a:lnTo>
                <a:lnTo>
                  <a:pt x="18368" y="0"/>
                </a:lnTo>
                <a:lnTo>
                  <a:pt x="18368" y="21218"/>
                </a:lnTo>
                <a:lnTo>
                  <a:pt x="43355" y="41751"/>
                </a:lnTo>
                <a:lnTo>
                  <a:pt x="0" y="27280"/>
                </a:lnTo>
                <a:lnTo>
                  <a:pt x="733" y="73236"/>
                </a:lnTo>
                <a:lnTo>
                  <a:pt x="29395" y="75583"/>
                </a:lnTo>
                <a:lnTo>
                  <a:pt x="36746" y="82917"/>
                </a:lnTo>
                <a:lnTo>
                  <a:pt x="14702" y="84677"/>
                </a:lnTo>
                <a:lnTo>
                  <a:pt x="14702" y="105895"/>
                </a:lnTo>
                <a:lnTo>
                  <a:pt x="36746" y="120953"/>
                </a:lnTo>
                <a:lnTo>
                  <a:pt x="66142" y="100712"/>
                </a:lnTo>
                <a:lnTo>
                  <a:pt x="77169" y="105895"/>
                </a:lnTo>
                <a:lnTo>
                  <a:pt x="77169" y="136109"/>
                </a:lnTo>
                <a:lnTo>
                  <a:pt x="99213" y="136109"/>
                </a:lnTo>
                <a:close/>
              </a:path>
            </a:pathLst>
          </a:custGeom>
          <a:ln w="3175">
            <a:solidFill>
              <a:srgbClr val="000000"/>
            </a:solidFill>
          </a:ln>
        </p:spPr>
        <p:txBody>
          <a:bodyPr wrap="square" lIns="0" tIns="0" rIns="0" bIns="0" rtlCol="0"/>
          <a:lstStyle/>
          <a:p>
            <a:endParaRPr/>
          </a:p>
        </p:txBody>
      </p:sp>
      <p:sp>
        <p:nvSpPr>
          <p:cNvPr id="153" name="object 153"/>
          <p:cNvSpPr/>
          <p:nvPr/>
        </p:nvSpPr>
        <p:spPr>
          <a:xfrm>
            <a:off x="5485982" y="2262078"/>
            <a:ext cx="200025" cy="130175"/>
          </a:xfrm>
          <a:custGeom>
            <a:avLst/>
            <a:gdLst/>
            <a:ahLst/>
            <a:cxnLst/>
            <a:rect l="l" t="t" r="r" b="b"/>
            <a:pathLst>
              <a:path w="200025" h="130175">
                <a:moveTo>
                  <a:pt x="133017" y="95237"/>
                </a:moveTo>
                <a:lnTo>
                  <a:pt x="66875" y="95237"/>
                </a:lnTo>
                <a:lnTo>
                  <a:pt x="81568" y="101006"/>
                </a:lnTo>
                <a:lnTo>
                  <a:pt x="80834" y="129753"/>
                </a:lnTo>
                <a:lnTo>
                  <a:pt x="119057" y="129753"/>
                </a:lnTo>
                <a:lnTo>
                  <a:pt x="118314" y="101006"/>
                </a:lnTo>
                <a:lnTo>
                  <a:pt x="133017" y="95237"/>
                </a:lnTo>
                <a:close/>
              </a:path>
              <a:path w="200025" h="130175">
                <a:moveTo>
                  <a:pt x="41155" y="0"/>
                </a:moveTo>
                <a:lnTo>
                  <a:pt x="19101" y="17698"/>
                </a:lnTo>
                <a:lnTo>
                  <a:pt x="44088" y="37742"/>
                </a:lnTo>
                <a:lnTo>
                  <a:pt x="37675" y="43316"/>
                </a:lnTo>
                <a:lnTo>
                  <a:pt x="0" y="43609"/>
                </a:lnTo>
                <a:lnTo>
                  <a:pt x="1466" y="68445"/>
                </a:lnTo>
                <a:lnTo>
                  <a:pt x="30128" y="70792"/>
                </a:lnTo>
                <a:lnTo>
                  <a:pt x="37479" y="77930"/>
                </a:lnTo>
                <a:lnTo>
                  <a:pt x="15435" y="100224"/>
                </a:lnTo>
                <a:lnTo>
                  <a:pt x="37479" y="114988"/>
                </a:lnTo>
                <a:lnTo>
                  <a:pt x="66875" y="95237"/>
                </a:lnTo>
                <a:lnTo>
                  <a:pt x="179526" y="95237"/>
                </a:lnTo>
                <a:lnTo>
                  <a:pt x="162412" y="77930"/>
                </a:lnTo>
                <a:lnTo>
                  <a:pt x="169764" y="70792"/>
                </a:lnTo>
                <a:lnTo>
                  <a:pt x="198426" y="68445"/>
                </a:lnTo>
                <a:lnTo>
                  <a:pt x="199892" y="43609"/>
                </a:lnTo>
                <a:lnTo>
                  <a:pt x="162217" y="43316"/>
                </a:lnTo>
                <a:lnTo>
                  <a:pt x="155794" y="37742"/>
                </a:lnTo>
                <a:lnTo>
                  <a:pt x="177856" y="20044"/>
                </a:lnTo>
                <a:lnTo>
                  <a:pt x="67608" y="20044"/>
                </a:lnTo>
                <a:lnTo>
                  <a:pt x="41155" y="0"/>
                </a:lnTo>
                <a:close/>
              </a:path>
              <a:path w="200025" h="130175">
                <a:moveTo>
                  <a:pt x="179526" y="95237"/>
                </a:moveTo>
                <a:lnTo>
                  <a:pt x="133017" y="95237"/>
                </a:lnTo>
                <a:lnTo>
                  <a:pt x="162412" y="114988"/>
                </a:lnTo>
                <a:lnTo>
                  <a:pt x="184457" y="100224"/>
                </a:lnTo>
                <a:lnTo>
                  <a:pt x="179526" y="95237"/>
                </a:lnTo>
                <a:close/>
              </a:path>
              <a:path w="200025" h="130175">
                <a:moveTo>
                  <a:pt x="99946" y="14471"/>
                </a:moveTo>
                <a:lnTo>
                  <a:pt x="67608" y="20044"/>
                </a:lnTo>
                <a:lnTo>
                  <a:pt x="132284" y="20044"/>
                </a:lnTo>
                <a:lnTo>
                  <a:pt x="99946" y="14471"/>
                </a:lnTo>
                <a:close/>
              </a:path>
              <a:path w="200025" h="130175">
                <a:moveTo>
                  <a:pt x="158737" y="0"/>
                </a:moveTo>
                <a:lnTo>
                  <a:pt x="132284" y="20044"/>
                </a:lnTo>
                <a:lnTo>
                  <a:pt x="177856" y="20044"/>
                </a:lnTo>
                <a:lnTo>
                  <a:pt x="180781" y="17698"/>
                </a:lnTo>
                <a:lnTo>
                  <a:pt x="158737" y="0"/>
                </a:lnTo>
                <a:close/>
              </a:path>
            </a:pathLst>
          </a:custGeom>
          <a:solidFill>
            <a:srgbClr val="FFFF00"/>
          </a:solidFill>
        </p:spPr>
        <p:txBody>
          <a:bodyPr wrap="square" lIns="0" tIns="0" rIns="0" bIns="0" rtlCol="0"/>
          <a:lstStyle/>
          <a:p>
            <a:endParaRPr/>
          </a:p>
        </p:txBody>
      </p:sp>
      <p:sp>
        <p:nvSpPr>
          <p:cNvPr id="154" name="object 154"/>
          <p:cNvSpPr/>
          <p:nvPr/>
        </p:nvSpPr>
        <p:spPr>
          <a:xfrm>
            <a:off x="5485982" y="2262078"/>
            <a:ext cx="200025" cy="130175"/>
          </a:xfrm>
          <a:custGeom>
            <a:avLst/>
            <a:gdLst/>
            <a:ahLst/>
            <a:cxnLst/>
            <a:rect l="l" t="t" r="r" b="b"/>
            <a:pathLst>
              <a:path w="200025" h="130175">
                <a:moveTo>
                  <a:pt x="99946" y="129753"/>
                </a:moveTo>
                <a:lnTo>
                  <a:pt x="119057" y="129753"/>
                </a:lnTo>
                <a:lnTo>
                  <a:pt x="118314" y="101006"/>
                </a:lnTo>
                <a:lnTo>
                  <a:pt x="133017" y="95237"/>
                </a:lnTo>
                <a:lnTo>
                  <a:pt x="162412" y="114988"/>
                </a:lnTo>
                <a:lnTo>
                  <a:pt x="184457" y="100224"/>
                </a:lnTo>
                <a:lnTo>
                  <a:pt x="162412" y="77930"/>
                </a:lnTo>
                <a:lnTo>
                  <a:pt x="169764" y="70792"/>
                </a:lnTo>
                <a:lnTo>
                  <a:pt x="198426" y="68445"/>
                </a:lnTo>
                <a:lnTo>
                  <a:pt x="199892" y="43609"/>
                </a:lnTo>
                <a:lnTo>
                  <a:pt x="162217" y="43316"/>
                </a:lnTo>
                <a:lnTo>
                  <a:pt x="155794" y="37742"/>
                </a:lnTo>
                <a:lnTo>
                  <a:pt x="180781" y="17698"/>
                </a:lnTo>
                <a:lnTo>
                  <a:pt x="158737" y="0"/>
                </a:lnTo>
                <a:lnTo>
                  <a:pt x="132284" y="20044"/>
                </a:lnTo>
                <a:lnTo>
                  <a:pt x="99946" y="14471"/>
                </a:lnTo>
                <a:lnTo>
                  <a:pt x="67608" y="20044"/>
                </a:lnTo>
                <a:lnTo>
                  <a:pt x="41155" y="0"/>
                </a:lnTo>
                <a:lnTo>
                  <a:pt x="19101" y="17698"/>
                </a:lnTo>
                <a:lnTo>
                  <a:pt x="44088" y="37742"/>
                </a:lnTo>
                <a:lnTo>
                  <a:pt x="37675" y="43316"/>
                </a:lnTo>
                <a:lnTo>
                  <a:pt x="0" y="43609"/>
                </a:lnTo>
                <a:lnTo>
                  <a:pt x="1466" y="68445"/>
                </a:lnTo>
                <a:lnTo>
                  <a:pt x="30128" y="70792"/>
                </a:lnTo>
                <a:lnTo>
                  <a:pt x="37479" y="77930"/>
                </a:lnTo>
                <a:lnTo>
                  <a:pt x="15435" y="100224"/>
                </a:lnTo>
                <a:lnTo>
                  <a:pt x="37479" y="114988"/>
                </a:lnTo>
                <a:lnTo>
                  <a:pt x="66875" y="95237"/>
                </a:lnTo>
                <a:lnTo>
                  <a:pt x="81568" y="101006"/>
                </a:lnTo>
                <a:lnTo>
                  <a:pt x="80834" y="129753"/>
                </a:lnTo>
                <a:lnTo>
                  <a:pt x="99946" y="129753"/>
                </a:lnTo>
                <a:close/>
              </a:path>
            </a:pathLst>
          </a:custGeom>
          <a:ln w="3175">
            <a:solidFill>
              <a:srgbClr val="000000"/>
            </a:solidFill>
          </a:ln>
        </p:spPr>
        <p:txBody>
          <a:bodyPr wrap="square" lIns="0" tIns="0" rIns="0" bIns="0" rtlCol="0"/>
          <a:lstStyle/>
          <a:p>
            <a:endParaRPr/>
          </a:p>
        </p:txBody>
      </p:sp>
      <p:sp>
        <p:nvSpPr>
          <p:cNvPr id="155" name="object 155"/>
          <p:cNvSpPr/>
          <p:nvPr/>
        </p:nvSpPr>
        <p:spPr>
          <a:xfrm>
            <a:off x="5556533" y="2236753"/>
            <a:ext cx="59055" cy="20955"/>
          </a:xfrm>
          <a:custGeom>
            <a:avLst/>
            <a:gdLst/>
            <a:ahLst/>
            <a:cxnLst/>
            <a:rect l="l" t="t" r="r" b="b"/>
            <a:pathLst>
              <a:path w="59054" h="20955">
                <a:moveTo>
                  <a:pt x="29395" y="0"/>
                </a:moveTo>
                <a:lnTo>
                  <a:pt x="17952" y="821"/>
                </a:lnTo>
                <a:lnTo>
                  <a:pt x="8608" y="3055"/>
                </a:lnTo>
                <a:lnTo>
                  <a:pt x="2309" y="6352"/>
                </a:lnTo>
                <a:lnTo>
                  <a:pt x="0" y="10364"/>
                </a:lnTo>
                <a:lnTo>
                  <a:pt x="0" y="11635"/>
                </a:lnTo>
                <a:lnTo>
                  <a:pt x="27631" y="20746"/>
                </a:lnTo>
                <a:lnTo>
                  <a:pt x="39190" y="20142"/>
                </a:lnTo>
                <a:lnTo>
                  <a:pt x="58790" y="11635"/>
                </a:lnTo>
                <a:lnTo>
                  <a:pt x="58790" y="10364"/>
                </a:lnTo>
                <a:lnTo>
                  <a:pt x="56481" y="6352"/>
                </a:lnTo>
                <a:lnTo>
                  <a:pt x="50182" y="3055"/>
                </a:lnTo>
                <a:lnTo>
                  <a:pt x="40838" y="821"/>
                </a:lnTo>
                <a:lnTo>
                  <a:pt x="29395" y="0"/>
                </a:lnTo>
                <a:close/>
              </a:path>
            </a:pathLst>
          </a:custGeom>
          <a:solidFill>
            <a:srgbClr val="FFFFFF"/>
          </a:solidFill>
        </p:spPr>
        <p:txBody>
          <a:bodyPr wrap="square" lIns="0" tIns="0" rIns="0" bIns="0" rtlCol="0"/>
          <a:lstStyle/>
          <a:p>
            <a:endParaRPr/>
          </a:p>
        </p:txBody>
      </p:sp>
      <p:sp>
        <p:nvSpPr>
          <p:cNvPr id="156" name="object 156"/>
          <p:cNvSpPr/>
          <p:nvPr/>
        </p:nvSpPr>
        <p:spPr>
          <a:xfrm>
            <a:off x="5556532" y="2236753"/>
            <a:ext cx="59055" cy="20955"/>
          </a:xfrm>
          <a:custGeom>
            <a:avLst/>
            <a:gdLst/>
            <a:ahLst/>
            <a:cxnLst/>
            <a:rect l="l" t="t" r="r" b="b"/>
            <a:pathLst>
              <a:path w="59054" h="20955">
                <a:moveTo>
                  <a:pt x="1681" y="13884"/>
                </a:moveTo>
                <a:lnTo>
                  <a:pt x="7670" y="17406"/>
                </a:lnTo>
                <a:lnTo>
                  <a:pt x="16722" y="19763"/>
                </a:lnTo>
                <a:lnTo>
                  <a:pt x="27631" y="20746"/>
                </a:lnTo>
                <a:lnTo>
                  <a:pt x="39190" y="20142"/>
                </a:lnTo>
                <a:lnTo>
                  <a:pt x="58790" y="11635"/>
                </a:lnTo>
                <a:lnTo>
                  <a:pt x="58790" y="10364"/>
                </a:lnTo>
                <a:lnTo>
                  <a:pt x="56481" y="6352"/>
                </a:lnTo>
                <a:lnTo>
                  <a:pt x="50182" y="3055"/>
                </a:lnTo>
                <a:lnTo>
                  <a:pt x="40838" y="821"/>
                </a:lnTo>
                <a:lnTo>
                  <a:pt x="29395" y="0"/>
                </a:lnTo>
                <a:lnTo>
                  <a:pt x="17952" y="821"/>
                </a:lnTo>
                <a:lnTo>
                  <a:pt x="8608" y="3055"/>
                </a:lnTo>
                <a:lnTo>
                  <a:pt x="2309" y="6352"/>
                </a:lnTo>
                <a:lnTo>
                  <a:pt x="0" y="10364"/>
                </a:lnTo>
                <a:lnTo>
                  <a:pt x="0" y="11635"/>
                </a:lnTo>
                <a:lnTo>
                  <a:pt x="566" y="12711"/>
                </a:lnTo>
                <a:lnTo>
                  <a:pt x="1681" y="13884"/>
                </a:lnTo>
                <a:close/>
              </a:path>
            </a:pathLst>
          </a:custGeom>
          <a:ln w="3175">
            <a:solidFill>
              <a:srgbClr val="000000"/>
            </a:solidFill>
          </a:ln>
        </p:spPr>
        <p:txBody>
          <a:bodyPr wrap="square" lIns="0" tIns="0" rIns="0" bIns="0" rtlCol="0"/>
          <a:lstStyle/>
          <a:p>
            <a:endParaRPr/>
          </a:p>
        </p:txBody>
      </p:sp>
      <p:sp>
        <p:nvSpPr>
          <p:cNvPr id="157" name="object 157"/>
          <p:cNvSpPr/>
          <p:nvPr/>
        </p:nvSpPr>
        <p:spPr>
          <a:xfrm>
            <a:off x="5543667" y="2303243"/>
            <a:ext cx="85090" cy="41275"/>
          </a:xfrm>
          <a:custGeom>
            <a:avLst/>
            <a:gdLst/>
            <a:ahLst/>
            <a:cxnLst/>
            <a:rect l="l" t="t" r="r" b="b"/>
            <a:pathLst>
              <a:path w="85089" h="41275">
                <a:moveTo>
                  <a:pt x="42260" y="0"/>
                </a:moveTo>
                <a:lnTo>
                  <a:pt x="25812" y="1613"/>
                </a:lnTo>
                <a:lnTo>
                  <a:pt x="12379" y="6013"/>
                </a:lnTo>
                <a:lnTo>
                  <a:pt x="3321" y="12540"/>
                </a:lnTo>
                <a:lnTo>
                  <a:pt x="0" y="20533"/>
                </a:lnTo>
                <a:lnTo>
                  <a:pt x="3321" y="28542"/>
                </a:lnTo>
                <a:lnTo>
                  <a:pt x="12379" y="35102"/>
                </a:lnTo>
                <a:lnTo>
                  <a:pt x="25812" y="39536"/>
                </a:lnTo>
                <a:lnTo>
                  <a:pt x="42260" y="41165"/>
                </a:lnTo>
                <a:lnTo>
                  <a:pt x="58707" y="39536"/>
                </a:lnTo>
                <a:lnTo>
                  <a:pt x="72140" y="35102"/>
                </a:lnTo>
                <a:lnTo>
                  <a:pt x="81198" y="28542"/>
                </a:lnTo>
                <a:lnTo>
                  <a:pt x="84520" y="20533"/>
                </a:lnTo>
                <a:lnTo>
                  <a:pt x="81198" y="12540"/>
                </a:lnTo>
                <a:lnTo>
                  <a:pt x="72140" y="6013"/>
                </a:lnTo>
                <a:lnTo>
                  <a:pt x="58707" y="1613"/>
                </a:lnTo>
                <a:lnTo>
                  <a:pt x="42260" y="0"/>
                </a:lnTo>
                <a:close/>
              </a:path>
            </a:pathLst>
          </a:custGeom>
          <a:solidFill>
            <a:srgbClr val="E6E6E6"/>
          </a:solidFill>
        </p:spPr>
        <p:txBody>
          <a:bodyPr wrap="square" lIns="0" tIns="0" rIns="0" bIns="0" rtlCol="0"/>
          <a:lstStyle/>
          <a:p>
            <a:endParaRPr/>
          </a:p>
        </p:txBody>
      </p:sp>
      <p:sp>
        <p:nvSpPr>
          <p:cNvPr id="158" name="object 158"/>
          <p:cNvSpPr/>
          <p:nvPr/>
        </p:nvSpPr>
        <p:spPr>
          <a:xfrm>
            <a:off x="5543667" y="2303243"/>
            <a:ext cx="85090" cy="41275"/>
          </a:xfrm>
          <a:custGeom>
            <a:avLst/>
            <a:gdLst/>
            <a:ahLst/>
            <a:cxnLst/>
            <a:rect l="l" t="t" r="r" b="b"/>
            <a:pathLst>
              <a:path w="85089" h="41275">
                <a:moveTo>
                  <a:pt x="0" y="20533"/>
                </a:moveTo>
                <a:lnTo>
                  <a:pt x="3321" y="12540"/>
                </a:lnTo>
                <a:lnTo>
                  <a:pt x="12379" y="6013"/>
                </a:lnTo>
                <a:lnTo>
                  <a:pt x="25812" y="1613"/>
                </a:lnTo>
                <a:lnTo>
                  <a:pt x="42260" y="0"/>
                </a:lnTo>
                <a:lnTo>
                  <a:pt x="58707" y="1613"/>
                </a:lnTo>
                <a:lnTo>
                  <a:pt x="72140" y="6013"/>
                </a:lnTo>
                <a:lnTo>
                  <a:pt x="81198" y="12540"/>
                </a:lnTo>
                <a:lnTo>
                  <a:pt x="84520" y="20533"/>
                </a:lnTo>
                <a:lnTo>
                  <a:pt x="81198" y="28542"/>
                </a:lnTo>
                <a:lnTo>
                  <a:pt x="72140" y="35102"/>
                </a:lnTo>
                <a:lnTo>
                  <a:pt x="58707" y="39536"/>
                </a:lnTo>
                <a:lnTo>
                  <a:pt x="42260" y="41165"/>
                </a:lnTo>
                <a:lnTo>
                  <a:pt x="25812" y="39536"/>
                </a:lnTo>
                <a:lnTo>
                  <a:pt x="12379" y="35102"/>
                </a:lnTo>
                <a:lnTo>
                  <a:pt x="3321" y="28542"/>
                </a:lnTo>
                <a:lnTo>
                  <a:pt x="0" y="20533"/>
                </a:lnTo>
                <a:close/>
              </a:path>
            </a:pathLst>
          </a:custGeom>
          <a:ln w="3175">
            <a:solidFill>
              <a:srgbClr val="000000"/>
            </a:solidFill>
          </a:ln>
        </p:spPr>
        <p:txBody>
          <a:bodyPr wrap="square" lIns="0" tIns="0" rIns="0" bIns="0" rtlCol="0"/>
          <a:lstStyle/>
          <a:p>
            <a:endParaRPr/>
          </a:p>
        </p:txBody>
      </p:sp>
      <p:sp>
        <p:nvSpPr>
          <p:cNvPr id="159" name="object 159"/>
          <p:cNvSpPr/>
          <p:nvPr/>
        </p:nvSpPr>
        <p:spPr>
          <a:xfrm>
            <a:off x="5579505" y="2343528"/>
            <a:ext cx="13335" cy="1270"/>
          </a:xfrm>
          <a:custGeom>
            <a:avLst/>
            <a:gdLst/>
            <a:ahLst/>
            <a:cxnLst/>
            <a:rect l="l" t="t" r="r" b="b"/>
            <a:pathLst>
              <a:path w="13335" h="1269">
                <a:moveTo>
                  <a:pt x="8592" y="0"/>
                </a:moveTo>
                <a:lnTo>
                  <a:pt x="4252" y="0"/>
                </a:lnTo>
                <a:lnTo>
                  <a:pt x="0" y="586"/>
                </a:lnTo>
                <a:lnTo>
                  <a:pt x="4252" y="880"/>
                </a:lnTo>
                <a:lnTo>
                  <a:pt x="8592" y="880"/>
                </a:lnTo>
                <a:lnTo>
                  <a:pt x="12845" y="586"/>
                </a:lnTo>
                <a:lnTo>
                  <a:pt x="8592" y="0"/>
                </a:lnTo>
                <a:close/>
              </a:path>
            </a:pathLst>
          </a:custGeom>
          <a:solidFill>
            <a:srgbClr val="FFFFFF"/>
          </a:solidFill>
        </p:spPr>
        <p:txBody>
          <a:bodyPr wrap="square" lIns="0" tIns="0" rIns="0" bIns="0" rtlCol="0"/>
          <a:lstStyle/>
          <a:p>
            <a:endParaRPr/>
          </a:p>
        </p:txBody>
      </p:sp>
      <p:sp>
        <p:nvSpPr>
          <p:cNvPr id="160" name="object 160"/>
          <p:cNvSpPr/>
          <p:nvPr/>
        </p:nvSpPr>
        <p:spPr>
          <a:xfrm>
            <a:off x="5579505" y="2343528"/>
            <a:ext cx="13335" cy="1270"/>
          </a:xfrm>
          <a:custGeom>
            <a:avLst/>
            <a:gdLst/>
            <a:ahLst/>
            <a:cxnLst/>
            <a:rect l="l" t="t" r="r" b="b"/>
            <a:pathLst>
              <a:path w="13335" h="1269">
                <a:moveTo>
                  <a:pt x="12845" y="586"/>
                </a:moveTo>
                <a:lnTo>
                  <a:pt x="8592" y="0"/>
                </a:lnTo>
                <a:lnTo>
                  <a:pt x="4252" y="0"/>
                </a:lnTo>
                <a:lnTo>
                  <a:pt x="0" y="586"/>
                </a:lnTo>
                <a:lnTo>
                  <a:pt x="4252" y="880"/>
                </a:lnTo>
                <a:lnTo>
                  <a:pt x="8592" y="880"/>
                </a:lnTo>
                <a:lnTo>
                  <a:pt x="12845" y="586"/>
                </a:lnTo>
                <a:close/>
              </a:path>
            </a:pathLst>
          </a:custGeom>
          <a:ln w="3175">
            <a:solidFill>
              <a:srgbClr val="000000"/>
            </a:solidFill>
          </a:ln>
        </p:spPr>
        <p:txBody>
          <a:bodyPr wrap="square" lIns="0" tIns="0" rIns="0" bIns="0" rtlCol="0"/>
          <a:lstStyle/>
          <a:p>
            <a:endParaRPr/>
          </a:p>
        </p:txBody>
      </p:sp>
      <p:sp>
        <p:nvSpPr>
          <p:cNvPr id="161" name="object 161"/>
          <p:cNvSpPr/>
          <p:nvPr/>
        </p:nvSpPr>
        <p:spPr>
          <a:xfrm>
            <a:off x="5556531" y="2249464"/>
            <a:ext cx="58790" cy="94650"/>
          </a:xfrm>
          <a:prstGeom prst="rect">
            <a:avLst/>
          </a:prstGeom>
          <a:blipFill>
            <a:blip r:embed="rId34" cstate="print"/>
            <a:stretch>
              <a:fillRect/>
            </a:stretch>
          </a:blipFill>
        </p:spPr>
        <p:txBody>
          <a:bodyPr wrap="square" lIns="0" tIns="0" rIns="0" bIns="0" rtlCol="0"/>
          <a:lstStyle/>
          <a:p>
            <a:endParaRPr/>
          </a:p>
        </p:txBody>
      </p:sp>
      <p:sp>
        <p:nvSpPr>
          <p:cNvPr id="162" name="object 162"/>
          <p:cNvSpPr/>
          <p:nvPr/>
        </p:nvSpPr>
        <p:spPr>
          <a:xfrm>
            <a:off x="5556532" y="2249464"/>
            <a:ext cx="59055" cy="95250"/>
          </a:xfrm>
          <a:custGeom>
            <a:avLst/>
            <a:gdLst/>
            <a:ahLst/>
            <a:cxnLst/>
            <a:rect l="l" t="t" r="r" b="b"/>
            <a:pathLst>
              <a:path w="59054" h="95250">
                <a:moveTo>
                  <a:pt x="0" y="59547"/>
                </a:moveTo>
                <a:lnTo>
                  <a:pt x="0" y="89077"/>
                </a:lnTo>
                <a:lnTo>
                  <a:pt x="6285" y="92108"/>
                </a:lnTo>
                <a:lnTo>
                  <a:pt x="14311" y="93966"/>
                </a:lnTo>
                <a:lnTo>
                  <a:pt x="22972" y="94650"/>
                </a:lnTo>
                <a:lnTo>
                  <a:pt x="27225" y="94063"/>
                </a:lnTo>
                <a:lnTo>
                  <a:pt x="31565" y="94063"/>
                </a:lnTo>
                <a:lnTo>
                  <a:pt x="35818" y="94650"/>
                </a:lnTo>
                <a:lnTo>
                  <a:pt x="44469" y="93966"/>
                </a:lnTo>
                <a:lnTo>
                  <a:pt x="52505" y="92108"/>
                </a:lnTo>
                <a:lnTo>
                  <a:pt x="58790" y="89077"/>
                </a:lnTo>
                <a:lnTo>
                  <a:pt x="58790" y="0"/>
                </a:lnTo>
                <a:lnTo>
                  <a:pt x="0" y="0"/>
                </a:lnTo>
                <a:lnTo>
                  <a:pt x="0" y="59547"/>
                </a:lnTo>
                <a:close/>
              </a:path>
            </a:pathLst>
          </a:custGeom>
          <a:ln w="3175">
            <a:solidFill>
              <a:srgbClr val="000000"/>
            </a:solidFill>
          </a:ln>
        </p:spPr>
        <p:txBody>
          <a:bodyPr wrap="square" lIns="0" tIns="0" rIns="0" bIns="0" rtlCol="0"/>
          <a:lstStyle/>
          <a:p>
            <a:endParaRPr/>
          </a:p>
        </p:txBody>
      </p:sp>
      <p:sp>
        <p:nvSpPr>
          <p:cNvPr id="163" name="object 163"/>
          <p:cNvSpPr/>
          <p:nvPr/>
        </p:nvSpPr>
        <p:spPr>
          <a:xfrm>
            <a:off x="5556532" y="2237437"/>
            <a:ext cx="58790" cy="22098"/>
          </a:xfrm>
          <a:prstGeom prst="rect">
            <a:avLst/>
          </a:prstGeom>
          <a:blipFill>
            <a:blip r:embed="rId35" cstate="print"/>
            <a:stretch>
              <a:fillRect/>
            </a:stretch>
          </a:blipFill>
        </p:spPr>
        <p:txBody>
          <a:bodyPr wrap="square" lIns="0" tIns="0" rIns="0" bIns="0" rtlCol="0"/>
          <a:lstStyle/>
          <a:p>
            <a:endParaRPr/>
          </a:p>
        </p:txBody>
      </p:sp>
      <p:sp>
        <p:nvSpPr>
          <p:cNvPr id="164" name="object 164"/>
          <p:cNvSpPr/>
          <p:nvPr/>
        </p:nvSpPr>
        <p:spPr>
          <a:xfrm>
            <a:off x="5556532" y="2237438"/>
            <a:ext cx="59055" cy="22225"/>
          </a:xfrm>
          <a:custGeom>
            <a:avLst/>
            <a:gdLst/>
            <a:ahLst/>
            <a:cxnLst/>
            <a:rect l="l" t="t" r="r" b="b"/>
            <a:pathLst>
              <a:path w="59054" h="22225">
                <a:moveTo>
                  <a:pt x="0" y="11049"/>
                </a:moveTo>
                <a:lnTo>
                  <a:pt x="2309" y="6765"/>
                </a:lnTo>
                <a:lnTo>
                  <a:pt x="8608" y="3251"/>
                </a:lnTo>
                <a:lnTo>
                  <a:pt x="17952" y="873"/>
                </a:lnTo>
                <a:lnTo>
                  <a:pt x="29395" y="0"/>
                </a:lnTo>
                <a:lnTo>
                  <a:pt x="40838" y="873"/>
                </a:lnTo>
                <a:lnTo>
                  <a:pt x="50182" y="3251"/>
                </a:lnTo>
                <a:lnTo>
                  <a:pt x="56481" y="6765"/>
                </a:lnTo>
                <a:lnTo>
                  <a:pt x="58790" y="11049"/>
                </a:lnTo>
                <a:lnTo>
                  <a:pt x="56481" y="15374"/>
                </a:lnTo>
                <a:lnTo>
                  <a:pt x="50182" y="18883"/>
                </a:lnTo>
                <a:lnTo>
                  <a:pt x="40838" y="21238"/>
                </a:lnTo>
                <a:lnTo>
                  <a:pt x="29395" y="22098"/>
                </a:lnTo>
                <a:lnTo>
                  <a:pt x="17952" y="21238"/>
                </a:lnTo>
                <a:lnTo>
                  <a:pt x="8608" y="18883"/>
                </a:lnTo>
                <a:lnTo>
                  <a:pt x="2309" y="15374"/>
                </a:lnTo>
                <a:lnTo>
                  <a:pt x="0" y="11049"/>
                </a:lnTo>
                <a:close/>
              </a:path>
            </a:pathLst>
          </a:custGeom>
          <a:ln w="3175">
            <a:solidFill>
              <a:srgbClr val="000000"/>
            </a:solidFill>
          </a:ln>
        </p:spPr>
        <p:txBody>
          <a:bodyPr wrap="square" lIns="0" tIns="0" rIns="0" bIns="0" rtlCol="0"/>
          <a:lstStyle/>
          <a:p>
            <a:endParaRPr/>
          </a:p>
        </p:txBody>
      </p:sp>
      <p:sp>
        <p:nvSpPr>
          <p:cNvPr id="165" name="object 165"/>
          <p:cNvSpPr txBox="1"/>
          <p:nvPr/>
        </p:nvSpPr>
        <p:spPr>
          <a:xfrm>
            <a:off x="5299480" y="2416190"/>
            <a:ext cx="42100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Sec.</a:t>
            </a:r>
            <a:r>
              <a:rPr sz="600" spc="-45" dirty="0">
                <a:latin typeface="Arial"/>
                <a:cs typeface="Arial"/>
              </a:rPr>
              <a:t> </a:t>
            </a:r>
            <a:r>
              <a:rPr sz="600" spc="5" dirty="0">
                <a:latin typeface="Arial"/>
                <a:cs typeface="Arial"/>
              </a:rPr>
              <a:t>Token</a:t>
            </a:r>
            <a:endParaRPr sz="600">
              <a:latin typeface="Arial"/>
              <a:cs typeface="Arial"/>
            </a:endParaRPr>
          </a:p>
        </p:txBody>
      </p:sp>
      <p:sp>
        <p:nvSpPr>
          <p:cNvPr id="166" name="object 166"/>
          <p:cNvSpPr/>
          <p:nvPr/>
        </p:nvSpPr>
        <p:spPr>
          <a:xfrm>
            <a:off x="5333950" y="2593159"/>
            <a:ext cx="375385" cy="281556"/>
          </a:xfrm>
          <a:prstGeom prst="rect">
            <a:avLst/>
          </a:prstGeom>
          <a:blipFill>
            <a:blip r:embed="rId36" cstate="print"/>
            <a:stretch>
              <a:fillRect/>
            </a:stretch>
          </a:blipFill>
        </p:spPr>
        <p:txBody>
          <a:bodyPr wrap="square" lIns="0" tIns="0" rIns="0" bIns="0" rtlCol="0"/>
          <a:lstStyle/>
          <a:p>
            <a:endParaRPr/>
          </a:p>
        </p:txBody>
      </p:sp>
      <p:sp>
        <p:nvSpPr>
          <p:cNvPr id="167" name="object 167"/>
          <p:cNvSpPr/>
          <p:nvPr/>
        </p:nvSpPr>
        <p:spPr>
          <a:xfrm>
            <a:off x="5333949" y="2593159"/>
            <a:ext cx="375920" cy="281940"/>
          </a:xfrm>
          <a:custGeom>
            <a:avLst/>
            <a:gdLst/>
            <a:ahLst/>
            <a:cxnLst/>
            <a:rect l="l" t="t" r="r" b="b"/>
            <a:pathLst>
              <a:path w="375920" h="281939">
                <a:moveTo>
                  <a:pt x="0" y="250315"/>
                </a:moveTo>
                <a:lnTo>
                  <a:pt x="0" y="0"/>
                </a:lnTo>
                <a:lnTo>
                  <a:pt x="375385" y="0"/>
                </a:lnTo>
                <a:lnTo>
                  <a:pt x="375385" y="250315"/>
                </a:lnTo>
                <a:lnTo>
                  <a:pt x="330417" y="226830"/>
                </a:lnTo>
                <a:lnTo>
                  <a:pt x="281539" y="219001"/>
                </a:lnTo>
                <a:lnTo>
                  <a:pt x="232661" y="226830"/>
                </a:lnTo>
                <a:lnTo>
                  <a:pt x="187692" y="250315"/>
                </a:lnTo>
                <a:lnTo>
                  <a:pt x="142724" y="273746"/>
                </a:lnTo>
                <a:lnTo>
                  <a:pt x="93846" y="281556"/>
                </a:lnTo>
                <a:lnTo>
                  <a:pt x="44968" y="273746"/>
                </a:lnTo>
                <a:lnTo>
                  <a:pt x="0" y="250315"/>
                </a:lnTo>
                <a:close/>
              </a:path>
            </a:pathLst>
          </a:custGeom>
          <a:ln w="3175">
            <a:solidFill>
              <a:srgbClr val="000000"/>
            </a:solidFill>
          </a:ln>
        </p:spPr>
        <p:txBody>
          <a:bodyPr wrap="square" lIns="0" tIns="0" rIns="0" bIns="0" rtlCol="0"/>
          <a:lstStyle/>
          <a:p>
            <a:endParaRPr/>
          </a:p>
        </p:txBody>
      </p:sp>
      <p:sp>
        <p:nvSpPr>
          <p:cNvPr id="168" name="object 168"/>
          <p:cNvSpPr txBox="1"/>
          <p:nvPr/>
        </p:nvSpPr>
        <p:spPr>
          <a:xfrm>
            <a:off x="5404637" y="2635216"/>
            <a:ext cx="234315" cy="107080"/>
          </a:xfrm>
          <a:prstGeom prst="rect">
            <a:avLst/>
          </a:prstGeom>
        </p:spPr>
        <p:txBody>
          <a:bodyPr vert="horz" wrap="square" lIns="0" tIns="14604" rIns="0" bIns="0" rtlCol="0">
            <a:spAutoFit/>
          </a:bodyPr>
          <a:lstStyle/>
          <a:p>
            <a:pPr marL="12700">
              <a:spcBef>
                <a:spcPts val="114"/>
              </a:spcBef>
            </a:pPr>
            <a:r>
              <a:rPr sz="600" spc="10" dirty="0">
                <a:latin typeface="Arial"/>
                <a:cs typeface="Arial"/>
              </a:rPr>
              <a:t>P</a:t>
            </a:r>
            <a:r>
              <a:rPr sz="600" spc="5" dirty="0">
                <a:latin typeface="Arial"/>
                <a:cs typeface="Arial"/>
              </a:rPr>
              <a:t>o</a:t>
            </a:r>
            <a:r>
              <a:rPr sz="600" dirty="0">
                <a:latin typeface="Arial"/>
                <a:cs typeface="Arial"/>
              </a:rPr>
              <a:t>li</a:t>
            </a:r>
            <a:r>
              <a:rPr sz="600" spc="5" dirty="0">
                <a:latin typeface="Arial"/>
                <a:cs typeface="Arial"/>
              </a:rPr>
              <a:t>cy</a:t>
            </a:r>
            <a:endParaRPr sz="600">
              <a:latin typeface="Arial"/>
              <a:cs typeface="Arial"/>
            </a:endParaRPr>
          </a:p>
        </p:txBody>
      </p:sp>
      <p:sp>
        <p:nvSpPr>
          <p:cNvPr id="169" name="object 169"/>
          <p:cNvSpPr/>
          <p:nvPr/>
        </p:nvSpPr>
        <p:spPr>
          <a:xfrm>
            <a:off x="5333951" y="4950527"/>
            <a:ext cx="304165" cy="242570"/>
          </a:xfrm>
          <a:custGeom>
            <a:avLst/>
            <a:gdLst/>
            <a:ahLst/>
            <a:cxnLst/>
            <a:rect l="l" t="t" r="r" b="b"/>
            <a:pathLst>
              <a:path w="304164" h="242570">
                <a:moveTo>
                  <a:pt x="304062" y="0"/>
                </a:moveTo>
                <a:lnTo>
                  <a:pt x="0" y="0"/>
                </a:lnTo>
                <a:lnTo>
                  <a:pt x="0" y="241975"/>
                </a:lnTo>
                <a:lnTo>
                  <a:pt x="304062" y="0"/>
                </a:lnTo>
                <a:close/>
              </a:path>
            </a:pathLst>
          </a:custGeom>
          <a:solidFill>
            <a:srgbClr val="B3B3B3"/>
          </a:solidFill>
        </p:spPr>
        <p:txBody>
          <a:bodyPr wrap="square" lIns="0" tIns="0" rIns="0" bIns="0" rtlCol="0"/>
          <a:lstStyle/>
          <a:p>
            <a:endParaRPr/>
          </a:p>
        </p:txBody>
      </p:sp>
      <p:sp>
        <p:nvSpPr>
          <p:cNvPr id="170" name="object 170"/>
          <p:cNvSpPr/>
          <p:nvPr/>
        </p:nvSpPr>
        <p:spPr>
          <a:xfrm>
            <a:off x="5333951" y="4950527"/>
            <a:ext cx="304165" cy="242570"/>
          </a:xfrm>
          <a:custGeom>
            <a:avLst/>
            <a:gdLst/>
            <a:ahLst/>
            <a:cxnLst/>
            <a:rect l="l" t="t" r="r" b="b"/>
            <a:pathLst>
              <a:path w="304164" h="242570">
                <a:moveTo>
                  <a:pt x="304062" y="0"/>
                </a:moveTo>
                <a:lnTo>
                  <a:pt x="0" y="241975"/>
                </a:lnTo>
                <a:lnTo>
                  <a:pt x="304062" y="241975"/>
                </a:lnTo>
                <a:lnTo>
                  <a:pt x="304062" y="0"/>
                </a:lnTo>
                <a:close/>
              </a:path>
            </a:pathLst>
          </a:custGeom>
          <a:solidFill>
            <a:srgbClr val="000000"/>
          </a:solidFill>
        </p:spPr>
        <p:txBody>
          <a:bodyPr wrap="square" lIns="0" tIns="0" rIns="0" bIns="0" rtlCol="0"/>
          <a:lstStyle/>
          <a:p>
            <a:endParaRPr/>
          </a:p>
        </p:txBody>
      </p:sp>
      <p:sp>
        <p:nvSpPr>
          <p:cNvPr id="171" name="object 171"/>
          <p:cNvSpPr/>
          <p:nvPr/>
        </p:nvSpPr>
        <p:spPr>
          <a:xfrm>
            <a:off x="5342895" y="4959806"/>
            <a:ext cx="286385" cy="223520"/>
          </a:xfrm>
          <a:custGeom>
            <a:avLst/>
            <a:gdLst/>
            <a:ahLst/>
            <a:cxnLst/>
            <a:rect l="l" t="t" r="r" b="b"/>
            <a:pathLst>
              <a:path w="286385" h="223520">
                <a:moveTo>
                  <a:pt x="0" y="223387"/>
                </a:moveTo>
                <a:lnTo>
                  <a:pt x="286172" y="223387"/>
                </a:lnTo>
                <a:lnTo>
                  <a:pt x="286172" y="0"/>
                </a:lnTo>
                <a:lnTo>
                  <a:pt x="0" y="0"/>
                </a:lnTo>
                <a:lnTo>
                  <a:pt x="0" y="223387"/>
                </a:lnTo>
                <a:close/>
              </a:path>
            </a:pathLst>
          </a:custGeom>
          <a:solidFill>
            <a:srgbClr val="FFFFFF"/>
          </a:solidFill>
        </p:spPr>
        <p:txBody>
          <a:bodyPr wrap="square" lIns="0" tIns="0" rIns="0" bIns="0" rtlCol="0"/>
          <a:lstStyle/>
          <a:p>
            <a:endParaRPr/>
          </a:p>
        </p:txBody>
      </p:sp>
      <p:sp>
        <p:nvSpPr>
          <p:cNvPr id="172" name="object 172"/>
          <p:cNvSpPr/>
          <p:nvPr/>
        </p:nvSpPr>
        <p:spPr>
          <a:xfrm>
            <a:off x="5356552" y="4973213"/>
            <a:ext cx="89535" cy="93345"/>
          </a:xfrm>
          <a:custGeom>
            <a:avLst/>
            <a:gdLst/>
            <a:ahLst/>
            <a:cxnLst/>
            <a:rect l="l" t="t" r="r" b="b"/>
            <a:pathLst>
              <a:path w="89535" h="93345">
                <a:moveTo>
                  <a:pt x="44713" y="0"/>
                </a:moveTo>
                <a:lnTo>
                  <a:pt x="27309" y="3656"/>
                </a:lnTo>
                <a:lnTo>
                  <a:pt x="13096" y="13628"/>
                </a:lnTo>
                <a:lnTo>
                  <a:pt x="3514" y="28421"/>
                </a:lnTo>
                <a:lnTo>
                  <a:pt x="0" y="46543"/>
                </a:lnTo>
                <a:lnTo>
                  <a:pt x="3514" y="64664"/>
                </a:lnTo>
                <a:lnTo>
                  <a:pt x="13096" y="79458"/>
                </a:lnTo>
                <a:lnTo>
                  <a:pt x="27309" y="89430"/>
                </a:lnTo>
                <a:lnTo>
                  <a:pt x="44713" y="93086"/>
                </a:lnTo>
                <a:lnTo>
                  <a:pt x="62117" y="89430"/>
                </a:lnTo>
                <a:lnTo>
                  <a:pt x="76330" y="79458"/>
                </a:lnTo>
                <a:lnTo>
                  <a:pt x="85913" y="64664"/>
                </a:lnTo>
                <a:lnTo>
                  <a:pt x="89427" y="46543"/>
                </a:lnTo>
                <a:lnTo>
                  <a:pt x="85913" y="28421"/>
                </a:lnTo>
                <a:lnTo>
                  <a:pt x="76330" y="13628"/>
                </a:lnTo>
                <a:lnTo>
                  <a:pt x="62117" y="3656"/>
                </a:lnTo>
                <a:lnTo>
                  <a:pt x="44713" y="0"/>
                </a:lnTo>
                <a:close/>
              </a:path>
            </a:pathLst>
          </a:custGeom>
          <a:solidFill>
            <a:srgbClr val="808000"/>
          </a:solidFill>
        </p:spPr>
        <p:txBody>
          <a:bodyPr wrap="square" lIns="0" tIns="0" rIns="0" bIns="0" rtlCol="0"/>
          <a:lstStyle/>
          <a:p>
            <a:endParaRPr/>
          </a:p>
        </p:txBody>
      </p:sp>
      <p:sp>
        <p:nvSpPr>
          <p:cNvPr id="173" name="object 173"/>
          <p:cNvSpPr/>
          <p:nvPr/>
        </p:nvSpPr>
        <p:spPr>
          <a:xfrm>
            <a:off x="5360774" y="5108734"/>
            <a:ext cx="125730" cy="0"/>
          </a:xfrm>
          <a:custGeom>
            <a:avLst/>
            <a:gdLst/>
            <a:ahLst/>
            <a:cxnLst/>
            <a:rect l="l" t="t" r="r" b="b"/>
            <a:pathLst>
              <a:path w="125729">
                <a:moveTo>
                  <a:pt x="0" y="0"/>
                </a:moveTo>
                <a:lnTo>
                  <a:pt x="125206" y="0"/>
                </a:lnTo>
              </a:path>
            </a:pathLst>
          </a:custGeom>
          <a:ln w="9386">
            <a:solidFill>
              <a:srgbClr val="000080"/>
            </a:solidFill>
          </a:ln>
        </p:spPr>
        <p:txBody>
          <a:bodyPr wrap="square" lIns="0" tIns="0" rIns="0" bIns="0" rtlCol="0"/>
          <a:lstStyle/>
          <a:p>
            <a:endParaRPr/>
          </a:p>
        </p:txBody>
      </p:sp>
      <p:sp>
        <p:nvSpPr>
          <p:cNvPr id="174" name="object 174"/>
          <p:cNvSpPr/>
          <p:nvPr/>
        </p:nvSpPr>
        <p:spPr>
          <a:xfrm>
            <a:off x="5360774" y="5127361"/>
            <a:ext cx="125730" cy="0"/>
          </a:xfrm>
          <a:custGeom>
            <a:avLst/>
            <a:gdLst/>
            <a:ahLst/>
            <a:cxnLst/>
            <a:rect l="l" t="t" r="r" b="b"/>
            <a:pathLst>
              <a:path w="125729">
                <a:moveTo>
                  <a:pt x="0" y="0"/>
                </a:moveTo>
                <a:lnTo>
                  <a:pt x="125206" y="0"/>
                </a:lnTo>
              </a:path>
            </a:pathLst>
          </a:custGeom>
          <a:ln w="9289">
            <a:solidFill>
              <a:srgbClr val="000080"/>
            </a:solidFill>
          </a:ln>
        </p:spPr>
        <p:txBody>
          <a:bodyPr wrap="square" lIns="0" tIns="0" rIns="0" bIns="0" rtlCol="0"/>
          <a:lstStyle/>
          <a:p>
            <a:endParaRPr/>
          </a:p>
        </p:txBody>
      </p:sp>
      <p:sp>
        <p:nvSpPr>
          <p:cNvPr id="175" name="object 175"/>
          <p:cNvSpPr/>
          <p:nvPr/>
        </p:nvSpPr>
        <p:spPr>
          <a:xfrm>
            <a:off x="5360775" y="5141296"/>
            <a:ext cx="71755" cy="9525"/>
          </a:xfrm>
          <a:custGeom>
            <a:avLst/>
            <a:gdLst/>
            <a:ahLst/>
            <a:cxnLst/>
            <a:rect l="l" t="t" r="r" b="b"/>
            <a:pathLst>
              <a:path w="71754" h="9525">
                <a:moveTo>
                  <a:pt x="71548" y="0"/>
                </a:moveTo>
                <a:lnTo>
                  <a:pt x="0" y="0"/>
                </a:lnTo>
                <a:lnTo>
                  <a:pt x="0" y="9289"/>
                </a:lnTo>
                <a:lnTo>
                  <a:pt x="71548" y="9289"/>
                </a:lnTo>
                <a:lnTo>
                  <a:pt x="71548" y="0"/>
                </a:lnTo>
                <a:close/>
              </a:path>
            </a:pathLst>
          </a:custGeom>
          <a:solidFill>
            <a:srgbClr val="000080"/>
          </a:solidFill>
        </p:spPr>
        <p:txBody>
          <a:bodyPr wrap="square" lIns="0" tIns="0" rIns="0" bIns="0" rtlCol="0"/>
          <a:lstStyle/>
          <a:p>
            <a:endParaRPr/>
          </a:p>
        </p:txBody>
      </p:sp>
      <p:sp>
        <p:nvSpPr>
          <p:cNvPr id="176" name="object 176"/>
          <p:cNvSpPr/>
          <p:nvPr/>
        </p:nvSpPr>
        <p:spPr>
          <a:xfrm>
            <a:off x="5357256" y="5100521"/>
            <a:ext cx="132715" cy="16510"/>
          </a:xfrm>
          <a:custGeom>
            <a:avLst/>
            <a:gdLst/>
            <a:ahLst/>
            <a:cxnLst/>
            <a:rect l="l" t="t" r="r" b="b"/>
            <a:pathLst>
              <a:path w="132714" h="16510">
                <a:moveTo>
                  <a:pt x="0" y="16426"/>
                </a:moveTo>
                <a:lnTo>
                  <a:pt x="132245" y="16426"/>
                </a:lnTo>
                <a:lnTo>
                  <a:pt x="132245" y="0"/>
                </a:lnTo>
                <a:lnTo>
                  <a:pt x="0" y="0"/>
                </a:lnTo>
                <a:lnTo>
                  <a:pt x="0" y="16426"/>
                </a:lnTo>
                <a:close/>
              </a:path>
            </a:pathLst>
          </a:custGeom>
          <a:solidFill>
            <a:srgbClr val="000080"/>
          </a:solidFill>
        </p:spPr>
        <p:txBody>
          <a:bodyPr wrap="square" lIns="0" tIns="0" rIns="0" bIns="0" rtlCol="0"/>
          <a:lstStyle/>
          <a:p>
            <a:endParaRPr/>
          </a:p>
        </p:txBody>
      </p:sp>
      <p:sp>
        <p:nvSpPr>
          <p:cNvPr id="177" name="object 177"/>
          <p:cNvSpPr/>
          <p:nvPr/>
        </p:nvSpPr>
        <p:spPr>
          <a:xfrm>
            <a:off x="5357256" y="5119197"/>
            <a:ext cx="132715" cy="16510"/>
          </a:xfrm>
          <a:custGeom>
            <a:avLst/>
            <a:gdLst/>
            <a:ahLst/>
            <a:cxnLst/>
            <a:rect l="l" t="t" r="r" b="b"/>
            <a:pathLst>
              <a:path w="132714" h="16510">
                <a:moveTo>
                  <a:pt x="0" y="16329"/>
                </a:moveTo>
                <a:lnTo>
                  <a:pt x="132245" y="16329"/>
                </a:lnTo>
                <a:lnTo>
                  <a:pt x="132245" y="0"/>
                </a:lnTo>
                <a:lnTo>
                  <a:pt x="0" y="0"/>
                </a:lnTo>
                <a:lnTo>
                  <a:pt x="0" y="16329"/>
                </a:lnTo>
                <a:close/>
              </a:path>
            </a:pathLst>
          </a:custGeom>
          <a:solidFill>
            <a:srgbClr val="000080"/>
          </a:solidFill>
        </p:spPr>
        <p:txBody>
          <a:bodyPr wrap="square" lIns="0" tIns="0" rIns="0" bIns="0" rtlCol="0"/>
          <a:lstStyle/>
          <a:p>
            <a:endParaRPr/>
          </a:p>
        </p:txBody>
      </p:sp>
      <p:sp>
        <p:nvSpPr>
          <p:cNvPr id="178" name="object 178"/>
          <p:cNvSpPr/>
          <p:nvPr/>
        </p:nvSpPr>
        <p:spPr>
          <a:xfrm>
            <a:off x="5360775" y="5141296"/>
            <a:ext cx="71755" cy="9525"/>
          </a:xfrm>
          <a:custGeom>
            <a:avLst/>
            <a:gdLst/>
            <a:ahLst/>
            <a:cxnLst/>
            <a:rect l="l" t="t" r="r" b="b"/>
            <a:pathLst>
              <a:path w="71754" h="9525">
                <a:moveTo>
                  <a:pt x="0" y="9289"/>
                </a:moveTo>
                <a:lnTo>
                  <a:pt x="71548" y="9289"/>
                </a:lnTo>
                <a:lnTo>
                  <a:pt x="71548" y="0"/>
                </a:lnTo>
                <a:lnTo>
                  <a:pt x="0" y="0"/>
                </a:lnTo>
                <a:lnTo>
                  <a:pt x="0" y="9289"/>
                </a:lnTo>
                <a:close/>
              </a:path>
            </a:pathLst>
          </a:custGeom>
          <a:ln w="7040">
            <a:solidFill>
              <a:srgbClr val="000080"/>
            </a:solidFill>
          </a:ln>
        </p:spPr>
        <p:txBody>
          <a:bodyPr wrap="square" lIns="0" tIns="0" rIns="0" bIns="0" rtlCol="0"/>
          <a:lstStyle/>
          <a:p>
            <a:endParaRPr/>
          </a:p>
        </p:txBody>
      </p:sp>
      <p:sp>
        <p:nvSpPr>
          <p:cNvPr id="179" name="object 179"/>
          <p:cNvSpPr/>
          <p:nvPr/>
        </p:nvSpPr>
        <p:spPr>
          <a:xfrm>
            <a:off x="5567794" y="5016529"/>
            <a:ext cx="13335" cy="17145"/>
          </a:xfrm>
          <a:custGeom>
            <a:avLst/>
            <a:gdLst/>
            <a:ahLst/>
            <a:cxnLst/>
            <a:rect l="l" t="t" r="r" b="b"/>
            <a:pathLst>
              <a:path w="13335" h="17145">
                <a:moveTo>
                  <a:pt x="12913" y="0"/>
                </a:moveTo>
                <a:lnTo>
                  <a:pt x="12913" y="9191"/>
                </a:lnTo>
                <a:lnTo>
                  <a:pt x="7126" y="16720"/>
                </a:lnTo>
                <a:lnTo>
                  <a:pt x="0" y="16720"/>
                </a:lnTo>
              </a:path>
            </a:pathLst>
          </a:custGeom>
          <a:ln w="7039">
            <a:solidFill>
              <a:srgbClr val="000080"/>
            </a:solidFill>
          </a:ln>
        </p:spPr>
        <p:txBody>
          <a:bodyPr wrap="square" lIns="0" tIns="0" rIns="0" bIns="0" rtlCol="0"/>
          <a:lstStyle/>
          <a:p>
            <a:endParaRPr/>
          </a:p>
        </p:txBody>
      </p:sp>
      <p:sp>
        <p:nvSpPr>
          <p:cNvPr id="180" name="object 180"/>
          <p:cNvSpPr/>
          <p:nvPr/>
        </p:nvSpPr>
        <p:spPr>
          <a:xfrm>
            <a:off x="5567794" y="4999808"/>
            <a:ext cx="34925" cy="11430"/>
          </a:xfrm>
          <a:custGeom>
            <a:avLst/>
            <a:gdLst/>
            <a:ahLst/>
            <a:cxnLst/>
            <a:rect l="l" t="t" r="r" b="b"/>
            <a:pathLst>
              <a:path w="34925" h="11429">
                <a:moveTo>
                  <a:pt x="34439" y="0"/>
                </a:moveTo>
                <a:lnTo>
                  <a:pt x="31733" y="4340"/>
                </a:lnTo>
                <a:lnTo>
                  <a:pt x="24353" y="7883"/>
                </a:lnTo>
                <a:lnTo>
                  <a:pt x="13406" y="10271"/>
                </a:lnTo>
                <a:lnTo>
                  <a:pt x="0" y="11146"/>
                </a:lnTo>
              </a:path>
            </a:pathLst>
          </a:custGeom>
          <a:ln w="7039">
            <a:solidFill>
              <a:srgbClr val="000080"/>
            </a:solidFill>
          </a:ln>
        </p:spPr>
        <p:txBody>
          <a:bodyPr wrap="square" lIns="0" tIns="0" rIns="0" bIns="0" rtlCol="0"/>
          <a:lstStyle/>
          <a:p>
            <a:endParaRPr/>
          </a:p>
        </p:txBody>
      </p:sp>
      <p:sp>
        <p:nvSpPr>
          <p:cNvPr id="181" name="object 181"/>
          <p:cNvSpPr/>
          <p:nvPr/>
        </p:nvSpPr>
        <p:spPr>
          <a:xfrm>
            <a:off x="5541957" y="5022102"/>
            <a:ext cx="34925" cy="0"/>
          </a:xfrm>
          <a:custGeom>
            <a:avLst/>
            <a:gdLst/>
            <a:ahLst/>
            <a:cxnLst/>
            <a:rect l="l" t="t" r="r" b="b"/>
            <a:pathLst>
              <a:path w="34925">
                <a:moveTo>
                  <a:pt x="0" y="0"/>
                </a:moveTo>
                <a:lnTo>
                  <a:pt x="34449" y="0"/>
                </a:lnTo>
              </a:path>
            </a:pathLst>
          </a:custGeom>
          <a:ln w="7040">
            <a:solidFill>
              <a:srgbClr val="000080"/>
            </a:solidFill>
          </a:ln>
        </p:spPr>
        <p:txBody>
          <a:bodyPr wrap="square" lIns="0" tIns="0" rIns="0" bIns="0" rtlCol="0"/>
          <a:lstStyle/>
          <a:p>
            <a:endParaRPr/>
          </a:p>
        </p:txBody>
      </p:sp>
      <p:sp>
        <p:nvSpPr>
          <p:cNvPr id="182" name="object 182"/>
          <p:cNvSpPr/>
          <p:nvPr/>
        </p:nvSpPr>
        <p:spPr>
          <a:xfrm>
            <a:off x="5524731" y="5010955"/>
            <a:ext cx="8890" cy="11430"/>
          </a:xfrm>
          <a:custGeom>
            <a:avLst/>
            <a:gdLst/>
            <a:ahLst/>
            <a:cxnLst/>
            <a:rect l="l" t="t" r="r" b="b"/>
            <a:pathLst>
              <a:path w="8889" h="11429">
                <a:moveTo>
                  <a:pt x="0" y="0"/>
                </a:moveTo>
                <a:lnTo>
                  <a:pt x="4760" y="0"/>
                </a:lnTo>
                <a:lnTo>
                  <a:pt x="8612" y="4986"/>
                </a:lnTo>
                <a:lnTo>
                  <a:pt x="8612" y="11146"/>
                </a:lnTo>
              </a:path>
            </a:pathLst>
          </a:custGeom>
          <a:ln w="7039">
            <a:solidFill>
              <a:srgbClr val="000080"/>
            </a:solidFill>
          </a:ln>
        </p:spPr>
        <p:txBody>
          <a:bodyPr wrap="square" lIns="0" tIns="0" rIns="0" bIns="0" rtlCol="0"/>
          <a:lstStyle/>
          <a:p>
            <a:endParaRPr/>
          </a:p>
        </p:txBody>
      </p:sp>
      <p:sp>
        <p:nvSpPr>
          <p:cNvPr id="183" name="object 183"/>
          <p:cNvSpPr/>
          <p:nvPr/>
        </p:nvSpPr>
        <p:spPr>
          <a:xfrm>
            <a:off x="5498894" y="5016528"/>
            <a:ext cx="26034" cy="0"/>
          </a:xfrm>
          <a:custGeom>
            <a:avLst/>
            <a:gdLst/>
            <a:ahLst/>
            <a:cxnLst/>
            <a:rect l="l" t="t" r="r" b="b"/>
            <a:pathLst>
              <a:path w="26035">
                <a:moveTo>
                  <a:pt x="0" y="0"/>
                </a:moveTo>
                <a:lnTo>
                  <a:pt x="25837" y="0"/>
                </a:lnTo>
              </a:path>
            </a:pathLst>
          </a:custGeom>
          <a:ln w="7040">
            <a:solidFill>
              <a:srgbClr val="000080"/>
            </a:solidFill>
          </a:ln>
        </p:spPr>
        <p:txBody>
          <a:bodyPr wrap="square" lIns="0" tIns="0" rIns="0" bIns="0" rtlCol="0"/>
          <a:lstStyle/>
          <a:p>
            <a:endParaRPr/>
          </a:p>
        </p:txBody>
      </p:sp>
      <p:sp>
        <p:nvSpPr>
          <p:cNvPr id="184" name="object 184"/>
          <p:cNvSpPr/>
          <p:nvPr/>
        </p:nvSpPr>
        <p:spPr>
          <a:xfrm>
            <a:off x="5481671" y="4997070"/>
            <a:ext cx="13335" cy="13970"/>
          </a:xfrm>
          <a:custGeom>
            <a:avLst/>
            <a:gdLst/>
            <a:ahLst/>
            <a:cxnLst/>
            <a:rect l="l" t="t" r="r" b="b"/>
            <a:pathLst>
              <a:path w="13335" h="13970">
                <a:moveTo>
                  <a:pt x="0" y="13884"/>
                </a:moveTo>
                <a:lnTo>
                  <a:pt x="7136" y="13884"/>
                </a:lnTo>
                <a:lnTo>
                  <a:pt x="12923" y="7626"/>
                </a:lnTo>
                <a:lnTo>
                  <a:pt x="12923" y="0"/>
                </a:lnTo>
              </a:path>
            </a:pathLst>
          </a:custGeom>
          <a:ln w="7039">
            <a:solidFill>
              <a:srgbClr val="000080"/>
            </a:solidFill>
          </a:ln>
        </p:spPr>
        <p:txBody>
          <a:bodyPr wrap="square" lIns="0" tIns="0" rIns="0" bIns="0" rtlCol="0"/>
          <a:lstStyle/>
          <a:p>
            <a:endParaRPr/>
          </a:p>
        </p:txBody>
      </p:sp>
      <p:sp>
        <p:nvSpPr>
          <p:cNvPr id="185" name="object 185"/>
          <p:cNvSpPr/>
          <p:nvPr/>
        </p:nvSpPr>
        <p:spPr>
          <a:xfrm>
            <a:off x="5446283" y="4999809"/>
            <a:ext cx="27305" cy="34925"/>
          </a:xfrm>
          <a:custGeom>
            <a:avLst/>
            <a:gdLst/>
            <a:ahLst/>
            <a:cxnLst/>
            <a:rect l="l" t="t" r="r" b="b"/>
            <a:pathLst>
              <a:path w="27304" h="34925">
                <a:moveTo>
                  <a:pt x="18163" y="0"/>
                </a:moveTo>
                <a:lnTo>
                  <a:pt x="22923" y="0"/>
                </a:lnTo>
                <a:lnTo>
                  <a:pt x="26775" y="7529"/>
                </a:lnTo>
                <a:lnTo>
                  <a:pt x="26775" y="16720"/>
                </a:lnTo>
                <a:lnTo>
                  <a:pt x="22024" y="16720"/>
                </a:lnTo>
                <a:lnTo>
                  <a:pt x="18163" y="24151"/>
                </a:lnTo>
                <a:lnTo>
                  <a:pt x="18163" y="33440"/>
                </a:lnTo>
                <a:lnTo>
                  <a:pt x="20137" y="33831"/>
                </a:lnTo>
                <a:lnTo>
                  <a:pt x="17879" y="34222"/>
                </a:lnTo>
                <a:lnTo>
                  <a:pt x="13118" y="34418"/>
                </a:lnTo>
                <a:lnTo>
                  <a:pt x="8367" y="34516"/>
                </a:lnTo>
                <a:lnTo>
                  <a:pt x="2913" y="34418"/>
                </a:lnTo>
                <a:lnTo>
                  <a:pt x="948" y="34027"/>
                </a:lnTo>
                <a:lnTo>
                  <a:pt x="0" y="33831"/>
                </a:lnTo>
                <a:lnTo>
                  <a:pt x="0" y="33636"/>
                </a:lnTo>
                <a:lnTo>
                  <a:pt x="948" y="33440"/>
                </a:lnTo>
              </a:path>
            </a:pathLst>
          </a:custGeom>
          <a:ln w="7039">
            <a:solidFill>
              <a:srgbClr val="000080"/>
            </a:solidFill>
          </a:ln>
        </p:spPr>
        <p:txBody>
          <a:bodyPr wrap="square" lIns="0" tIns="0" rIns="0" bIns="0" rtlCol="0"/>
          <a:lstStyle/>
          <a:p>
            <a:endParaRPr/>
          </a:p>
        </p:txBody>
      </p:sp>
      <p:sp>
        <p:nvSpPr>
          <p:cNvPr id="186" name="object 186"/>
          <p:cNvSpPr/>
          <p:nvPr/>
        </p:nvSpPr>
        <p:spPr>
          <a:xfrm>
            <a:off x="5486715" y="5166464"/>
            <a:ext cx="198755" cy="136525"/>
          </a:xfrm>
          <a:custGeom>
            <a:avLst/>
            <a:gdLst/>
            <a:ahLst/>
            <a:cxnLst/>
            <a:rect l="l" t="t" r="r" b="b"/>
            <a:pathLst>
              <a:path w="198754" h="136525">
                <a:moveTo>
                  <a:pt x="132284" y="100664"/>
                </a:moveTo>
                <a:lnTo>
                  <a:pt x="66142" y="100664"/>
                </a:lnTo>
                <a:lnTo>
                  <a:pt x="77169" y="105807"/>
                </a:lnTo>
                <a:lnTo>
                  <a:pt x="77169" y="136040"/>
                </a:lnTo>
                <a:lnTo>
                  <a:pt x="121257" y="136040"/>
                </a:lnTo>
                <a:lnTo>
                  <a:pt x="121257" y="105807"/>
                </a:lnTo>
                <a:lnTo>
                  <a:pt x="132284" y="100664"/>
                </a:lnTo>
                <a:close/>
              </a:path>
              <a:path w="198754" h="136525">
                <a:moveTo>
                  <a:pt x="18368" y="0"/>
                </a:moveTo>
                <a:lnTo>
                  <a:pt x="18368" y="21169"/>
                </a:lnTo>
                <a:lnTo>
                  <a:pt x="43355" y="41722"/>
                </a:lnTo>
                <a:lnTo>
                  <a:pt x="231" y="41722"/>
                </a:lnTo>
                <a:lnTo>
                  <a:pt x="733" y="73158"/>
                </a:lnTo>
                <a:lnTo>
                  <a:pt x="29395" y="75583"/>
                </a:lnTo>
                <a:lnTo>
                  <a:pt x="36746" y="82917"/>
                </a:lnTo>
                <a:lnTo>
                  <a:pt x="14702" y="84647"/>
                </a:lnTo>
                <a:lnTo>
                  <a:pt x="14702" y="105807"/>
                </a:lnTo>
                <a:lnTo>
                  <a:pt x="36746" y="120924"/>
                </a:lnTo>
                <a:lnTo>
                  <a:pt x="66142" y="100664"/>
                </a:lnTo>
                <a:lnTo>
                  <a:pt x="183723" y="100664"/>
                </a:lnTo>
                <a:lnTo>
                  <a:pt x="183723" y="84647"/>
                </a:lnTo>
                <a:lnTo>
                  <a:pt x="161679" y="82917"/>
                </a:lnTo>
                <a:lnTo>
                  <a:pt x="169031" y="75583"/>
                </a:lnTo>
                <a:lnTo>
                  <a:pt x="197693" y="73158"/>
                </a:lnTo>
                <a:lnTo>
                  <a:pt x="198104" y="47403"/>
                </a:lnTo>
                <a:lnTo>
                  <a:pt x="161484" y="47403"/>
                </a:lnTo>
                <a:lnTo>
                  <a:pt x="155061" y="41722"/>
                </a:lnTo>
                <a:lnTo>
                  <a:pt x="43355" y="41722"/>
                </a:lnTo>
                <a:lnTo>
                  <a:pt x="0" y="27212"/>
                </a:lnTo>
                <a:lnTo>
                  <a:pt x="172702" y="27212"/>
                </a:lnTo>
                <a:lnTo>
                  <a:pt x="177112" y="23584"/>
                </a:lnTo>
                <a:lnTo>
                  <a:pt x="66875" y="23584"/>
                </a:lnTo>
                <a:lnTo>
                  <a:pt x="40422" y="3021"/>
                </a:lnTo>
                <a:lnTo>
                  <a:pt x="18368" y="0"/>
                </a:lnTo>
                <a:close/>
              </a:path>
              <a:path w="198754" h="136525">
                <a:moveTo>
                  <a:pt x="183723" y="100664"/>
                </a:moveTo>
                <a:lnTo>
                  <a:pt x="132284" y="100664"/>
                </a:lnTo>
                <a:lnTo>
                  <a:pt x="161679" y="120924"/>
                </a:lnTo>
                <a:lnTo>
                  <a:pt x="183723" y="105807"/>
                </a:lnTo>
                <a:lnTo>
                  <a:pt x="183723" y="100664"/>
                </a:lnTo>
                <a:close/>
              </a:path>
              <a:path w="198754" h="136525">
                <a:moveTo>
                  <a:pt x="198426" y="27212"/>
                </a:moveTo>
                <a:lnTo>
                  <a:pt x="161484" y="47403"/>
                </a:lnTo>
                <a:lnTo>
                  <a:pt x="198104" y="47403"/>
                </a:lnTo>
                <a:lnTo>
                  <a:pt x="198426" y="27212"/>
                </a:lnTo>
                <a:close/>
              </a:path>
              <a:path w="198754" h="136525">
                <a:moveTo>
                  <a:pt x="99213" y="17815"/>
                </a:moveTo>
                <a:lnTo>
                  <a:pt x="66875" y="23584"/>
                </a:lnTo>
                <a:lnTo>
                  <a:pt x="131551" y="23584"/>
                </a:lnTo>
                <a:lnTo>
                  <a:pt x="99213" y="17815"/>
                </a:lnTo>
                <a:close/>
              </a:path>
              <a:path w="198754" h="136525">
                <a:moveTo>
                  <a:pt x="180048" y="0"/>
                </a:moveTo>
                <a:lnTo>
                  <a:pt x="158004" y="3021"/>
                </a:lnTo>
                <a:lnTo>
                  <a:pt x="131551" y="23584"/>
                </a:lnTo>
                <a:lnTo>
                  <a:pt x="177112" y="23584"/>
                </a:lnTo>
                <a:lnTo>
                  <a:pt x="180048" y="21169"/>
                </a:lnTo>
                <a:lnTo>
                  <a:pt x="180048" y="0"/>
                </a:lnTo>
                <a:close/>
              </a:path>
            </a:pathLst>
          </a:custGeom>
          <a:solidFill>
            <a:srgbClr val="000000"/>
          </a:solidFill>
        </p:spPr>
        <p:txBody>
          <a:bodyPr wrap="square" lIns="0" tIns="0" rIns="0" bIns="0" rtlCol="0"/>
          <a:lstStyle/>
          <a:p>
            <a:endParaRPr/>
          </a:p>
        </p:txBody>
      </p:sp>
      <p:sp>
        <p:nvSpPr>
          <p:cNvPr id="187" name="object 187"/>
          <p:cNvSpPr/>
          <p:nvPr/>
        </p:nvSpPr>
        <p:spPr>
          <a:xfrm>
            <a:off x="5486715" y="5166464"/>
            <a:ext cx="198755" cy="136525"/>
          </a:xfrm>
          <a:custGeom>
            <a:avLst/>
            <a:gdLst/>
            <a:ahLst/>
            <a:cxnLst/>
            <a:rect l="l" t="t" r="r" b="b"/>
            <a:pathLst>
              <a:path w="198754" h="136525">
                <a:moveTo>
                  <a:pt x="99213" y="136040"/>
                </a:moveTo>
                <a:lnTo>
                  <a:pt x="121257" y="136040"/>
                </a:lnTo>
                <a:lnTo>
                  <a:pt x="121257" y="105807"/>
                </a:lnTo>
                <a:lnTo>
                  <a:pt x="132284" y="100664"/>
                </a:lnTo>
                <a:lnTo>
                  <a:pt x="161679" y="120924"/>
                </a:lnTo>
                <a:lnTo>
                  <a:pt x="183723" y="105807"/>
                </a:lnTo>
                <a:lnTo>
                  <a:pt x="183723" y="84647"/>
                </a:lnTo>
                <a:lnTo>
                  <a:pt x="161679" y="82917"/>
                </a:lnTo>
                <a:lnTo>
                  <a:pt x="169031" y="75583"/>
                </a:lnTo>
                <a:lnTo>
                  <a:pt x="197693" y="73158"/>
                </a:lnTo>
                <a:lnTo>
                  <a:pt x="198426" y="27212"/>
                </a:lnTo>
                <a:lnTo>
                  <a:pt x="161484" y="47403"/>
                </a:lnTo>
                <a:lnTo>
                  <a:pt x="155061" y="41722"/>
                </a:lnTo>
                <a:lnTo>
                  <a:pt x="180048" y="21169"/>
                </a:lnTo>
                <a:lnTo>
                  <a:pt x="180048" y="0"/>
                </a:lnTo>
                <a:lnTo>
                  <a:pt x="158004" y="3021"/>
                </a:lnTo>
                <a:lnTo>
                  <a:pt x="131551" y="23584"/>
                </a:lnTo>
                <a:lnTo>
                  <a:pt x="99213" y="17815"/>
                </a:lnTo>
                <a:lnTo>
                  <a:pt x="66875" y="23584"/>
                </a:lnTo>
                <a:lnTo>
                  <a:pt x="40422" y="3021"/>
                </a:lnTo>
                <a:lnTo>
                  <a:pt x="18368" y="0"/>
                </a:lnTo>
                <a:lnTo>
                  <a:pt x="18368" y="21169"/>
                </a:lnTo>
                <a:lnTo>
                  <a:pt x="43355" y="41722"/>
                </a:lnTo>
                <a:lnTo>
                  <a:pt x="0" y="27212"/>
                </a:lnTo>
                <a:lnTo>
                  <a:pt x="733" y="73158"/>
                </a:lnTo>
                <a:lnTo>
                  <a:pt x="29395" y="75583"/>
                </a:lnTo>
                <a:lnTo>
                  <a:pt x="36746" y="82917"/>
                </a:lnTo>
                <a:lnTo>
                  <a:pt x="14702" y="84647"/>
                </a:lnTo>
                <a:lnTo>
                  <a:pt x="14702" y="105807"/>
                </a:lnTo>
                <a:lnTo>
                  <a:pt x="36746" y="120924"/>
                </a:lnTo>
                <a:lnTo>
                  <a:pt x="66142" y="100664"/>
                </a:lnTo>
                <a:lnTo>
                  <a:pt x="77169" y="105807"/>
                </a:lnTo>
                <a:lnTo>
                  <a:pt x="77169" y="136040"/>
                </a:lnTo>
                <a:lnTo>
                  <a:pt x="99213" y="136040"/>
                </a:lnTo>
                <a:close/>
              </a:path>
            </a:pathLst>
          </a:custGeom>
          <a:ln w="3175">
            <a:solidFill>
              <a:srgbClr val="000000"/>
            </a:solidFill>
          </a:ln>
        </p:spPr>
        <p:txBody>
          <a:bodyPr wrap="square" lIns="0" tIns="0" rIns="0" bIns="0" rtlCol="0"/>
          <a:lstStyle/>
          <a:p>
            <a:endParaRPr/>
          </a:p>
        </p:txBody>
      </p:sp>
      <p:sp>
        <p:nvSpPr>
          <p:cNvPr id="188" name="object 188"/>
          <p:cNvSpPr/>
          <p:nvPr/>
        </p:nvSpPr>
        <p:spPr>
          <a:xfrm>
            <a:off x="5485982" y="5147456"/>
            <a:ext cx="200025" cy="130175"/>
          </a:xfrm>
          <a:custGeom>
            <a:avLst/>
            <a:gdLst/>
            <a:ahLst/>
            <a:cxnLst/>
            <a:rect l="l" t="t" r="r" b="b"/>
            <a:pathLst>
              <a:path w="200025" h="130175">
                <a:moveTo>
                  <a:pt x="133017" y="95247"/>
                </a:moveTo>
                <a:lnTo>
                  <a:pt x="66875" y="95247"/>
                </a:lnTo>
                <a:lnTo>
                  <a:pt x="81568" y="101016"/>
                </a:lnTo>
                <a:lnTo>
                  <a:pt x="80834" y="129743"/>
                </a:lnTo>
                <a:lnTo>
                  <a:pt x="119057" y="129743"/>
                </a:lnTo>
                <a:lnTo>
                  <a:pt x="118314" y="101016"/>
                </a:lnTo>
                <a:lnTo>
                  <a:pt x="133017" y="95247"/>
                </a:lnTo>
                <a:close/>
              </a:path>
              <a:path w="200025" h="130175">
                <a:moveTo>
                  <a:pt x="41155" y="0"/>
                </a:moveTo>
                <a:lnTo>
                  <a:pt x="19101" y="17717"/>
                </a:lnTo>
                <a:lnTo>
                  <a:pt x="44088" y="37762"/>
                </a:lnTo>
                <a:lnTo>
                  <a:pt x="37675" y="43306"/>
                </a:lnTo>
                <a:lnTo>
                  <a:pt x="0" y="43658"/>
                </a:lnTo>
                <a:lnTo>
                  <a:pt x="1466" y="68426"/>
                </a:lnTo>
                <a:lnTo>
                  <a:pt x="30128" y="70782"/>
                </a:lnTo>
                <a:lnTo>
                  <a:pt x="37479" y="77930"/>
                </a:lnTo>
                <a:lnTo>
                  <a:pt x="15435" y="100263"/>
                </a:lnTo>
                <a:lnTo>
                  <a:pt x="37479" y="114998"/>
                </a:lnTo>
                <a:lnTo>
                  <a:pt x="66875" y="95247"/>
                </a:lnTo>
                <a:lnTo>
                  <a:pt x="179505" y="95247"/>
                </a:lnTo>
                <a:lnTo>
                  <a:pt x="162412" y="77930"/>
                </a:lnTo>
                <a:lnTo>
                  <a:pt x="169764" y="70782"/>
                </a:lnTo>
                <a:lnTo>
                  <a:pt x="198426" y="68426"/>
                </a:lnTo>
                <a:lnTo>
                  <a:pt x="199892" y="43658"/>
                </a:lnTo>
                <a:lnTo>
                  <a:pt x="162217" y="43306"/>
                </a:lnTo>
                <a:lnTo>
                  <a:pt x="155794" y="37762"/>
                </a:lnTo>
                <a:lnTo>
                  <a:pt x="177843" y="20074"/>
                </a:lnTo>
                <a:lnTo>
                  <a:pt x="67608" y="20074"/>
                </a:lnTo>
                <a:lnTo>
                  <a:pt x="41155" y="0"/>
                </a:lnTo>
                <a:close/>
              </a:path>
              <a:path w="200025" h="130175">
                <a:moveTo>
                  <a:pt x="179505" y="95247"/>
                </a:moveTo>
                <a:lnTo>
                  <a:pt x="133017" y="95247"/>
                </a:lnTo>
                <a:lnTo>
                  <a:pt x="162412" y="114998"/>
                </a:lnTo>
                <a:lnTo>
                  <a:pt x="184457" y="100263"/>
                </a:lnTo>
                <a:lnTo>
                  <a:pt x="179505" y="95247"/>
                </a:lnTo>
                <a:close/>
              </a:path>
              <a:path w="200025" h="130175">
                <a:moveTo>
                  <a:pt x="99946" y="14451"/>
                </a:moveTo>
                <a:lnTo>
                  <a:pt x="67608" y="20074"/>
                </a:lnTo>
                <a:lnTo>
                  <a:pt x="132284" y="20074"/>
                </a:lnTo>
                <a:lnTo>
                  <a:pt x="99946" y="14451"/>
                </a:lnTo>
                <a:close/>
              </a:path>
              <a:path w="200025" h="130175">
                <a:moveTo>
                  <a:pt x="158737" y="0"/>
                </a:moveTo>
                <a:lnTo>
                  <a:pt x="132284" y="20074"/>
                </a:lnTo>
                <a:lnTo>
                  <a:pt x="177843" y="20074"/>
                </a:lnTo>
                <a:lnTo>
                  <a:pt x="180781" y="17717"/>
                </a:lnTo>
                <a:lnTo>
                  <a:pt x="158737" y="0"/>
                </a:lnTo>
                <a:close/>
              </a:path>
            </a:pathLst>
          </a:custGeom>
          <a:solidFill>
            <a:srgbClr val="FFFF00"/>
          </a:solidFill>
        </p:spPr>
        <p:txBody>
          <a:bodyPr wrap="square" lIns="0" tIns="0" rIns="0" bIns="0" rtlCol="0"/>
          <a:lstStyle/>
          <a:p>
            <a:endParaRPr/>
          </a:p>
        </p:txBody>
      </p:sp>
      <p:sp>
        <p:nvSpPr>
          <p:cNvPr id="189" name="object 189"/>
          <p:cNvSpPr/>
          <p:nvPr/>
        </p:nvSpPr>
        <p:spPr>
          <a:xfrm>
            <a:off x="5485982" y="5147456"/>
            <a:ext cx="200025" cy="130175"/>
          </a:xfrm>
          <a:custGeom>
            <a:avLst/>
            <a:gdLst/>
            <a:ahLst/>
            <a:cxnLst/>
            <a:rect l="l" t="t" r="r" b="b"/>
            <a:pathLst>
              <a:path w="200025" h="130175">
                <a:moveTo>
                  <a:pt x="99946" y="129743"/>
                </a:moveTo>
                <a:lnTo>
                  <a:pt x="119057" y="129743"/>
                </a:lnTo>
                <a:lnTo>
                  <a:pt x="118314" y="101016"/>
                </a:lnTo>
                <a:lnTo>
                  <a:pt x="133017" y="95247"/>
                </a:lnTo>
                <a:lnTo>
                  <a:pt x="162412" y="114998"/>
                </a:lnTo>
                <a:lnTo>
                  <a:pt x="184457" y="100263"/>
                </a:lnTo>
                <a:lnTo>
                  <a:pt x="162412" y="77930"/>
                </a:lnTo>
                <a:lnTo>
                  <a:pt x="169764" y="70782"/>
                </a:lnTo>
                <a:lnTo>
                  <a:pt x="198426" y="68426"/>
                </a:lnTo>
                <a:lnTo>
                  <a:pt x="199892" y="43658"/>
                </a:lnTo>
                <a:lnTo>
                  <a:pt x="162217" y="43306"/>
                </a:lnTo>
                <a:lnTo>
                  <a:pt x="155794" y="37762"/>
                </a:lnTo>
                <a:lnTo>
                  <a:pt x="180781" y="17717"/>
                </a:lnTo>
                <a:lnTo>
                  <a:pt x="158737" y="0"/>
                </a:lnTo>
                <a:lnTo>
                  <a:pt x="132284" y="20074"/>
                </a:lnTo>
                <a:lnTo>
                  <a:pt x="99946" y="14451"/>
                </a:lnTo>
                <a:lnTo>
                  <a:pt x="67608" y="20074"/>
                </a:lnTo>
                <a:lnTo>
                  <a:pt x="41155" y="0"/>
                </a:lnTo>
                <a:lnTo>
                  <a:pt x="19101" y="17717"/>
                </a:lnTo>
                <a:lnTo>
                  <a:pt x="44088" y="37762"/>
                </a:lnTo>
                <a:lnTo>
                  <a:pt x="37675" y="43306"/>
                </a:lnTo>
                <a:lnTo>
                  <a:pt x="0" y="43658"/>
                </a:lnTo>
                <a:lnTo>
                  <a:pt x="1466" y="68426"/>
                </a:lnTo>
                <a:lnTo>
                  <a:pt x="30128" y="70782"/>
                </a:lnTo>
                <a:lnTo>
                  <a:pt x="37479" y="77930"/>
                </a:lnTo>
                <a:lnTo>
                  <a:pt x="15435" y="100263"/>
                </a:lnTo>
                <a:lnTo>
                  <a:pt x="37479" y="114998"/>
                </a:lnTo>
                <a:lnTo>
                  <a:pt x="66875" y="95247"/>
                </a:lnTo>
                <a:lnTo>
                  <a:pt x="81568" y="101016"/>
                </a:lnTo>
                <a:lnTo>
                  <a:pt x="80834" y="129743"/>
                </a:lnTo>
                <a:lnTo>
                  <a:pt x="99946" y="129743"/>
                </a:lnTo>
                <a:close/>
              </a:path>
            </a:pathLst>
          </a:custGeom>
          <a:ln w="3175">
            <a:solidFill>
              <a:srgbClr val="000000"/>
            </a:solidFill>
          </a:ln>
        </p:spPr>
        <p:txBody>
          <a:bodyPr wrap="square" lIns="0" tIns="0" rIns="0" bIns="0" rtlCol="0"/>
          <a:lstStyle/>
          <a:p>
            <a:endParaRPr/>
          </a:p>
        </p:txBody>
      </p:sp>
      <p:sp>
        <p:nvSpPr>
          <p:cNvPr id="190" name="object 190"/>
          <p:cNvSpPr/>
          <p:nvPr/>
        </p:nvSpPr>
        <p:spPr>
          <a:xfrm>
            <a:off x="5556533" y="5122131"/>
            <a:ext cx="59055" cy="20955"/>
          </a:xfrm>
          <a:custGeom>
            <a:avLst/>
            <a:gdLst/>
            <a:ahLst/>
            <a:cxnLst/>
            <a:rect l="l" t="t" r="r" b="b"/>
            <a:pathLst>
              <a:path w="59054" h="20954">
                <a:moveTo>
                  <a:pt x="29395" y="0"/>
                </a:moveTo>
                <a:lnTo>
                  <a:pt x="17952" y="823"/>
                </a:lnTo>
                <a:lnTo>
                  <a:pt x="8608" y="3067"/>
                </a:lnTo>
                <a:lnTo>
                  <a:pt x="2309" y="6393"/>
                </a:lnTo>
                <a:lnTo>
                  <a:pt x="0" y="10462"/>
                </a:lnTo>
                <a:lnTo>
                  <a:pt x="0" y="11635"/>
                </a:lnTo>
                <a:lnTo>
                  <a:pt x="27631" y="20746"/>
                </a:lnTo>
                <a:lnTo>
                  <a:pt x="39190" y="20142"/>
                </a:lnTo>
                <a:lnTo>
                  <a:pt x="47568" y="19164"/>
                </a:lnTo>
                <a:lnTo>
                  <a:pt x="54147" y="16818"/>
                </a:lnTo>
                <a:lnTo>
                  <a:pt x="57109" y="13884"/>
                </a:lnTo>
                <a:lnTo>
                  <a:pt x="58223" y="12809"/>
                </a:lnTo>
                <a:lnTo>
                  <a:pt x="58790" y="11635"/>
                </a:lnTo>
                <a:lnTo>
                  <a:pt x="58790" y="10462"/>
                </a:lnTo>
                <a:lnTo>
                  <a:pt x="56481" y="6393"/>
                </a:lnTo>
                <a:lnTo>
                  <a:pt x="50182" y="3067"/>
                </a:lnTo>
                <a:lnTo>
                  <a:pt x="40838" y="823"/>
                </a:lnTo>
                <a:lnTo>
                  <a:pt x="29395" y="0"/>
                </a:lnTo>
                <a:close/>
              </a:path>
            </a:pathLst>
          </a:custGeom>
          <a:solidFill>
            <a:srgbClr val="FFFFFF"/>
          </a:solidFill>
        </p:spPr>
        <p:txBody>
          <a:bodyPr wrap="square" lIns="0" tIns="0" rIns="0" bIns="0" rtlCol="0"/>
          <a:lstStyle/>
          <a:p>
            <a:endParaRPr/>
          </a:p>
        </p:txBody>
      </p:sp>
      <p:sp>
        <p:nvSpPr>
          <p:cNvPr id="191" name="object 191"/>
          <p:cNvSpPr/>
          <p:nvPr/>
        </p:nvSpPr>
        <p:spPr>
          <a:xfrm>
            <a:off x="5556532" y="5122131"/>
            <a:ext cx="59055" cy="20955"/>
          </a:xfrm>
          <a:custGeom>
            <a:avLst/>
            <a:gdLst/>
            <a:ahLst/>
            <a:cxnLst/>
            <a:rect l="l" t="t" r="r" b="b"/>
            <a:pathLst>
              <a:path w="59054" h="20954">
                <a:moveTo>
                  <a:pt x="1681" y="13884"/>
                </a:moveTo>
                <a:lnTo>
                  <a:pt x="7670" y="17406"/>
                </a:lnTo>
                <a:lnTo>
                  <a:pt x="16722" y="19763"/>
                </a:lnTo>
                <a:lnTo>
                  <a:pt x="27631" y="20746"/>
                </a:lnTo>
                <a:lnTo>
                  <a:pt x="39190" y="20142"/>
                </a:lnTo>
                <a:lnTo>
                  <a:pt x="47568" y="19164"/>
                </a:lnTo>
                <a:lnTo>
                  <a:pt x="54147" y="16818"/>
                </a:lnTo>
                <a:lnTo>
                  <a:pt x="57109" y="13884"/>
                </a:lnTo>
                <a:lnTo>
                  <a:pt x="58223" y="12809"/>
                </a:lnTo>
                <a:lnTo>
                  <a:pt x="58790" y="11635"/>
                </a:lnTo>
                <a:lnTo>
                  <a:pt x="58790" y="10462"/>
                </a:lnTo>
                <a:lnTo>
                  <a:pt x="56481" y="6393"/>
                </a:lnTo>
                <a:lnTo>
                  <a:pt x="50182" y="3067"/>
                </a:lnTo>
                <a:lnTo>
                  <a:pt x="40838" y="823"/>
                </a:lnTo>
                <a:lnTo>
                  <a:pt x="29395" y="0"/>
                </a:lnTo>
                <a:lnTo>
                  <a:pt x="17952" y="823"/>
                </a:lnTo>
                <a:lnTo>
                  <a:pt x="8608" y="3067"/>
                </a:lnTo>
                <a:lnTo>
                  <a:pt x="2309" y="6393"/>
                </a:lnTo>
                <a:lnTo>
                  <a:pt x="0" y="10462"/>
                </a:lnTo>
                <a:lnTo>
                  <a:pt x="0" y="11635"/>
                </a:lnTo>
                <a:lnTo>
                  <a:pt x="566" y="12809"/>
                </a:lnTo>
                <a:lnTo>
                  <a:pt x="1681" y="13884"/>
                </a:lnTo>
                <a:close/>
              </a:path>
            </a:pathLst>
          </a:custGeom>
          <a:ln w="3175">
            <a:solidFill>
              <a:srgbClr val="000000"/>
            </a:solidFill>
          </a:ln>
        </p:spPr>
        <p:txBody>
          <a:bodyPr wrap="square" lIns="0" tIns="0" rIns="0" bIns="0" rtlCol="0"/>
          <a:lstStyle/>
          <a:p>
            <a:endParaRPr/>
          </a:p>
        </p:txBody>
      </p:sp>
      <p:sp>
        <p:nvSpPr>
          <p:cNvPr id="192" name="object 192"/>
          <p:cNvSpPr/>
          <p:nvPr/>
        </p:nvSpPr>
        <p:spPr>
          <a:xfrm>
            <a:off x="5543667" y="5188611"/>
            <a:ext cx="85090" cy="41275"/>
          </a:xfrm>
          <a:custGeom>
            <a:avLst/>
            <a:gdLst/>
            <a:ahLst/>
            <a:cxnLst/>
            <a:rect l="l" t="t" r="r" b="b"/>
            <a:pathLst>
              <a:path w="85089" h="41275">
                <a:moveTo>
                  <a:pt x="42260" y="0"/>
                </a:moveTo>
                <a:lnTo>
                  <a:pt x="25812" y="1616"/>
                </a:lnTo>
                <a:lnTo>
                  <a:pt x="12379" y="6024"/>
                </a:lnTo>
                <a:lnTo>
                  <a:pt x="3321" y="12560"/>
                </a:lnTo>
                <a:lnTo>
                  <a:pt x="0" y="20563"/>
                </a:lnTo>
                <a:lnTo>
                  <a:pt x="3321" y="28569"/>
                </a:lnTo>
                <a:lnTo>
                  <a:pt x="12379" y="35105"/>
                </a:lnTo>
                <a:lnTo>
                  <a:pt x="25812" y="39510"/>
                </a:lnTo>
                <a:lnTo>
                  <a:pt x="42260" y="41126"/>
                </a:lnTo>
                <a:lnTo>
                  <a:pt x="58707" y="39510"/>
                </a:lnTo>
                <a:lnTo>
                  <a:pt x="72140" y="35105"/>
                </a:lnTo>
                <a:lnTo>
                  <a:pt x="81198" y="28569"/>
                </a:lnTo>
                <a:lnTo>
                  <a:pt x="84520" y="20563"/>
                </a:lnTo>
                <a:lnTo>
                  <a:pt x="81198" y="12560"/>
                </a:lnTo>
                <a:lnTo>
                  <a:pt x="72140" y="6024"/>
                </a:lnTo>
                <a:lnTo>
                  <a:pt x="58707" y="1616"/>
                </a:lnTo>
                <a:lnTo>
                  <a:pt x="42260" y="0"/>
                </a:lnTo>
                <a:close/>
              </a:path>
            </a:pathLst>
          </a:custGeom>
          <a:solidFill>
            <a:srgbClr val="E6E6E6"/>
          </a:solidFill>
        </p:spPr>
        <p:txBody>
          <a:bodyPr wrap="square" lIns="0" tIns="0" rIns="0" bIns="0" rtlCol="0"/>
          <a:lstStyle/>
          <a:p>
            <a:endParaRPr/>
          </a:p>
        </p:txBody>
      </p:sp>
      <p:sp>
        <p:nvSpPr>
          <p:cNvPr id="193" name="object 193"/>
          <p:cNvSpPr/>
          <p:nvPr/>
        </p:nvSpPr>
        <p:spPr>
          <a:xfrm>
            <a:off x="5543667" y="5188611"/>
            <a:ext cx="85090" cy="41275"/>
          </a:xfrm>
          <a:custGeom>
            <a:avLst/>
            <a:gdLst/>
            <a:ahLst/>
            <a:cxnLst/>
            <a:rect l="l" t="t" r="r" b="b"/>
            <a:pathLst>
              <a:path w="85089" h="41275">
                <a:moveTo>
                  <a:pt x="0" y="20563"/>
                </a:moveTo>
                <a:lnTo>
                  <a:pt x="3321" y="12560"/>
                </a:lnTo>
                <a:lnTo>
                  <a:pt x="12379" y="6024"/>
                </a:lnTo>
                <a:lnTo>
                  <a:pt x="25812" y="1616"/>
                </a:lnTo>
                <a:lnTo>
                  <a:pt x="42260" y="0"/>
                </a:lnTo>
                <a:lnTo>
                  <a:pt x="58707" y="1616"/>
                </a:lnTo>
                <a:lnTo>
                  <a:pt x="72140" y="6024"/>
                </a:lnTo>
                <a:lnTo>
                  <a:pt x="81198" y="12560"/>
                </a:lnTo>
                <a:lnTo>
                  <a:pt x="84520" y="20563"/>
                </a:lnTo>
                <a:lnTo>
                  <a:pt x="81198" y="28569"/>
                </a:lnTo>
                <a:lnTo>
                  <a:pt x="72140" y="35105"/>
                </a:lnTo>
                <a:lnTo>
                  <a:pt x="58707" y="39510"/>
                </a:lnTo>
                <a:lnTo>
                  <a:pt x="42260" y="41126"/>
                </a:lnTo>
                <a:lnTo>
                  <a:pt x="25812" y="39510"/>
                </a:lnTo>
                <a:lnTo>
                  <a:pt x="12379" y="35105"/>
                </a:lnTo>
                <a:lnTo>
                  <a:pt x="3321" y="28569"/>
                </a:lnTo>
                <a:lnTo>
                  <a:pt x="0" y="20563"/>
                </a:lnTo>
                <a:close/>
              </a:path>
            </a:pathLst>
          </a:custGeom>
          <a:ln w="3175">
            <a:solidFill>
              <a:srgbClr val="000000"/>
            </a:solidFill>
          </a:ln>
        </p:spPr>
        <p:txBody>
          <a:bodyPr wrap="square" lIns="0" tIns="0" rIns="0" bIns="0" rtlCol="0"/>
          <a:lstStyle/>
          <a:p>
            <a:endParaRPr/>
          </a:p>
        </p:txBody>
      </p:sp>
      <p:sp>
        <p:nvSpPr>
          <p:cNvPr id="194" name="object 194"/>
          <p:cNvSpPr/>
          <p:nvPr/>
        </p:nvSpPr>
        <p:spPr>
          <a:xfrm>
            <a:off x="5579505" y="5228944"/>
            <a:ext cx="13335" cy="1270"/>
          </a:xfrm>
          <a:custGeom>
            <a:avLst/>
            <a:gdLst/>
            <a:ahLst/>
            <a:cxnLst/>
            <a:rect l="l" t="t" r="r" b="b"/>
            <a:pathLst>
              <a:path w="13335" h="1270">
                <a:moveTo>
                  <a:pt x="8592" y="0"/>
                </a:moveTo>
                <a:lnTo>
                  <a:pt x="4252" y="0"/>
                </a:lnTo>
                <a:lnTo>
                  <a:pt x="0" y="557"/>
                </a:lnTo>
                <a:lnTo>
                  <a:pt x="4252" y="880"/>
                </a:lnTo>
                <a:lnTo>
                  <a:pt x="8592" y="880"/>
                </a:lnTo>
                <a:lnTo>
                  <a:pt x="12845" y="557"/>
                </a:lnTo>
                <a:lnTo>
                  <a:pt x="8592" y="0"/>
                </a:lnTo>
                <a:close/>
              </a:path>
            </a:pathLst>
          </a:custGeom>
          <a:solidFill>
            <a:srgbClr val="FFFFFF"/>
          </a:solidFill>
        </p:spPr>
        <p:txBody>
          <a:bodyPr wrap="square" lIns="0" tIns="0" rIns="0" bIns="0" rtlCol="0"/>
          <a:lstStyle/>
          <a:p>
            <a:endParaRPr/>
          </a:p>
        </p:txBody>
      </p:sp>
      <p:sp>
        <p:nvSpPr>
          <p:cNvPr id="195" name="object 195"/>
          <p:cNvSpPr/>
          <p:nvPr/>
        </p:nvSpPr>
        <p:spPr>
          <a:xfrm>
            <a:off x="5579505" y="5228944"/>
            <a:ext cx="13335" cy="1270"/>
          </a:xfrm>
          <a:custGeom>
            <a:avLst/>
            <a:gdLst/>
            <a:ahLst/>
            <a:cxnLst/>
            <a:rect l="l" t="t" r="r" b="b"/>
            <a:pathLst>
              <a:path w="13335" h="1270">
                <a:moveTo>
                  <a:pt x="12845" y="557"/>
                </a:moveTo>
                <a:lnTo>
                  <a:pt x="8592" y="0"/>
                </a:lnTo>
                <a:lnTo>
                  <a:pt x="4252" y="0"/>
                </a:lnTo>
                <a:lnTo>
                  <a:pt x="0" y="557"/>
                </a:lnTo>
                <a:lnTo>
                  <a:pt x="4252" y="880"/>
                </a:lnTo>
                <a:lnTo>
                  <a:pt x="8592" y="880"/>
                </a:lnTo>
                <a:lnTo>
                  <a:pt x="12845" y="557"/>
                </a:lnTo>
                <a:close/>
              </a:path>
            </a:pathLst>
          </a:custGeom>
          <a:ln w="3175">
            <a:solidFill>
              <a:srgbClr val="000000"/>
            </a:solidFill>
          </a:ln>
        </p:spPr>
        <p:txBody>
          <a:bodyPr wrap="square" lIns="0" tIns="0" rIns="0" bIns="0" rtlCol="0"/>
          <a:lstStyle/>
          <a:p>
            <a:endParaRPr/>
          </a:p>
        </p:txBody>
      </p:sp>
      <p:sp>
        <p:nvSpPr>
          <p:cNvPr id="196" name="object 196"/>
          <p:cNvSpPr/>
          <p:nvPr/>
        </p:nvSpPr>
        <p:spPr>
          <a:xfrm>
            <a:off x="5556531" y="5134842"/>
            <a:ext cx="58790" cy="94660"/>
          </a:xfrm>
          <a:prstGeom prst="rect">
            <a:avLst/>
          </a:prstGeom>
          <a:blipFill>
            <a:blip r:embed="rId37" cstate="print"/>
            <a:stretch>
              <a:fillRect/>
            </a:stretch>
          </a:blipFill>
        </p:spPr>
        <p:txBody>
          <a:bodyPr wrap="square" lIns="0" tIns="0" rIns="0" bIns="0" rtlCol="0"/>
          <a:lstStyle/>
          <a:p>
            <a:endParaRPr/>
          </a:p>
        </p:txBody>
      </p:sp>
      <p:sp>
        <p:nvSpPr>
          <p:cNvPr id="197" name="object 197"/>
          <p:cNvSpPr/>
          <p:nvPr/>
        </p:nvSpPr>
        <p:spPr>
          <a:xfrm>
            <a:off x="5556532" y="5134841"/>
            <a:ext cx="59055" cy="95250"/>
          </a:xfrm>
          <a:custGeom>
            <a:avLst/>
            <a:gdLst/>
            <a:ahLst/>
            <a:cxnLst/>
            <a:rect l="l" t="t" r="r" b="b"/>
            <a:pathLst>
              <a:path w="59054" h="95250">
                <a:moveTo>
                  <a:pt x="0" y="59567"/>
                </a:moveTo>
                <a:lnTo>
                  <a:pt x="0" y="89106"/>
                </a:lnTo>
                <a:lnTo>
                  <a:pt x="6285" y="92069"/>
                </a:lnTo>
                <a:lnTo>
                  <a:pt x="14311" y="94015"/>
                </a:lnTo>
                <a:lnTo>
                  <a:pt x="22972" y="94660"/>
                </a:lnTo>
                <a:lnTo>
                  <a:pt x="27225" y="94103"/>
                </a:lnTo>
                <a:lnTo>
                  <a:pt x="31565" y="94103"/>
                </a:lnTo>
                <a:lnTo>
                  <a:pt x="35818" y="94660"/>
                </a:lnTo>
                <a:lnTo>
                  <a:pt x="44469" y="94015"/>
                </a:lnTo>
                <a:lnTo>
                  <a:pt x="52505" y="92069"/>
                </a:lnTo>
                <a:lnTo>
                  <a:pt x="58790" y="89106"/>
                </a:lnTo>
                <a:lnTo>
                  <a:pt x="58790" y="0"/>
                </a:lnTo>
                <a:lnTo>
                  <a:pt x="0" y="0"/>
                </a:lnTo>
                <a:lnTo>
                  <a:pt x="0" y="59567"/>
                </a:lnTo>
                <a:close/>
              </a:path>
            </a:pathLst>
          </a:custGeom>
          <a:ln w="3175">
            <a:solidFill>
              <a:srgbClr val="000000"/>
            </a:solidFill>
          </a:ln>
        </p:spPr>
        <p:txBody>
          <a:bodyPr wrap="square" lIns="0" tIns="0" rIns="0" bIns="0" rtlCol="0"/>
          <a:lstStyle/>
          <a:p>
            <a:endParaRPr/>
          </a:p>
        </p:txBody>
      </p:sp>
      <p:sp>
        <p:nvSpPr>
          <p:cNvPr id="198" name="object 198"/>
          <p:cNvSpPr/>
          <p:nvPr/>
        </p:nvSpPr>
        <p:spPr>
          <a:xfrm>
            <a:off x="5556532" y="5122814"/>
            <a:ext cx="58790" cy="22098"/>
          </a:xfrm>
          <a:prstGeom prst="rect">
            <a:avLst/>
          </a:prstGeom>
          <a:blipFill>
            <a:blip r:embed="rId38" cstate="print"/>
            <a:stretch>
              <a:fillRect/>
            </a:stretch>
          </a:blipFill>
        </p:spPr>
        <p:txBody>
          <a:bodyPr wrap="square" lIns="0" tIns="0" rIns="0" bIns="0" rtlCol="0"/>
          <a:lstStyle/>
          <a:p>
            <a:endParaRPr/>
          </a:p>
        </p:txBody>
      </p:sp>
      <p:sp>
        <p:nvSpPr>
          <p:cNvPr id="199" name="object 199"/>
          <p:cNvSpPr/>
          <p:nvPr/>
        </p:nvSpPr>
        <p:spPr>
          <a:xfrm>
            <a:off x="5556532" y="5122815"/>
            <a:ext cx="59055" cy="22225"/>
          </a:xfrm>
          <a:custGeom>
            <a:avLst/>
            <a:gdLst/>
            <a:ahLst/>
            <a:cxnLst/>
            <a:rect l="l" t="t" r="r" b="b"/>
            <a:pathLst>
              <a:path w="59054" h="22225">
                <a:moveTo>
                  <a:pt x="0" y="11049"/>
                </a:moveTo>
                <a:lnTo>
                  <a:pt x="2309" y="6765"/>
                </a:lnTo>
                <a:lnTo>
                  <a:pt x="8608" y="3251"/>
                </a:lnTo>
                <a:lnTo>
                  <a:pt x="17952" y="873"/>
                </a:lnTo>
                <a:lnTo>
                  <a:pt x="29395" y="0"/>
                </a:lnTo>
                <a:lnTo>
                  <a:pt x="40838" y="873"/>
                </a:lnTo>
                <a:lnTo>
                  <a:pt x="50182" y="3251"/>
                </a:lnTo>
                <a:lnTo>
                  <a:pt x="56481" y="6765"/>
                </a:lnTo>
                <a:lnTo>
                  <a:pt x="58790" y="11049"/>
                </a:lnTo>
                <a:lnTo>
                  <a:pt x="56481" y="15374"/>
                </a:lnTo>
                <a:lnTo>
                  <a:pt x="50182" y="18883"/>
                </a:lnTo>
                <a:lnTo>
                  <a:pt x="40838" y="21238"/>
                </a:lnTo>
                <a:lnTo>
                  <a:pt x="29395" y="22098"/>
                </a:lnTo>
                <a:lnTo>
                  <a:pt x="17952" y="21238"/>
                </a:lnTo>
                <a:lnTo>
                  <a:pt x="8608" y="18883"/>
                </a:lnTo>
                <a:lnTo>
                  <a:pt x="2309" y="15374"/>
                </a:lnTo>
                <a:lnTo>
                  <a:pt x="0" y="11049"/>
                </a:lnTo>
                <a:close/>
              </a:path>
            </a:pathLst>
          </a:custGeom>
          <a:ln w="3175">
            <a:solidFill>
              <a:srgbClr val="000000"/>
            </a:solidFill>
          </a:ln>
        </p:spPr>
        <p:txBody>
          <a:bodyPr wrap="square" lIns="0" tIns="0" rIns="0" bIns="0" rtlCol="0"/>
          <a:lstStyle/>
          <a:p>
            <a:endParaRPr/>
          </a:p>
        </p:txBody>
      </p:sp>
      <p:sp>
        <p:nvSpPr>
          <p:cNvPr id="200" name="object 200"/>
          <p:cNvSpPr txBox="1"/>
          <p:nvPr/>
        </p:nvSpPr>
        <p:spPr>
          <a:xfrm>
            <a:off x="5299480" y="5301558"/>
            <a:ext cx="42100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Sec.</a:t>
            </a:r>
            <a:r>
              <a:rPr sz="600" spc="-45" dirty="0">
                <a:latin typeface="Arial"/>
                <a:cs typeface="Arial"/>
              </a:rPr>
              <a:t> </a:t>
            </a:r>
            <a:r>
              <a:rPr sz="600" spc="5" dirty="0">
                <a:latin typeface="Arial"/>
                <a:cs typeface="Arial"/>
              </a:rPr>
              <a:t>Token</a:t>
            </a:r>
            <a:endParaRPr sz="600">
              <a:latin typeface="Arial"/>
              <a:cs typeface="Arial"/>
            </a:endParaRPr>
          </a:p>
        </p:txBody>
      </p:sp>
      <p:sp>
        <p:nvSpPr>
          <p:cNvPr id="201" name="object 201"/>
          <p:cNvSpPr/>
          <p:nvPr/>
        </p:nvSpPr>
        <p:spPr>
          <a:xfrm>
            <a:off x="5333950" y="5478509"/>
            <a:ext cx="375385" cy="281607"/>
          </a:xfrm>
          <a:prstGeom prst="rect">
            <a:avLst/>
          </a:prstGeom>
          <a:blipFill>
            <a:blip r:embed="rId39" cstate="print"/>
            <a:stretch>
              <a:fillRect/>
            </a:stretch>
          </a:blipFill>
        </p:spPr>
        <p:txBody>
          <a:bodyPr wrap="square" lIns="0" tIns="0" rIns="0" bIns="0" rtlCol="0"/>
          <a:lstStyle/>
          <a:p>
            <a:endParaRPr/>
          </a:p>
        </p:txBody>
      </p:sp>
      <p:sp>
        <p:nvSpPr>
          <p:cNvPr id="202" name="object 202"/>
          <p:cNvSpPr/>
          <p:nvPr/>
        </p:nvSpPr>
        <p:spPr>
          <a:xfrm>
            <a:off x="5333949" y="5478508"/>
            <a:ext cx="375920" cy="281940"/>
          </a:xfrm>
          <a:custGeom>
            <a:avLst/>
            <a:gdLst/>
            <a:ahLst/>
            <a:cxnLst/>
            <a:rect l="l" t="t" r="r" b="b"/>
            <a:pathLst>
              <a:path w="375920" h="281939">
                <a:moveTo>
                  <a:pt x="0" y="250315"/>
                </a:moveTo>
                <a:lnTo>
                  <a:pt x="0" y="0"/>
                </a:lnTo>
                <a:lnTo>
                  <a:pt x="375385" y="0"/>
                </a:lnTo>
                <a:lnTo>
                  <a:pt x="375385" y="250315"/>
                </a:lnTo>
                <a:lnTo>
                  <a:pt x="330417" y="226852"/>
                </a:lnTo>
                <a:lnTo>
                  <a:pt x="281539" y="219031"/>
                </a:lnTo>
                <a:lnTo>
                  <a:pt x="232661" y="226852"/>
                </a:lnTo>
                <a:lnTo>
                  <a:pt x="187692" y="250315"/>
                </a:lnTo>
                <a:lnTo>
                  <a:pt x="142724" y="273784"/>
                </a:lnTo>
                <a:lnTo>
                  <a:pt x="93846" y="281607"/>
                </a:lnTo>
                <a:lnTo>
                  <a:pt x="44968" y="273784"/>
                </a:lnTo>
                <a:lnTo>
                  <a:pt x="0" y="250315"/>
                </a:lnTo>
                <a:close/>
              </a:path>
            </a:pathLst>
          </a:custGeom>
          <a:ln w="3175">
            <a:solidFill>
              <a:srgbClr val="000000"/>
            </a:solidFill>
          </a:ln>
        </p:spPr>
        <p:txBody>
          <a:bodyPr wrap="square" lIns="0" tIns="0" rIns="0" bIns="0" rtlCol="0"/>
          <a:lstStyle/>
          <a:p>
            <a:endParaRPr/>
          </a:p>
        </p:txBody>
      </p:sp>
      <p:sp>
        <p:nvSpPr>
          <p:cNvPr id="203" name="object 203"/>
          <p:cNvSpPr txBox="1"/>
          <p:nvPr/>
        </p:nvSpPr>
        <p:spPr>
          <a:xfrm>
            <a:off x="5404637" y="5520565"/>
            <a:ext cx="234315" cy="107080"/>
          </a:xfrm>
          <a:prstGeom prst="rect">
            <a:avLst/>
          </a:prstGeom>
        </p:spPr>
        <p:txBody>
          <a:bodyPr vert="horz" wrap="square" lIns="0" tIns="14604" rIns="0" bIns="0" rtlCol="0">
            <a:spAutoFit/>
          </a:bodyPr>
          <a:lstStyle/>
          <a:p>
            <a:pPr marL="12700">
              <a:spcBef>
                <a:spcPts val="114"/>
              </a:spcBef>
            </a:pPr>
            <a:r>
              <a:rPr sz="600" spc="10" dirty="0">
                <a:latin typeface="Arial"/>
                <a:cs typeface="Arial"/>
              </a:rPr>
              <a:t>P</a:t>
            </a:r>
            <a:r>
              <a:rPr sz="600" spc="5" dirty="0">
                <a:latin typeface="Arial"/>
                <a:cs typeface="Arial"/>
              </a:rPr>
              <a:t>o</a:t>
            </a:r>
            <a:r>
              <a:rPr sz="600" dirty="0">
                <a:latin typeface="Arial"/>
                <a:cs typeface="Arial"/>
              </a:rPr>
              <a:t>li</a:t>
            </a:r>
            <a:r>
              <a:rPr sz="600" spc="5" dirty="0">
                <a:latin typeface="Arial"/>
                <a:cs typeface="Arial"/>
              </a:rPr>
              <a:t>cy</a:t>
            </a:r>
            <a:endParaRPr sz="600">
              <a:latin typeface="Arial"/>
              <a:cs typeface="Arial"/>
            </a:endParaRPr>
          </a:p>
        </p:txBody>
      </p:sp>
      <p:sp>
        <p:nvSpPr>
          <p:cNvPr id="204" name="object 204"/>
          <p:cNvSpPr/>
          <p:nvPr/>
        </p:nvSpPr>
        <p:spPr>
          <a:xfrm>
            <a:off x="6143326" y="3130947"/>
            <a:ext cx="0" cy="1104900"/>
          </a:xfrm>
          <a:custGeom>
            <a:avLst/>
            <a:gdLst/>
            <a:ahLst/>
            <a:cxnLst/>
            <a:rect l="l" t="t" r="r" b="b"/>
            <a:pathLst>
              <a:path h="1104900">
                <a:moveTo>
                  <a:pt x="0" y="0"/>
                </a:moveTo>
                <a:lnTo>
                  <a:pt x="0" y="1104713"/>
                </a:lnTo>
              </a:path>
            </a:pathLst>
          </a:custGeom>
          <a:ln w="30500">
            <a:solidFill>
              <a:srgbClr val="FF6600"/>
            </a:solidFill>
          </a:ln>
        </p:spPr>
        <p:txBody>
          <a:bodyPr wrap="square" lIns="0" tIns="0" rIns="0" bIns="0" rtlCol="0"/>
          <a:lstStyle/>
          <a:p>
            <a:endParaRPr/>
          </a:p>
        </p:txBody>
      </p:sp>
      <p:sp>
        <p:nvSpPr>
          <p:cNvPr id="205" name="object 205"/>
          <p:cNvSpPr/>
          <p:nvPr/>
        </p:nvSpPr>
        <p:spPr>
          <a:xfrm>
            <a:off x="6088290" y="2979291"/>
            <a:ext cx="110489" cy="165735"/>
          </a:xfrm>
          <a:custGeom>
            <a:avLst/>
            <a:gdLst/>
            <a:ahLst/>
            <a:cxnLst/>
            <a:rect l="l" t="t" r="r" b="b"/>
            <a:pathLst>
              <a:path w="110489" h="165735">
                <a:moveTo>
                  <a:pt x="55037" y="0"/>
                </a:moveTo>
                <a:lnTo>
                  <a:pt x="0" y="165443"/>
                </a:lnTo>
                <a:lnTo>
                  <a:pt x="110171" y="165443"/>
                </a:lnTo>
                <a:lnTo>
                  <a:pt x="55037" y="0"/>
                </a:lnTo>
                <a:close/>
              </a:path>
            </a:pathLst>
          </a:custGeom>
          <a:solidFill>
            <a:srgbClr val="FF6600"/>
          </a:solidFill>
        </p:spPr>
        <p:txBody>
          <a:bodyPr wrap="square" lIns="0" tIns="0" rIns="0" bIns="0" rtlCol="0"/>
          <a:lstStyle/>
          <a:p>
            <a:endParaRPr/>
          </a:p>
        </p:txBody>
      </p:sp>
      <p:sp>
        <p:nvSpPr>
          <p:cNvPr id="206" name="object 206"/>
          <p:cNvSpPr/>
          <p:nvPr/>
        </p:nvSpPr>
        <p:spPr>
          <a:xfrm>
            <a:off x="6088290" y="4221874"/>
            <a:ext cx="110489" cy="165735"/>
          </a:xfrm>
          <a:custGeom>
            <a:avLst/>
            <a:gdLst/>
            <a:ahLst/>
            <a:cxnLst/>
            <a:rect l="l" t="t" r="r" b="b"/>
            <a:pathLst>
              <a:path w="110489" h="165735">
                <a:moveTo>
                  <a:pt x="110171" y="0"/>
                </a:moveTo>
                <a:lnTo>
                  <a:pt x="0" y="0"/>
                </a:lnTo>
                <a:lnTo>
                  <a:pt x="55037" y="165443"/>
                </a:lnTo>
                <a:lnTo>
                  <a:pt x="110171" y="0"/>
                </a:lnTo>
                <a:close/>
              </a:path>
            </a:pathLst>
          </a:custGeom>
          <a:solidFill>
            <a:srgbClr val="FF6600"/>
          </a:solidFill>
        </p:spPr>
        <p:txBody>
          <a:bodyPr wrap="square" lIns="0" tIns="0" rIns="0" bIns="0" rtlCol="0"/>
          <a:lstStyle/>
          <a:p>
            <a:endParaRPr/>
          </a:p>
        </p:txBody>
      </p:sp>
      <p:sp>
        <p:nvSpPr>
          <p:cNvPr id="207" name="object 207"/>
          <p:cNvSpPr/>
          <p:nvPr/>
        </p:nvSpPr>
        <p:spPr>
          <a:xfrm>
            <a:off x="5826644" y="3577702"/>
            <a:ext cx="211105" cy="211203"/>
          </a:xfrm>
          <a:prstGeom prst="rect">
            <a:avLst/>
          </a:prstGeom>
          <a:blipFill>
            <a:blip r:embed="rId40" cstate="print"/>
            <a:stretch>
              <a:fillRect/>
            </a:stretch>
          </a:blipFill>
        </p:spPr>
        <p:txBody>
          <a:bodyPr wrap="square" lIns="0" tIns="0" rIns="0" bIns="0" rtlCol="0"/>
          <a:lstStyle/>
          <a:p>
            <a:endParaRPr/>
          </a:p>
        </p:txBody>
      </p:sp>
      <p:sp>
        <p:nvSpPr>
          <p:cNvPr id="208" name="object 208"/>
          <p:cNvSpPr txBox="1"/>
          <p:nvPr/>
        </p:nvSpPr>
        <p:spPr>
          <a:xfrm>
            <a:off x="5897771" y="3615848"/>
            <a:ext cx="6921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1</a:t>
            </a:r>
            <a:endParaRPr sz="600">
              <a:latin typeface="Arial"/>
              <a:cs typeface="Arial"/>
            </a:endParaRPr>
          </a:p>
        </p:txBody>
      </p:sp>
      <p:sp>
        <p:nvSpPr>
          <p:cNvPr id="209" name="object 209"/>
          <p:cNvSpPr/>
          <p:nvPr/>
        </p:nvSpPr>
        <p:spPr>
          <a:xfrm>
            <a:off x="7003975" y="3597650"/>
            <a:ext cx="211154" cy="211203"/>
          </a:xfrm>
          <a:prstGeom prst="rect">
            <a:avLst/>
          </a:prstGeom>
          <a:blipFill>
            <a:blip r:embed="rId41" cstate="print"/>
            <a:stretch>
              <a:fillRect/>
            </a:stretch>
          </a:blipFill>
        </p:spPr>
        <p:txBody>
          <a:bodyPr wrap="square" lIns="0" tIns="0" rIns="0" bIns="0" rtlCol="0"/>
          <a:lstStyle/>
          <a:p>
            <a:endParaRPr/>
          </a:p>
        </p:txBody>
      </p:sp>
      <p:sp>
        <p:nvSpPr>
          <p:cNvPr id="210" name="object 210"/>
          <p:cNvSpPr txBox="1"/>
          <p:nvPr/>
        </p:nvSpPr>
        <p:spPr>
          <a:xfrm>
            <a:off x="7075152" y="3635795"/>
            <a:ext cx="6921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1</a:t>
            </a:r>
            <a:endParaRPr sz="600">
              <a:latin typeface="Arial"/>
              <a:cs typeface="Arial"/>
            </a:endParaRPr>
          </a:p>
        </p:txBody>
      </p:sp>
      <p:sp>
        <p:nvSpPr>
          <p:cNvPr id="211" name="object 211"/>
          <p:cNvSpPr txBox="1"/>
          <p:nvPr/>
        </p:nvSpPr>
        <p:spPr>
          <a:xfrm>
            <a:off x="7296375" y="3563436"/>
            <a:ext cx="1471295" cy="242118"/>
          </a:xfrm>
          <a:prstGeom prst="rect">
            <a:avLst/>
          </a:prstGeom>
        </p:spPr>
        <p:txBody>
          <a:bodyPr vert="horz" wrap="square" lIns="0" tIns="12065" rIns="0" bIns="0" rtlCol="0">
            <a:spAutoFit/>
          </a:bodyPr>
          <a:lstStyle/>
          <a:p>
            <a:pPr marL="12700" marR="5080">
              <a:lnSpc>
                <a:spcPct val="102699"/>
              </a:lnSpc>
              <a:spcBef>
                <a:spcPts val="95"/>
              </a:spcBef>
            </a:pPr>
            <a:r>
              <a:rPr sz="750" spc="5" dirty="0">
                <a:latin typeface="Arial"/>
                <a:cs typeface="Arial"/>
              </a:rPr>
              <a:t>Security token from the requestor  trusted sub-domain</a:t>
            </a:r>
            <a:r>
              <a:rPr sz="750" dirty="0">
                <a:latin typeface="Arial"/>
                <a:cs typeface="Arial"/>
              </a:rPr>
              <a:t> </a:t>
            </a:r>
            <a:r>
              <a:rPr sz="750" spc="5" dirty="0">
                <a:latin typeface="Arial"/>
                <a:cs typeface="Arial"/>
              </a:rPr>
              <a:t>A.</a:t>
            </a:r>
            <a:endParaRPr sz="750">
              <a:latin typeface="Arial"/>
              <a:cs typeface="Arial"/>
            </a:endParaRPr>
          </a:p>
        </p:txBody>
      </p:sp>
      <p:sp>
        <p:nvSpPr>
          <p:cNvPr id="212" name="object 212"/>
          <p:cNvSpPr/>
          <p:nvPr/>
        </p:nvSpPr>
        <p:spPr>
          <a:xfrm>
            <a:off x="7602246" y="1908017"/>
            <a:ext cx="1760220" cy="1164590"/>
          </a:xfrm>
          <a:custGeom>
            <a:avLst/>
            <a:gdLst/>
            <a:ahLst/>
            <a:cxnLst/>
            <a:rect l="l" t="t" r="r" b="b"/>
            <a:pathLst>
              <a:path w="1760220" h="1164589">
                <a:moveTo>
                  <a:pt x="1671736" y="0"/>
                </a:moveTo>
                <a:lnTo>
                  <a:pt x="87980" y="0"/>
                </a:lnTo>
                <a:lnTo>
                  <a:pt x="53737" y="6916"/>
                </a:lnTo>
                <a:lnTo>
                  <a:pt x="25771" y="25777"/>
                </a:lnTo>
                <a:lnTo>
                  <a:pt x="6914" y="53749"/>
                </a:lnTo>
                <a:lnTo>
                  <a:pt x="0" y="88001"/>
                </a:lnTo>
                <a:lnTo>
                  <a:pt x="0" y="1076064"/>
                </a:lnTo>
                <a:lnTo>
                  <a:pt x="6914" y="1110316"/>
                </a:lnTo>
                <a:lnTo>
                  <a:pt x="25771" y="1138288"/>
                </a:lnTo>
                <a:lnTo>
                  <a:pt x="53737" y="1157149"/>
                </a:lnTo>
                <a:lnTo>
                  <a:pt x="87980" y="1164066"/>
                </a:lnTo>
                <a:lnTo>
                  <a:pt x="1671736" y="1164066"/>
                </a:lnTo>
                <a:lnTo>
                  <a:pt x="1705980" y="1157149"/>
                </a:lnTo>
                <a:lnTo>
                  <a:pt x="1733946" y="1138288"/>
                </a:lnTo>
                <a:lnTo>
                  <a:pt x="1752802" y="1110316"/>
                </a:lnTo>
                <a:lnTo>
                  <a:pt x="1759717" y="1076064"/>
                </a:lnTo>
                <a:lnTo>
                  <a:pt x="1759717" y="88001"/>
                </a:lnTo>
                <a:lnTo>
                  <a:pt x="1752802" y="53749"/>
                </a:lnTo>
                <a:lnTo>
                  <a:pt x="1733946" y="25777"/>
                </a:lnTo>
                <a:lnTo>
                  <a:pt x="1705980" y="6916"/>
                </a:lnTo>
                <a:lnTo>
                  <a:pt x="1671736" y="0"/>
                </a:lnTo>
                <a:close/>
              </a:path>
            </a:pathLst>
          </a:custGeom>
          <a:solidFill>
            <a:srgbClr val="DDE1CD"/>
          </a:solidFill>
        </p:spPr>
        <p:txBody>
          <a:bodyPr wrap="square" lIns="0" tIns="0" rIns="0" bIns="0" rtlCol="0"/>
          <a:lstStyle/>
          <a:p>
            <a:endParaRPr/>
          </a:p>
        </p:txBody>
      </p:sp>
      <p:sp>
        <p:nvSpPr>
          <p:cNvPr id="213" name="object 213"/>
          <p:cNvSpPr/>
          <p:nvPr/>
        </p:nvSpPr>
        <p:spPr>
          <a:xfrm>
            <a:off x="7602246" y="1908017"/>
            <a:ext cx="1760220" cy="1164590"/>
          </a:xfrm>
          <a:custGeom>
            <a:avLst/>
            <a:gdLst/>
            <a:ahLst/>
            <a:cxnLst/>
            <a:rect l="l" t="t" r="r" b="b"/>
            <a:pathLst>
              <a:path w="1760220" h="1164589">
                <a:moveTo>
                  <a:pt x="87980" y="1164066"/>
                </a:moveTo>
                <a:lnTo>
                  <a:pt x="1671736" y="1164066"/>
                </a:lnTo>
                <a:lnTo>
                  <a:pt x="1705980" y="1157149"/>
                </a:lnTo>
                <a:lnTo>
                  <a:pt x="1733946" y="1138288"/>
                </a:lnTo>
                <a:lnTo>
                  <a:pt x="1752802" y="1110316"/>
                </a:lnTo>
                <a:lnTo>
                  <a:pt x="1759717" y="1076064"/>
                </a:lnTo>
                <a:lnTo>
                  <a:pt x="1759717" y="88001"/>
                </a:lnTo>
                <a:lnTo>
                  <a:pt x="1752802" y="53749"/>
                </a:lnTo>
                <a:lnTo>
                  <a:pt x="1733946" y="25777"/>
                </a:lnTo>
                <a:lnTo>
                  <a:pt x="1705980" y="6916"/>
                </a:lnTo>
                <a:lnTo>
                  <a:pt x="1671736" y="0"/>
                </a:lnTo>
                <a:lnTo>
                  <a:pt x="87980" y="0"/>
                </a:lnTo>
                <a:lnTo>
                  <a:pt x="53737" y="6916"/>
                </a:lnTo>
                <a:lnTo>
                  <a:pt x="25771" y="25777"/>
                </a:lnTo>
                <a:lnTo>
                  <a:pt x="6914" y="53749"/>
                </a:lnTo>
                <a:lnTo>
                  <a:pt x="0" y="88001"/>
                </a:lnTo>
                <a:lnTo>
                  <a:pt x="0" y="1076064"/>
                </a:lnTo>
                <a:lnTo>
                  <a:pt x="6914" y="1110316"/>
                </a:lnTo>
                <a:lnTo>
                  <a:pt x="25771" y="1138288"/>
                </a:lnTo>
                <a:lnTo>
                  <a:pt x="53737" y="1157149"/>
                </a:lnTo>
                <a:lnTo>
                  <a:pt x="87980" y="1164066"/>
                </a:lnTo>
                <a:close/>
              </a:path>
            </a:pathLst>
          </a:custGeom>
          <a:ln w="3175">
            <a:solidFill>
              <a:srgbClr val="000080"/>
            </a:solidFill>
          </a:ln>
        </p:spPr>
        <p:txBody>
          <a:bodyPr wrap="square" lIns="0" tIns="0" rIns="0" bIns="0" rtlCol="0"/>
          <a:lstStyle/>
          <a:p>
            <a:endParaRPr/>
          </a:p>
        </p:txBody>
      </p:sp>
      <p:sp>
        <p:nvSpPr>
          <p:cNvPr id="214" name="object 214"/>
          <p:cNvSpPr txBox="1"/>
          <p:nvPr/>
        </p:nvSpPr>
        <p:spPr>
          <a:xfrm>
            <a:off x="8224964" y="1922693"/>
            <a:ext cx="514350" cy="153888"/>
          </a:xfrm>
          <a:prstGeom prst="rect">
            <a:avLst/>
          </a:prstGeom>
        </p:spPr>
        <p:txBody>
          <a:bodyPr vert="horz" wrap="square" lIns="0" tIns="15240" rIns="0" bIns="0" rtlCol="0">
            <a:spAutoFit/>
          </a:bodyPr>
          <a:lstStyle/>
          <a:p>
            <a:pPr marL="12700">
              <a:spcBef>
                <a:spcPts val="120"/>
              </a:spcBef>
            </a:pPr>
            <a:r>
              <a:rPr sz="900" spc="10" dirty="0">
                <a:latin typeface="Arial"/>
                <a:cs typeface="Arial"/>
              </a:rPr>
              <a:t>DOI</a:t>
            </a:r>
            <a:r>
              <a:rPr sz="900" spc="-60" dirty="0">
                <a:latin typeface="Arial"/>
                <a:cs typeface="Arial"/>
              </a:rPr>
              <a:t> </a:t>
            </a:r>
            <a:r>
              <a:rPr sz="900" spc="15" dirty="0">
                <a:latin typeface="Arial"/>
                <a:cs typeface="Arial"/>
              </a:rPr>
              <a:t>NBC</a:t>
            </a:r>
            <a:endParaRPr sz="900">
              <a:latin typeface="Arial"/>
              <a:cs typeface="Arial"/>
            </a:endParaRPr>
          </a:p>
        </p:txBody>
      </p:sp>
      <p:sp>
        <p:nvSpPr>
          <p:cNvPr id="215" name="object 215"/>
          <p:cNvSpPr/>
          <p:nvPr/>
        </p:nvSpPr>
        <p:spPr>
          <a:xfrm>
            <a:off x="8137073" y="2429575"/>
            <a:ext cx="262890" cy="172085"/>
          </a:xfrm>
          <a:custGeom>
            <a:avLst/>
            <a:gdLst/>
            <a:ahLst/>
            <a:cxnLst/>
            <a:rect l="l" t="t" r="r" b="b"/>
            <a:pathLst>
              <a:path w="262890" h="172085">
                <a:moveTo>
                  <a:pt x="202649" y="0"/>
                </a:moveTo>
                <a:lnTo>
                  <a:pt x="0" y="171603"/>
                </a:lnTo>
                <a:lnTo>
                  <a:pt x="78987" y="171700"/>
                </a:lnTo>
                <a:lnTo>
                  <a:pt x="124161" y="169092"/>
                </a:lnTo>
                <a:lnTo>
                  <a:pt x="167493" y="158610"/>
                </a:lnTo>
                <a:lnTo>
                  <a:pt x="207728" y="140666"/>
                </a:lnTo>
                <a:lnTo>
                  <a:pt x="243609" y="115673"/>
                </a:lnTo>
                <a:lnTo>
                  <a:pt x="262268" y="63581"/>
                </a:lnTo>
                <a:lnTo>
                  <a:pt x="254043" y="37186"/>
                </a:lnTo>
                <a:lnTo>
                  <a:pt x="227311" y="9955"/>
                </a:lnTo>
                <a:lnTo>
                  <a:pt x="202649" y="0"/>
                </a:lnTo>
                <a:close/>
              </a:path>
            </a:pathLst>
          </a:custGeom>
          <a:solidFill>
            <a:srgbClr val="E1E9F3"/>
          </a:solidFill>
        </p:spPr>
        <p:txBody>
          <a:bodyPr wrap="square" lIns="0" tIns="0" rIns="0" bIns="0" rtlCol="0"/>
          <a:lstStyle/>
          <a:p>
            <a:endParaRPr/>
          </a:p>
        </p:txBody>
      </p:sp>
      <p:sp>
        <p:nvSpPr>
          <p:cNvPr id="216" name="object 216"/>
          <p:cNvSpPr/>
          <p:nvPr/>
        </p:nvSpPr>
        <p:spPr>
          <a:xfrm>
            <a:off x="7998356" y="2073265"/>
            <a:ext cx="369520" cy="206608"/>
          </a:xfrm>
          <a:prstGeom prst="rect">
            <a:avLst/>
          </a:prstGeom>
          <a:blipFill>
            <a:blip r:embed="rId42" cstate="print"/>
            <a:stretch>
              <a:fillRect/>
            </a:stretch>
          </a:blipFill>
        </p:spPr>
        <p:txBody>
          <a:bodyPr wrap="square" lIns="0" tIns="0" rIns="0" bIns="0" rtlCol="0"/>
          <a:lstStyle/>
          <a:p>
            <a:endParaRPr/>
          </a:p>
        </p:txBody>
      </p:sp>
      <p:sp>
        <p:nvSpPr>
          <p:cNvPr id="217" name="object 217"/>
          <p:cNvSpPr/>
          <p:nvPr/>
        </p:nvSpPr>
        <p:spPr>
          <a:xfrm>
            <a:off x="7998454" y="2073265"/>
            <a:ext cx="369570" cy="207010"/>
          </a:xfrm>
          <a:custGeom>
            <a:avLst/>
            <a:gdLst/>
            <a:ahLst/>
            <a:cxnLst/>
            <a:rect l="l" t="t" r="r" b="b"/>
            <a:pathLst>
              <a:path w="369570" h="207010">
                <a:moveTo>
                  <a:pt x="140183" y="206608"/>
                </a:moveTo>
                <a:lnTo>
                  <a:pt x="369422" y="78223"/>
                </a:lnTo>
                <a:lnTo>
                  <a:pt x="227381" y="0"/>
                </a:lnTo>
                <a:lnTo>
                  <a:pt x="0" y="127406"/>
                </a:lnTo>
                <a:lnTo>
                  <a:pt x="29438" y="155553"/>
                </a:lnTo>
                <a:lnTo>
                  <a:pt x="63138" y="178411"/>
                </a:lnTo>
                <a:lnTo>
                  <a:pt x="100339" y="195566"/>
                </a:lnTo>
                <a:lnTo>
                  <a:pt x="140280" y="206608"/>
                </a:lnTo>
              </a:path>
            </a:pathLst>
          </a:custGeom>
          <a:ln w="3519">
            <a:solidFill>
              <a:srgbClr val="000000"/>
            </a:solidFill>
          </a:ln>
        </p:spPr>
        <p:txBody>
          <a:bodyPr wrap="square" lIns="0" tIns="0" rIns="0" bIns="0" rtlCol="0"/>
          <a:lstStyle/>
          <a:p>
            <a:endParaRPr/>
          </a:p>
        </p:txBody>
      </p:sp>
      <p:sp>
        <p:nvSpPr>
          <p:cNvPr id="218" name="object 218"/>
          <p:cNvSpPr/>
          <p:nvPr/>
        </p:nvSpPr>
        <p:spPr>
          <a:xfrm>
            <a:off x="7998454" y="2200280"/>
            <a:ext cx="140280" cy="400896"/>
          </a:xfrm>
          <a:prstGeom prst="rect">
            <a:avLst/>
          </a:prstGeom>
          <a:blipFill>
            <a:blip r:embed="rId43" cstate="print"/>
            <a:stretch>
              <a:fillRect/>
            </a:stretch>
          </a:blipFill>
        </p:spPr>
        <p:txBody>
          <a:bodyPr wrap="square" lIns="0" tIns="0" rIns="0" bIns="0" rtlCol="0"/>
          <a:lstStyle/>
          <a:p>
            <a:endParaRPr/>
          </a:p>
        </p:txBody>
      </p:sp>
      <p:sp>
        <p:nvSpPr>
          <p:cNvPr id="219" name="object 219"/>
          <p:cNvSpPr/>
          <p:nvPr/>
        </p:nvSpPr>
        <p:spPr>
          <a:xfrm>
            <a:off x="7998455" y="2200280"/>
            <a:ext cx="140335" cy="401320"/>
          </a:xfrm>
          <a:custGeom>
            <a:avLst/>
            <a:gdLst/>
            <a:ahLst/>
            <a:cxnLst/>
            <a:rect l="l" t="t" r="r" b="b"/>
            <a:pathLst>
              <a:path w="140334" h="401319">
                <a:moveTo>
                  <a:pt x="140280" y="79592"/>
                </a:moveTo>
                <a:lnTo>
                  <a:pt x="100270" y="68572"/>
                </a:lnTo>
                <a:lnTo>
                  <a:pt x="63028" y="51346"/>
                </a:lnTo>
                <a:lnTo>
                  <a:pt x="29342" y="28345"/>
                </a:lnTo>
                <a:lnTo>
                  <a:pt x="0" y="0"/>
                </a:lnTo>
                <a:lnTo>
                  <a:pt x="0" y="327757"/>
                </a:lnTo>
                <a:lnTo>
                  <a:pt x="29782" y="354530"/>
                </a:lnTo>
                <a:lnTo>
                  <a:pt x="63615" y="375913"/>
                </a:lnTo>
                <a:lnTo>
                  <a:pt x="100710" y="391503"/>
                </a:lnTo>
                <a:lnTo>
                  <a:pt x="140280" y="400896"/>
                </a:lnTo>
                <a:lnTo>
                  <a:pt x="140183" y="79592"/>
                </a:lnTo>
              </a:path>
            </a:pathLst>
          </a:custGeom>
          <a:ln w="3519">
            <a:solidFill>
              <a:srgbClr val="FFFFFF"/>
            </a:solidFill>
          </a:ln>
        </p:spPr>
        <p:txBody>
          <a:bodyPr wrap="square" lIns="0" tIns="0" rIns="0" bIns="0" rtlCol="0"/>
          <a:lstStyle/>
          <a:p>
            <a:endParaRPr/>
          </a:p>
        </p:txBody>
      </p:sp>
      <p:sp>
        <p:nvSpPr>
          <p:cNvPr id="220" name="object 220"/>
          <p:cNvSpPr/>
          <p:nvPr/>
        </p:nvSpPr>
        <p:spPr>
          <a:xfrm>
            <a:off x="8138638" y="2151489"/>
            <a:ext cx="229239" cy="449394"/>
          </a:xfrm>
          <a:prstGeom prst="rect">
            <a:avLst/>
          </a:prstGeom>
          <a:blipFill>
            <a:blip r:embed="rId44" cstate="print"/>
            <a:stretch>
              <a:fillRect/>
            </a:stretch>
          </a:blipFill>
        </p:spPr>
        <p:txBody>
          <a:bodyPr wrap="square" lIns="0" tIns="0" rIns="0" bIns="0" rtlCol="0"/>
          <a:lstStyle/>
          <a:p>
            <a:endParaRPr/>
          </a:p>
        </p:txBody>
      </p:sp>
      <p:sp>
        <p:nvSpPr>
          <p:cNvPr id="221" name="object 221"/>
          <p:cNvSpPr/>
          <p:nvPr/>
        </p:nvSpPr>
        <p:spPr>
          <a:xfrm>
            <a:off x="8138638" y="2151488"/>
            <a:ext cx="229235" cy="449580"/>
          </a:xfrm>
          <a:custGeom>
            <a:avLst/>
            <a:gdLst/>
            <a:ahLst/>
            <a:cxnLst/>
            <a:rect l="l" t="t" r="r" b="b"/>
            <a:pathLst>
              <a:path w="229234" h="449580">
                <a:moveTo>
                  <a:pt x="0" y="128384"/>
                </a:moveTo>
                <a:lnTo>
                  <a:pt x="0" y="449394"/>
                </a:lnTo>
                <a:lnTo>
                  <a:pt x="229239" y="322281"/>
                </a:lnTo>
                <a:lnTo>
                  <a:pt x="229239" y="0"/>
                </a:lnTo>
                <a:lnTo>
                  <a:pt x="0" y="128384"/>
                </a:lnTo>
                <a:close/>
              </a:path>
            </a:pathLst>
          </a:custGeom>
          <a:ln w="3519">
            <a:solidFill>
              <a:srgbClr val="000000"/>
            </a:solidFill>
          </a:ln>
        </p:spPr>
        <p:txBody>
          <a:bodyPr wrap="square" lIns="0" tIns="0" rIns="0" bIns="0" rtlCol="0"/>
          <a:lstStyle/>
          <a:p>
            <a:endParaRPr/>
          </a:p>
        </p:txBody>
      </p:sp>
      <p:sp>
        <p:nvSpPr>
          <p:cNvPr id="222" name="object 222"/>
          <p:cNvSpPr/>
          <p:nvPr/>
        </p:nvSpPr>
        <p:spPr>
          <a:xfrm>
            <a:off x="7998454" y="2073167"/>
            <a:ext cx="369570" cy="528320"/>
          </a:xfrm>
          <a:custGeom>
            <a:avLst/>
            <a:gdLst/>
            <a:ahLst/>
            <a:cxnLst/>
            <a:rect l="l" t="t" r="r" b="b"/>
            <a:pathLst>
              <a:path w="369570" h="528319">
                <a:moveTo>
                  <a:pt x="369422" y="78321"/>
                </a:moveTo>
                <a:lnTo>
                  <a:pt x="227381" y="0"/>
                </a:lnTo>
                <a:lnTo>
                  <a:pt x="0" y="127504"/>
                </a:lnTo>
                <a:lnTo>
                  <a:pt x="0" y="454870"/>
                </a:lnTo>
                <a:lnTo>
                  <a:pt x="29782" y="481643"/>
                </a:lnTo>
                <a:lnTo>
                  <a:pt x="63615" y="503027"/>
                </a:lnTo>
                <a:lnTo>
                  <a:pt x="100710" y="518616"/>
                </a:lnTo>
                <a:lnTo>
                  <a:pt x="140280" y="528009"/>
                </a:lnTo>
                <a:lnTo>
                  <a:pt x="369422" y="400602"/>
                </a:lnTo>
                <a:lnTo>
                  <a:pt x="369422" y="78321"/>
                </a:lnTo>
                <a:close/>
              </a:path>
            </a:pathLst>
          </a:custGeom>
          <a:ln w="9776">
            <a:solidFill>
              <a:srgbClr val="4677BE"/>
            </a:solidFill>
          </a:ln>
        </p:spPr>
        <p:txBody>
          <a:bodyPr wrap="square" lIns="0" tIns="0" rIns="0" bIns="0" rtlCol="0"/>
          <a:lstStyle/>
          <a:p>
            <a:endParaRPr/>
          </a:p>
        </p:txBody>
      </p:sp>
      <p:sp>
        <p:nvSpPr>
          <p:cNvPr id="223" name="object 223"/>
          <p:cNvSpPr/>
          <p:nvPr/>
        </p:nvSpPr>
        <p:spPr>
          <a:xfrm>
            <a:off x="8049973" y="2397503"/>
            <a:ext cx="25905" cy="32169"/>
          </a:xfrm>
          <a:prstGeom prst="rect">
            <a:avLst/>
          </a:prstGeom>
          <a:blipFill>
            <a:blip r:embed="rId45" cstate="print"/>
            <a:stretch>
              <a:fillRect/>
            </a:stretch>
          </a:blipFill>
        </p:spPr>
        <p:txBody>
          <a:bodyPr wrap="square" lIns="0" tIns="0" rIns="0" bIns="0" rtlCol="0"/>
          <a:lstStyle/>
          <a:p>
            <a:endParaRPr/>
          </a:p>
        </p:txBody>
      </p:sp>
      <p:sp>
        <p:nvSpPr>
          <p:cNvPr id="224" name="object 224"/>
          <p:cNvSpPr/>
          <p:nvPr/>
        </p:nvSpPr>
        <p:spPr>
          <a:xfrm>
            <a:off x="8049972" y="2397502"/>
            <a:ext cx="26034" cy="32384"/>
          </a:xfrm>
          <a:custGeom>
            <a:avLst/>
            <a:gdLst/>
            <a:ahLst/>
            <a:cxnLst/>
            <a:rect l="l" t="t" r="r" b="b"/>
            <a:pathLst>
              <a:path w="26034" h="32385">
                <a:moveTo>
                  <a:pt x="23070" y="12418"/>
                </a:moveTo>
                <a:lnTo>
                  <a:pt x="20235" y="4595"/>
                </a:lnTo>
                <a:lnTo>
                  <a:pt x="13392" y="0"/>
                </a:lnTo>
                <a:lnTo>
                  <a:pt x="7820" y="1955"/>
                </a:lnTo>
                <a:lnTo>
                  <a:pt x="2248" y="4008"/>
                </a:lnTo>
                <a:lnTo>
                  <a:pt x="0" y="11929"/>
                </a:lnTo>
                <a:lnTo>
                  <a:pt x="2834" y="19751"/>
                </a:lnTo>
                <a:lnTo>
                  <a:pt x="5669" y="27573"/>
                </a:lnTo>
                <a:lnTo>
                  <a:pt x="12512" y="32169"/>
                </a:lnTo>
                <a:lnTo>
                  <a:pt x="18084" y="30116"/>
                </a:lnTo>
                <a:lnTo>
                  <a:pt x="23657" y="28160"/>
                </a:lnTo>
                <a:lnTo>
                  <a:pt x="25905" y="20142"/>
                </a:lnTo>
                <a:lnTo>
                  <a:pt x="23070" y="12418"/>
                </a:lnTo>
                <a:close/>
              </a:path>
            </a:pathLst>
          </a:custGeom>
          <a:ln w="3519">
            <a:solidFill>
              <a:srgbClr val="000000"/>
            </a:solidFill>
          </a:ln>
        </p:spPr>
        <p:txBody>
          <a:bodyPr wrap="square" lIns="0" tIns="0" rIns="0" bIns="0" rtlCol="0"/>
          <a:lstStyle/>
          <a:p>
            <a:endParaRPr/>
          </a:p>
        </p:txBody>
      </p:sp>
      <p:sp>
        <p:nvSpPr>
          <p:cNvPr id="225" name="object 225"/>
          <p:cNvSpPr/>
          <p:nvPr/>
        </p:nvSpPr>
        <p:spPr>
          <a:xfrm>
            <a:off x="8018200" y="2462624"/>
            <a:ext cx="100592" cy="95041"/>
          </a:xfrm>
          <a:prstGeom prst="rect">
            <a:avLst/>
          </a:prstGeom>
          <a:blipFill>
            <a:blip r:embed="rId46" cstate="print"/>
            <a:stretch>
              <a:fillRect/>
            </a:stretch>
          </a:blipFill>
        </p:spPr>
        <p:txBody>
          <a:bodyPr wrap="square" lIns="0" tIns="0" rIns="0" bIns="0" rtlCol="0"/>
          <a:lstStyle/>
          <a:p>
            <a:endParaRPr/>
          </a:p>
        </p:txBody>
      </p:sp>
      <p:sp>
        <p:nvSpPr>
          <p:cNvPr id="226" name="object 226"/>
          <p:cNvSpPr/>
          <p:nvPr/>
        </p:nvSpPr>
        <p:spPr>
          <a:xfrm>
            <a:off x="8017321" y="2262078"/>
            <a:ext cx="102870" cy="59055"/>
          </a:xfrm>
          <a:custGeom>
            <a:avLst/>
            <a:gdLst/>
            <a:ahLst/>
            <a:cxnLst/>
            <a:rect l="l" t="t" r="r" b="b"/>
            <a:pathLst>
              <a:path w="102870" h="59055">
                <a:moveTo>
                  <a:pt x="4008" y="0"/>
                </a:moveTo>
                <a:lnTo>
                  <a:pt x="2052" y="97"/>
                </a:lnTo>
                <a:lnTo>
                  <a:pt x="879" y="1368"/>
                </a:lnTo>
                <a:lnTo>
                  <a:pt x="293" y="1955"/>
                </a:lnTo>
                <a:lnTo>
                  <a:pt x="0" y="2835"/>
                </a:lnTo>
                <a:lnTo>
                  <a:pt x="293" y="5866"/>
                </a:lnTo>
                <a:lnTo>
                  <a:pt x="1466" y="7724"/>
                </a:lnTo>
                <a:lnTo>
                  <a:pt x="3421" y="8800"/>
                </a:lnTo>
                <a:lnTo>
                  <a:pt x="24752" y="25188"/>
                </a:lnTo>
                <a:lnTo>
                  <a:pt x="47815" y="39075"/>
                </a:lnTo>
                <a:lnTo>
                  <a:pt x="72362" y="50339"/>
                </a:lnTo>
                <a:lnTo>
                  <a:pt x="98147" y="58863"/>
                </a:lnTo>
                <a:lnTo>
                  <a:pt x="100787" y="58276"/>
                </a:lnTo>
                <a:lnTo>
                  <a:pt x="102448" y="55832"/>
                </a:lnTo>
                <a:lnTo>
                  <a:pt x="101862" y="53289"/>
                </a:lnTo>
                <a:lnTo>
                  <a:pt x="101373" y="51529"/>
                </a:lnTo>
                <a:lnTo>
                  <a:pt x="100005" y="50160"/>
                </a:lnTo>
                <a:lnTo>
                  <a:pt x="98147" y="49769"/>
                </a:lnTo>
                <a:lnTo>
                  <a:pt x="72873" y="41544"/>
                </a:lnTo>
                <a:lnTo>
                  <a:pt x="48817" y="30605"/>
                </a:lnTo>
                <a:lnTo>
                  <a:pt x="26209" y="17099"/>
                </a:lnTo>
                <a:lnTo>
                  <a:pt x="5278" y="1173"/>
                </a:lnTo>
                <a:lnTo>
                  <a:pt x="4008" y="0"/>
                </a:lnTo>
                <a:close/>
              </a:path>
            </a:pathLst>
          </a:custGeom>
          <a:solidFill>
            <a:srgbClr val="000000"/>
          </a:solidFill>
        </p:spPr>
        <p:txBody>
          <a:bodyPr wrap="square" lIns="0" tIns="0" rIns="0" bIns="0" rtlCol="0"/>
          <a:lstStyle/>
          <a:p>
            <a:endParaRPr/>
          </a:p>
        </p:txBody>
      </p:sp>
      <p:sp>
        <p:nvSpPr>
          <p:cNvPr id="227" name="object 227"/>
          <p:cNvSpPr/>
          <p:nvPr/>
        </p:nvSpPr>
        <p:spPr>
          <a:xfrm>
            <a:off x="8017321" y="2262078"/>
            <a:ext cx="102870" cy="59055"/>
          </a:xfrm>
          <a:custGeom>
            <a:avLst/>
            <a:gdLst/>
            <a:ahLst/>
            <a:cxnLst/>
            <a:rect l="l" t="t" r="r" b="b"/>
            <a:pathLst>
              <a:path w="102870" h="59055">
                <a:moveTo>
                  <a:pt x="3421" y="8800"/>
                </a:moveTo>
                <a:lnTo>
                  <a:pt x="24752" y="25188"/>
                </a:lnTo>
                <a:lnTo>
                  <a:pt x="47815" y="39075"/>
                </a:lnTo>
                <a:lnTo>
                  <a:pt x="72362" y="50339"/>
                </a:lnTo>
                <a:lnTo>
                  <a:pt x="98147" y="58863"/>
                </a:lnTo>
                <a:lnTo>
                  <a:pt x="100787" y="58276"/>
                </a:lnTo>
                <a:lnTo>
                  <a:pt x="102448" y="55832"/>
                </a:lnTo>
                <a:lnTo>
                  <a:pt x="101862" y="53289"/>
                </a:lnTo>
                <a:lnTo>
                  <a:pt x="101373" y="51529"/>
                </a:lnTo>
                <a:lnTo>
                  <a:pt x="100005" y="50160"/>
                </a:lnTo>
                <a:lnTo>
                  <a:pt x="98147" y="49769"/>
                </a:lnTo>
                <a:lnTo>
                  <a:pt x="72873" y="41544"/>
                </a:lnTo>
                <a:lnTo>
                  <a:pt x="48817" y="30605"/>
                </a:lnTo>
                <a:lnTo>
                  <a:pt x="26209" y="17099"/>
                </a:lnTo>
                <a:lnTo>
                  <a:pt x="5278" y="1173"/>
                </a:lnTo>
                <a:lnTo>
                  <a:pt x="4008" y="0"/>
                </a:lnTo>
                <a:lnTo>
                  <a:pt x="2052" y="97"/>
                </a:lnTo>
                <a:lnTo>
                  <a:pt x="879" y="1368"/>
                </a:lnTo>
                <a:lnTo>
                  <a:pt x="293" y="1955"/>
                </a:lnTo>
                <a:lnTo>
                  <a:pt x="0" y="2835"/>
                </a:lnTo>
                <a:lnTo>
                  <a:pt x="97" y="3715"/>
                </a:lnTo>
                <a:lnTo>
                  <a:pt x="293" y="5866"/>
                </a:lnTo>
                <a:lnTo>
                  <a:pt x="1466" y="7724"/>
                </a:lnTo>
                <a:lnTo>
                  <a:pt x="3421" y="8800"/>
                </a:lnTo>
                <a:close/>
              </a:path>
            </a:pathLst>
          </a:custGeom>
          <a:ln w="3519">
            <a:solidFill>
              <a:srgbClr val="000000"/>
            </a:solidFill>
          </a:ln>
        </p:spPr>
        <p:txBody>
          <a:bodyPr wrap="square" lIns="0" tIns="0" rIns="0" bIns="0" rtlCol="0"/>
          <a:lstStyle/>
          <a:p>
            <a:endParaRPr/>
          </a:p>
        </p:txBody>
      </p:sp>
      <p:sp>
        <p:nvSpPr>
          <p:cNvPr id="228" name="object 228"/>
          <p:cNvSpPr/>
          <p:nvPr/>
        </p:nvSpPr>
        <p:spPr>
          <a:xfrm>
            <a:off x="8047735" y="2290877"/>
            <a:ext cx="28925" cy="18721"/>
          </a:xfrm>
          <a:prstGeom prst="rect">
            <a:avLst/>
          </a:prstGeom>
          <a:blipFill>
            <a:blip r:embed="rId47" cstate="print"/>
            <a:stretch>
              <a:fillRect/>
            </a:stretch>
          </a:blipFill>
        </p:spPr>
        <p:txBody>
          <a:bodyPr wrap="square" lIns="0" tIns="0" rIns="0" bIns="0" rtlCol="0"/>
          <a:lstStyle/>
          <a:p>
            <a:endParaRPr/>
          </a:p>
        </p:txBody>
      </p:sp>
      <p:sp>
        <p:nvSpPr>
          <p:cNvPr id="229" name="object 229"/>
          <p:cNvSpPr/>
          <p:nvPr/>
        </p:nvSpPr>
        <p:spPr>
          <a:xfrm>
            <a:off x="8047735" y="2290876"/>
            <a:ext cx="29209" cy="19050"/>
          </a:xfrm>
          <a:custGeom>
            <a:avLst/>
            <a:gdLst/>
            <a:ahLst/>
            <a:cxnLst/>
            <a:rect l="l" t="t" r="r" b="b"/>
            <a:pathLst>
              <a:path w="29209" h="19050">
                <a:moveTo>
                  <a:pt x="28925" y="18232"/>
                </a:moveTo>
                <a:lnTo>
                  <a:pt x="23435" y="7706"/>
                </a:lnTo>
                <a:lnTo>
                  <a:pt x="16314" y="1488"/>
                </a:lnTo>
                <a:lnTo>
                  <a:pt x="8387" y="0"/>
                </a:lnTo>
                <a:lnTo>
                  <a:pt x="478" y="3663"/>
                </a:lnTo>
                <a:lnTo>
                  <a:pt x="0" y="8428"/>
                </a:lnTo>
                <a:lnTo>
                  <a:pt x="3031" y="12744"/>
                </a:lnTo>
                <a:lnTo>
                  <a:pt x="9014" y="16162"/>
                </a:lnTo>
                <a:lnTo>
                  <a:pt x="17389" y="18232"/>
                </a:lnTo>
                <a:lnTo>
                  <a:pt x="21104" y="18721"/>
                </a:lnTo>
                <a:lnTo>
                  <a:pt x="25112" y="18721"/>
                </a:lnTo>
                <a:lnTo>
                  <a:pt x="28925" y="18232"/>
                </a:lnTo>
                <a:close/>
              </a:path>
            </a:pathLst>
          </a:custGeom>
          <a:ln w="3175">
            <a:solidFill>
              <a:srgbClr val="FFFFFF"/>
            </a:solidFill>
          </a:ln>
        </p:spPr>
        <p:txBody>
          <a:bodyPr wrap="square" lIns="0" tIns="0" rIns="0" bIns="0" rtlCol="0"/>
          <a:lstStyle/>
          <a:p>
            <a:endParaRPr/>
          </a:p>
        </p:txBody>
      </p:sp>
      <p:sp>
        <p:nvSpPr>
          <p:cNvPr id="230" name="object 230"/>
          <p:cNvSpPr/>
          <p:nvPr/>
        </p:nvSpPr>
        <p:spPr>
          <a:xfrm>
            <a:off x="8021133" y="2297572"/>
            <a:ext cx="94726" cy="75583"/>
          </a:xfrm>
          <a:prstGeom prst="rect">
            <a:avLst/>
          </a:prstGeom>
          <a:blipFill>
            <a:blip r:embed="rId48" cstate="print"/>
            <a:stretch>
              <a:fillRect/>
            </a:stretch>
          </a:blipFill>
        </p:spPr>
        <p:txBody>
          <a:bodyPr wrap="square" lIns="0" tIns="0" rIns="0" bIns="0" rtlCol="0"/>
          <a:lstStyle/>
          <a:p>
            <a:endParaRPr/>
          </a:p>
        </p:txBody>
      </p:sp>
      <p:sp>
        <p:nvSpPr>
          <p:cNvPr id="231" name="object 231"/>
          <p:cNvSpPr/>
          <p:nvPr/>
        </p:nvSpPr>
        <p:spPr>
          <a:xfrm>
            <a:off x="8021133" y="2302657"/>
            <a:ext cx="95250" cy="56515"/>
          </a:xfrm>
          <a:custGeom>
            <a:avLst/>
            <a:gdLst/>
            <a:ahLst/>
            <a:cxnLst/>
            <a:rect l="l" t="t" r="r" b="b"/>
            <a:pathLst>
              <a:path w="95250" h="56514">
                <a:moveTo>
                  <a:pt x="0" y="0"/>
                </a:moveTo>
                <a:lnTo>
                  <a:pt x="0" y="6355"/>
                </a:lnTo>
                <a:lnTo>
                  <a:pt x="21275" y="22813"/>
                </a:lnTo>
                <a:lnTo>
                  <a:pt x="44320" y="36740"/>
                </a:lnTo>
                <a:lnTo>
                  <a:pt x="68886" y="47991"/>
                </a:lnTo>
                <a:lnTo>
                  <a:pt x="94726" y="56418"/>
                </a:lnTo>
                <a:lnTo>
                  <a:pt x="94726" y="50063"/>
                </a:lnTo>
                <a:lnTo>
                  <a:pt x="69078" y="41209"/>
                </a:lnTo>
                <a:lnTo>
                  <a:pt x="44613" y="29834"/>
                </a:lnTo>
                <a:lnTo>
                  <a:pt x="21523" y="16058"/>
                </a:lnTo>
                <a:lnTo>
                  <a:pt x="0" y="0"/>
                </a:lnTo>
                <a:close/>
              </a:path>
            </a:pathLst>
          </a:custGeom>
          <a:solidFill>
            <a:srgbClr val="000000"/>
          </a:solidFill>
        </p:spPr>
        <p:txBody>
          <a:bodyPr wrap="square" lIns="0" tIns="0" rIns="0" bIns="0" rtlCol="0"/>
          <a:lstStyle/>
          <a:p>
            <a:endParaRPr/>
          </a:p>
        </p:txBody>
      </p:sp>
      <p:sp>
        <p:nvSpPr>
          <p:cNvPr id="232" name="object 232"/>
          <p:cNvSpPr/>
          <p:nvPr/>
        </p:nvSpPr>
        <p:spPr>
          <a:xfrm>
            <a:off x="8021133" y="2297181"/>
            <a:ext cx="95250" cy="75565"/>
          </a:xfrm>
          <a:custGeom>
            <a:avLst/>
            <a:gdLst/>
            <a:ahLst/>
            <a:cxnLst/>
            <a:rect l="l" t="t" r="r" b="b"/>
            <a:pathLst>
              <a:path w="95250" h="75564">
                <a:moveTo>
                  <a:pt x="0" y="0"/>
                </a:moveTo>
                <a:lnTo>
                  <a:pt x="0" y="25422"/>
                </a:lnTo>
                <a:lnTo>
                  <a:pt x="21523" y="41536"/>
                </a:lnTo>
                <a:lnTo>
                  <a:pt x="44613" y="55331"/>
                </a:lnTo>
                <a:lnTo>
                  <a:pt x="69078" y="66687"/>
                </a:lnTo>
                <a:lnTo>
                  <a:pt x="94726" y="75485"/>
                </a:lnTo>
              </a:path>
            </a:pathLst>
          </a:custGeom>
          <a:ln w="3519">
            <a:solidFill>
              <a:srgbClr val="FFFFFF"/>
            </a:solidFill>
          </a:ln>
        </p:spPr>
        <p:txBody>
          <a:bodyPr wrap="square" lIns="0" tIns="0" rIns="0" bIns="0" rtlCol="0"/>
          <a:lstStyle/>
          <a:p>
            <a:endParaRPr/>
          </a:p>
        </p:txBody>
      </p:sp>
      <p:sp>
        <p:nvSpPr>
          <p:cNvPr id="233" name="object 233"/>
          <p:cNvSpPr/>
          <p:nvPr/>
        </p:nvSpPr>
        <p:spPr>
          <a:xfrm>
            <a:off x="8021133" y="2298060"/>
            <a:ext cx="95250" cy="76200"/>
          </a:xfrm>
          <a:custGeom>
            <a:avLst/>
            <a:gdLst/>
            <a:ahLst/>
            <a:cxnLst/>
            <a:rect l="l" t="t" r="r" b="b"/>
            <a:pathLst>
              <a:path w="95250" h="76200">
                <a:moveTo>
                  <a:pt x="94726" y="75583"/>
                </a:moveTo>
                <a:lnTo>
                  <a:pt x="94726" y="50063"/>
                </a:lnTo>
                <a:lnTo>
                  <a:pt x="69133" y="41113"/>
                </a:lnTo>
                <a:lnTo>
                  <a:pt x="44687" y="29724"/>
                </a:lnTo>
                <a:lnTo>
                  <a:pt x="21578" y="15990"/>
                </a:lnTo>
                <a:lnTo>
                  <a:pt x="0" y="0"/>
                </a:lnTo>
              </a:path>
            </a:pathLst>
          </a:custGeom>
          <a:ln w="3519">
            <a:solidFill>
              <a:srgbClr val="000000"/>
            </a:solidFill>
          </a:ln>
        </p:spPr>
        <p:txBody>
          <a:bodyPr wrap="square" lIns="0" tIns="0" rIns="0" bIns="0" rtlCol="0"/>
          <a:lstStyle/>
          <a:p>
            <a:endParaRPr/>
          </a:p>
        </p:txBody>
      </p:sp>
      <p:sp>
        <p:nvSpPr>
          <p:cNvPr id="234" name="object 234"/>
          <p:cNvSpPr/>
          <p:nvPr/>
        </p:nvSpPr>
        <p:spPr>
          <a:xfrm>
            <a:off x="8262789" y="2591986"/>
            <a:ext cx="151765" cy="75565"/>
          </a:xfrm>
          <a:custGeom>
            <a:avLst/>
            <a:gdLst/>
            <a:ahLst/>
            <a:cxnLst/>
            <a:rect l="l" t="t" r="r" b="b"/>
            <a:pathLst>
              <a:path w="151765" h="75564">
                <a:moveTo>
                  <a:pt x="125715" y="0"/>
                </a:moveTo>
                <a:lnTo>
                  <a:pt x="0" y="72552"/>
                </a:lnTo>
                <a:lnTo>
                  <a:pt x="38974" y="75082"/>
                </a:lnTo>
                <a:lnTo>
                  <a:pt x="77178" y="69545"/>
                </a:lnTo>
                <a:lnTo>
                  <a:pt x="113330" y="56272"/>
                </a:lnTo>
                <a:lnTo>
                  <a:pt x="146146" y="35591"/>
                </a:lnTo>
                <a:lnTo>
                  <a:pt x="150212" y="29857"/>
                </a:lnTo>
                <a:lnTo>
                  <a:pt x="151693" y="23308"/>
                </a:lnTo>
                <a:lnTo>
                  <a:pt x="150572" y="16740"/>
                </a:lnTo>
                <a:lnTo>
                  <a:pt x="146830" y="10951"/>
                </a:lnTo>
                <a:lnTo>
                  <a:pt x="146243" y="10364"/>
                </a:lnTo>
                <a:lnTo>
                  <a:pt x="144875" y="9191"/>
                </a:lnTo>
                <a:lnTo>
                  <a:pt x="125715" y="0"/>
                </a:lnTo>
                <a:close/>
              </a:path>
            </a:pathLst>
          </a:custGeom>
          <a:solidFill>
            <a:srgbClr val="E1E9F3"/>
          </a:solidFill>
        </p:spPr>
        <p:txBody>
          <a:bodyPr wrap="square" lIns="0" tIns="0" rIns="0" bIns="0" rtlCol="0"/>
          <a:lstStyle/>
          <a:p>
            <a:endParaRPr/>
          </a:p>
        </p:txBody>
      </p:sp>
      <p:sp>
        <p:nvSpPr>
          <p:cNvPr id="235" name="object 235"/>
          <p:cNvSpPr/>
          <p:nvPr/>
        </p:nvSpPr>
        <p:spPr>
          <a:xfrm>
            <a:off x="8255554" y="2555026"/>
            <a:ext cx="132080" cy="112395"/>
          </a:xfrm>
          <a:custGeom>
            <a:avLst/>
            <a:gdLst/>
            <a:ahLst/>
            <a:cxnLst/>
            <a:rect l="l" t="t" r="r" b="b"/>
            <a:pathLst>
              <a:path w="132079" h="112394">
                <a:moveTo>
                  <a:pt x="131580" y="0"/>
                </a:moveTo>
                <a:lnTo>
                  <a:pt x="5865" y="72552"/>
                </a:lnTo>
                <a:lnTo>
                  <a:pt x="1466" y="82163"/>
                </a:lnTo>
                <a:lnTo>
                  <a:pt x="0" y="92389"/>
                </a:lnTo>
                <a:lnTo>
                  <a:pt x="1466" y="102596"/>
                </a:lnTo>
                <a:lnTo>
                  <a:pt x="5865" y="112153"/>
                </a:lnTo>
                <a:lnTo>
                  <a:pt x="131580" y="39600"/>
                </a:lnTo>
                <a:lnTo>
                  <a:pt x="127181" y="30030"/>
                </a:lnTo>
                <a:lnTo>
                  <a:pt x="125715" y="19800"/>
                </a:lnTo>
                <a:lnTo>
                  <a:pt x="127181" y="9570"/>
                </a:lnTo>
                <a:lnTo>
                  <a:pt x="131580" y="0"/>
                </a:lnTo>
                <a:close/>
              </a:path>
            </a:pathLst>
          </a:custGeom>
          <a:solidFill>
            <a:srgbClr val="9A9A9A"/>
          </a:solidFill>
        </p:spPr>
        <p:txBody>
          <a:bodyPr wrap="square" lIns="0" tIns="0" rIns="0" bIns="0" rtlCol="0"/>
          <a:lstStyle/>
          <a:p>
            <a:endParaRPr/>
          </a:p>
        </p:txBody>
      </p:sp>
      <p:sp>
        <p:nvSpPr>
          <p:cNvPr id="236" name="object 236"/>
          <p:cNvSpPr/>
          <p:nvPr/>
        </p:nvSpPr>
        <p:spPr>
          <a:xfrm>
            <a:off x="8255554" y="2555026"/>
            <a:ext cx="132080" cy="112395"/>
          </a:xfrm>
          <a:custGeom>
            <a:avLst/>
            <a:gdLst/>
            <a:ahLst/>
            <a:cxnLst/>
            <a:rect l="l" t="t" r="r" b="b"/>
            <a:pathLst>
              <a:path w="132079" h="112394">
                <a:moveTo>
                  <a:pt x="5865" y="112153"/>
                </a:moveTo>
                <a:lnTo>
                  <a:pt x="131580" y="39600"/>
                </a:lnTo>
                <a:lnTo>
                  <a:pt x="127181" y="30030"/>
                </a:lnTo>
                <a:lnTo>
                  <a:pt x="125715" y="19800"/>
                </a:lnTo>
                <a:lnTo>
                  <a:pt x="127181" y="9570"/>
                </a:lnTo>
                <a:lnTo>
                  <a:pt x="131580" y="0"/>
                </a:lnTo>
                <a:lnTo>
                  <a:pt x="5865" y="72552"/>
                </a:lnTo>
                <a:lnTo>
                  <a:pt x="1466" y="82163"/>
                </a:lnTo>
                <a:lnTo>
                  <a:pt x="0" y="92389"/>
                </a:lnTo>
                <a:lnTo>
                  <a:pt x="1466" y="102596"/>
                </a:lnTo>
                <a:lnTo>
                  <a:pt x="5865" y="112153"/>
                </a:lnTo>
                <a:close/>
              </a:path>
            </a:pathLst>
          </a:custGeom>
          <a:ln w="3175">
            <a:solidFill>
              <a:srgbClr val="000000"/>
            </a:solidFill>
          </a:ln>
        </p:spPr>
        <p:txBody>
          <a:bodyPr wrap="square" lIns="0" tIns="0" rIns="0" bIns="0" rtlCol="0"/>
          <a:lstStyle/>
          <a:p>
            <a:endParaRPr/>
          </a:p>
        </p:txBody>
      </p:sp>
      <p:sp>
        <p:nvSpPr>
          <p:cNvPr id="237" name="object 237"/>
          <p:cNvSpPr/>
          <p:nvPr/>
        </p:nvSpPr>
        <p:spPr>
          <a:xfrm>
            <a:off x="8169920" y="2502225"/>
            <a:ext cx="217215" cy="125353"/>
          </a:xfrm>
          <a:prstGeom prst="rect">
            <a:avLst/>
          </a:prstGeom>
          <a:blipFill>
            <a:blip r:embed="rId49" cstate="print"/>
            <a:stretch>
              <a:fillRect/>
            </a:stretch>
          </a:blipFill>
        </p:spPr>
        <p:txBody>
          <a:bodyPr wrap="square" lIns="0" tIns="0" rIns="0" bIns="0" rtlCol="0"/>
          <a:lstStyle/>
          <a:p>
            <a:endParaRPr/>
          </a:p>
        </p:txBody>
      </p:sp>
      <p:sp>
        <p:nvSpPr>
          <p:cNvPr id="238" name="object 238"/>
          <p:cNvSpPr/>
          <p:nvPr/>
        </p:nvSpPr>
        <p:spPr>
          <a:xfrm>
            <a:off x="8169919" y="2502224"/>
            <a:ext cx="217804" cy="125730"/>
          </a:xfrm>
          <a:custGeom>
            <a:avLst/>
            <a:gdLst/>
            <a:ahLst/>
            <a:cxnLst/>
            <a:rect l="l" t="t" r="r" b="b"/>
            <a:pathLst>
              <a:path w="217804" h="125730">
                <a:moveTo>
                  <a:pt x="91500" y="125353"/>
                </a:moveTo>
                <a:lnTo>
                  <a:pt x="217215" y="52800"/>
                </a:lnTo>
                <a:lnTo>
                  <a:pt x="125812" y="0"/>
                </a:lnTo>
                <a:lnTo>
                  <a:pt x="0" y="72552"/>
                </a:lnTo>
                <a:lnTo>
                  <a:pt x="91500" y="125353"/>
                </a:lnTo>
                <a:close/>
              </a:path>
            </a:pathLst>
          </a:custGeom>
          <a:ln w="3175">
            <a:solidFill>
              <a:srgbClr val="4677BE"/>
            </a:solidFill>
          </a:ln>
        </p:spPr>
        <p:txBody>
          <a:bodyPr wrap="square" lIns="0" tIns="0" rIns="0" bIns="0" rtlCol="0"/>
          <a:lstStyle/>
          <a:p>
            <a:endParaRPr/>
          </a:p>
        </p:txBody>
      </p:sp>
      <p:sp>
        <p:nvSpPr>
          <p:cNvPr id="239" name="object 239"/>
          <p:cNvSpPr/>
          <p:nvPr/>
        </p:nvSpPr>
        <p:spPr>
          <a:xfrm>
            <a:off x="8167061" y="2574777"/>
            <a:ext cx="94359" cy="92401"/>
          </a:xfrm>
          <a:prstGeom prst="rect">
            <a:avLst/>
          </a:prstGeom>
          <a:blipFill>
            <a:blip r:embed="rId50" cstate="print"/>
            <a:stretch>
              <a:fillRect/>
            </a:stretch>
          </a:blipFill>
        </p:spPr>
        <p:txBody>
          <a:bodyPr wrap="square" lIns="0" tIns="0" rIns="0" bIns="0" rtlCol="0"/>
          <a:lstStyle/>
          <a:p>
            <a:endParaRPr/>
          </a:p>
        </p:txBody>
      </p:sp>
      <p:sp>
        <p:nvSpPr>
          <p:cNvPr id="240" name="object 240"/>
          <p:cNvSpPr/>
          <p:nvPr/>
        </p:nvSpPr>
        <p:spPr>
          <a:xfrm>
            <a:off x="8167060" y="2574776"/>
            <a:ext cx="94615" cy="92710"/>
          </a:xfrm>
          <a:custGeom>
            <a:avLst/>
            <a:gdLst/>
            <a:ahLst/>
            <a:cxnLst/>
            <a:rect l="l" t="t" r="r" b="b"/>
            <a:pathLst>
              <a:path w="94615" h="92710">
                <a:moveTo>
                  <a:pt x="2859" y="39600"/>
                </a:moveTo>
                <a:lnTo>
                  <a:pt x="94359" y="92401"/>
                </a:lnTo>
                <a:lnTo>
                  <a:pt x="89960" y="82845"/>
                </a:lnTo>
                <a:lnTo>
                  <a:pt x="88494" y="72638"/>
                </a:lnTo>
                <a:lnTo>
                  <a:pt x="89960" y="62412"/>
                </a:lnTo>
                <a:lnTo>
                  <a:pt x="94359" y="52800"/>
                </a:lnTo>
                <a:lnTo>
                  <a:pt x="2859" y="0"/>
                </a:lnTo>
                <a:lnTo>
                  <a:pt x="714" y="9858"/>
                </a:lnTo>
                <a:lnTo>
                  <a:pt x="0" y="19837"/>
                </a:lnTo>
                <a:lnTo>
                  <a:pt x="714" y="29796"/>
                </a:lnTo>
                <a:lnTo>
                  <a:pt x="2859" y="39600"/>
                </a:lnTo>
                <a:close/>
              </a:path>
            </a:pathLst>
          </a:custGeom>
          <a:ln w="3175">
            <a:solidFill>
              <a:srgbClr val="000000"/>
            </a:solidFill>
          </a:ln>
        </p:spPr>
        <p:txBody>
          <a:bodyPr wrap="square" lIns="0" tIns="0" rIns="0" bIns="0" rtlCol="0"/>
          <a:lstStyle/>
          <a:p>
            <a:endParaRPr/>
          </a:p>
        </p:txBody>
      </p:sp>
      <p:sp>
        <p:nvSpPr>
          <p:cNvPr id="241" name="object 241"/>
          <p:cNvSpPr/>
          <p:nvPr/>
        </p:nvSpPr>
        <p:spPr>
          <a:xfrm>
            <a:off x="8217527" y="2572137"/>
            <a:ext cx="57150" cy="33655"/>
          </a:xfrm>
          <a:custGeom>
            <a:avLst/>
            <a:gdLst/>
            <a:ahLst/>
            <a:cxnLst/>
            <a:rect l="l" t="t" r="r" b="b"/>
            <a:pathLst>
              <a:path w="57150" h="33655">
                <a:moveTo>
                  <a:pt x="57089" y="33049"/>
                </a:moveTo>
                <a:lnTo>
                  <a:pt x="0" y="0"/>
                </a:lnTo>
              </a:path>
            </a:pathLst>
          </a:custGeom>
          <a:ln w="7039">
            <a:solidFill>
              <a:srgbClr val="000000"/>
            </a:solidFill>
          </a:ln>
        </p:spPr>
        <p:txBody>
          <a:bodyPr wrap="square" lIns="0" tIns="0" rIns="0" bIns="0" rtlCol="0"/>
          <a:lstStyle/>
          <a:p>
            <a:endParaRPr/>
          </a:p>
        </p:txBody>
      </p:sp>
      <p:sp>
        <p:nvSpPr>
          <p:cNvPr id="242" name="object 242"/>
          <p:cNvSpPr/>
          <p:nvPr/>
        </p:nvSpPr>
        <p:spPr>
          <a:xfrm>
            <a:off x="8236198" y="2561380"/>
            <a:ext cx="57150" cy="33020"/>
          </a:xfrm>
          <a:custGeom>
            <a:avLst/>
            <a:gdLst/>
            <a:ahLst/>
            <a:cxnLst/>
            <a:rect l="l" t="t" r="r" b="b"/>
            <a:pathLst>
              <a:path w="57150" h="33019">
                <a:moveTo>
                  <a:pt x="0" y="0"/>
                </a:moveTo>
                <a:lnTo>
                  <a:pt x="57089" y="32951"/>
                </a:lnTo>
              </a:path>
            </a:pathLst>
          </a:custGeom>
          <a:ln w="7039">
            <a:solidFill>
              <a:srgbClr val="000000"/>
            </a:solidFill>
          </a:ln>
        </p:spPr>
        <p:txBody>
          <a:bodyPr wrap="square" lIns="0" tIns="0" rIns="0" bIns="0" rtlCol="0"/>
          <a:lstStyle/>
          <a:p>
            <a:endParaRPr/>
          </a:p>
        </p:txBody>
      </p:sp>
      <p:sp>
        <p:nvSpPr>
          <p:cNvPr id="243" name="object 243"/>
          <p:cNvSpPr/>
          <p:nvPr/>
        </p:nvSpPr>
        <p:spPr>
          <a:xfrm>
            <a:off x="8254870" y="2550528"/>
            <a:ext cx="57785" cy="33655"/>
          </a:xfrm>
          <a:custGeom>
            <a:avLst/>
            <a:gdLst/>
            <a:ahLst/>
            <a:cxnLst/>
            <a:rect l="l" t="t" r="r" b="b"/>
            <a:pathLst>
              <a:path w="57784" h="33655">
                <a:moveTo>
                  <a:pt x="0" y="0"/>
                </a:moveTo>
                <a:lnTo>
                  <a:pt x="57187" y="33049"/>
                </a:lnTo>
              </a:path>
            </a:pathLst>
          </a:custGeom>
          <a:ln w="7039">
            <a:solidFill>
              <a:srgbClr val="000000"/>
            </a:solidFill>
          </a:ln>
        </p:spPr>
        <p:txBody>
          <a:bodyPr wrap="square" lIns="0" tIns="0" rIns="0" bIns="0" rtlCol="0"/>
          <a:lstStyle/>
          <a:p>
            <a:endParaRPr/>
          </a:p>
        </p:txBody>
      </p:sp>
      <p:sp>
        <p:nvSpPr>
          <p:cNvPr id="244" name="object 244"/>
          <p:cNvSpPr/>
          <p:nvPr/>
        </p:nvSpPr>
        <p:spPr>
          <a:xfrm>
            <a:off x="8273639" y="2539771"/>
            <a:ext cx="57150" cy="33020"/>
          </a:xfrm>
          <a:custGeom>
            <a:avLst/>
            <a:gdLst/>
            <a:ahLst/>
            <a:cxnLst/>
            <a:rect l="l" t="t" r="r" b="b"/>
            <a:pathLst>
              <a:path w="57150" h="33019">
                <a:moveTo>
                  <a:pt x="0" y="0"/>
                </a:moveTo>
                <a:lnTo>
                  <a:pt x="57089" y="32951"/>
                </a:lnTo>
              </a:path>
            </a:pathLst>
          </a:custGeom>
          <a:ln w="7039">
            <a:solidFill>
              <a:srgbClr val="000000"/>
            </a:solidFill>
          </a:ln>
        </p:spPr>
        <p:txBody>
          <a:bodyPr wrap="square" lIns="0" tIns="0" rIns="0" bIns="0" rtlCol="0"/>
          <a:lstStyle/>
          <a:p>
            <a:endParaRPr/>
          </a:p>
        </p:txBody>
      </p:sp>
      <p:sp>
        <p:nvSpPr>
          <p:cNvPr id="245" name="object 245"/>
          <p:cNvSpPr/>
          <p:nvPr/>
        </p:nvSpPr>
        <p:spPr>
          <a:xfrm>
            <a:off x="8292312" y="2528919"/>
            <a:ext cx="57785" cy="33655"/>
          </a:xfrm>
          <a:custGeom>
            <a:avLst/>
            <a:gdLst/>
            <a:ahLst/>
            <a:cxnLst/>
            <a:rect l="l" t="t" r="r" b="b"/>
            <a:pathLst>
              <a:path w="57784" h="33655">
                <a:moveTo>
                  <a:pt x="0" y="0"/>
                </a:moveTo>
                <a:lnTo>
                  <a:pt x="57187" y="33049"/>
                </a:lnTo>
              </a:path>
            </a:pathLst>
          </a:custGeom>
          <a:ln w="7039">
            <a:solidFill>
              <a:srgbClr val="000000"/>
            </a:solidFill>
          </a:ln>
        </p:spPr>
        <p:txBody>
          <a:bodyPr wrap="square" lIns="0" tIns="0" rIns="0" bIns="0" rtlCol="0"/>
          <a:lstStyle/>
          <a:p>
            <a:endParaRPr/>
          </a:p>
        </p:txBody>
      </p:sp>
      <p:sp>
        <p:nvSpPr>
          <p:cNvPr id="246" name="object 246"/>
          <p:cNvSpPr/>
          <p:nvPr/>
        </p:nvSpPr>
        <p:spPr>
          <a:xfrm>
            <a:off x="8169920" y="2474846"/>
            <a:ext cx="227773" cy="99930"/>
          </a:xfrm>
          <a:prstGeom prst="rect">
            <a:avLst/>
          </a:prstGeom>
          <a:blipFill>
            <a:blip r:embed="rId51" cstate="print"/>
            <a:stretch>
              <a:fillRect/>
            </a:stretch>
          </a:blipFill>
        </p:spPr>
        <p:txBody>
          <a:bodyPr wrap="square" lIns="0" tIns="0" rIns="0" bIns="0" rtlCol="0"/>
          <a:lstStyle/>
          <a:p>
            <a:endParaRPr/>
          </a:p>
        </p:txBody>
      </p:sp>
      <p:sp>
        <p:nvSpPr>
          <p:cNvPr id="247" name="object 247"/>
          <p:cNvSpPr/>
          <p:nvPr/>
        </p:nvSpPr>
        <p:spPr>
          <a:xfrm>
            <a:off x="8169920" y="2474846"/>
            <a:ext cx="227965" cy="100330"/>
          </a:xfrm>
          <a:custGeom>
            <a:avLst/>
            <a:gdLst/>
            <a:ahLst/>
            <a:cxnLst/>
            <a:rect l="l" t="t" r="r" b="b"/>
            <a:pathLst>
              <a:path w="227965" h="100330">
                <a:moveTo>
                  <a:pt x="102057" y="72650"/>
                </a:moveTo>
                <a:lnTo>
                  <a:pt x="227773" y="0"/>
                </a:lnTo>
                <a:lnTo>
                  <a:pt x="203524" y="11139"/>
                </a:lnTo>
                <a:lnTo>
                  <a:pt x="178295" y="19445"/>
                </a:lnTo>
                <a:lnTo>
                  <a:pt x="152315" y="24874"/>
                </a:lnTo>
                <a:lnTo>
                  <a:pt x="125812" y="27378"/>
                </a:lnTo>
                <a:lnTo>
                  <a:pt x="0" y="99930"/>
                </a:lnTo>
                <a:lnTo>
                  <a:pt x="26559" y="97469"/>
                </a:lnTo>
                <a:lnTo>
                  <a:pt x="52568" y="92047"/>
                </a:lnTo>
                <a:lnTo>
                  <a:pt x="77808" y="83746"/>
                </a:lnTo>
                <a:lnTo>
                  <a:pt x="102057" y="72650"/>
                </a:lnTo>
                <a:close/>
              </a:path>
            </a:pathLst>
          </a:custGeom>
          <a:ln w="3175">
            <a:solidFill>
              <a:srgbClr val="000000"/>
            </a:solidFill>
          </a:ln>
        </p:spPr>
        <p:txBody>
          <a:bodyPr wrap="square" lIns="0" tIns="0" rIns="0" bIns="0" rtlCol="0"/>
          <a:lstStyle/>
          <a:p>
            <a:endParaRPr/>
          </a:p>
        </p:txBody>
      </p:sp>
      <p:sp>
        <p:nvSpPr>
          <p:cNvPr id="248" name="object 248"/>
          <p:cNvSpPr/>
          <p:nvPr/>
        </p:nvSpPr>
        <p:spPr>
          <a:xfrm>
            <a:off x="8303261" y="2618582"/>
            <a:ext cx="19685" cy="11430"/>
          </a:xfrm>
          <a:custGeom>
            <a:avLst/>
            <a:gdLst/>
            <a:ahLst/>
            <a:cxnLst/>
            <a:rect l="l" t="t" r="r" b="b"/>
            <a:pathLst>
              <a:path w="19684" h="11430">
                <a:moveTo>
                  <a:pt x="19453" y="0"/>
                </a:moveTo>
                <a:lnTo>
                  <a:pt x="0" y="11244"/>
                </a:lnTo>
              </a:path>
            </a:pathLst>
          </a:custGeom>
          <a:ln w="7039">
            <a:solidFill>
              <a:srgbClr val="000000"/>
            </a:solidFill>
          </a:ln>
        </p:spPr>
        <p:txBody>
          <a:bodyPr wrap="square" lIns="0" tIns="0" rIns="0" bIns="0" rtlCol="0"/>
          <a:lstStyle/>
          <a:p>
            <a:endParaRPr/>
          </a:p>
        </p:txBody>
      </p:sp>
      <p:sp>
        <p:nvSpPr>
          <p:cNvPr id="249" name="object 249"/>
          <p:cNvSpPr/>
          <p:nvPr/>
        </p:nvSpPr>
        <p:spPr>
          <a:xfrm>
            <a:off x="8328481" y="2597461"/>
            <a:ext cx="19685" cy="11430"/>
          </a:xfrm>
          <a:custGeom>
            <a:avLst/>
            <a:gdLst/>
            <a:ahLst/>
            <a:cxnLst/>
            <a:rect l="l" t="t" r="r" b="b"/>
            <a:pathLst>
              <a:path w="19684" h="11430">
                <a:moveTo>
                  <a:pt x="0" y="11244"/>
                </a:moveTo>
                <a:lnTo>
                  <a:pt x="19355" y="0"/>
                </a:lnTo>
              </a:path>
            </a:pathLst>
          </a:custGeom>
          <a:ln w="7039">
            <a:solidFill>
              <a:srgbClr val="000000"/>
            </a:solidFill>
          </a:ln>
        </p:spPr>
        <p:txBody>
          <a:bodyPr wrap="square" lIns="0" tIns="0" rIns="0" bIns="0" rtlCol="0"/>
          <a:lstStyle/>
          <a:p>
            <a:endParaRPr/>
          </a:p>
        </p:txBody>
      </p:sp>
      <p:sp>
        <p:nvSpPr>
          <p:cNvPr id="250" name="object 250"/>
          <p:cNvSpPr/>
          <p:nvPr/>
        </p:nvSpPr>
        <p:spPr>
          <a:xfrm>
            <a:off x="8353605" y="2576341"/>
            <a:ext cx="19685" cy="11430"/>
          </a:xfrm>
          <a:custGeom>
            <a:avLst/>
            <a:gdLst/>
            <a:ahLst/>
            <a:cxnLst/>
            <a:rect l="l" t="t" r="r" b="b"/>
            <a:pathLst>
              <a:path w="19684" h="11430">
                <a:moveTo>
                  <a:pt x="0" y="11244"/>
                </a:moveTo>
                <a:lnTo>
                  <a:pt x="19453" y="0"/>
                </a:lnTo>
              </a:path>
            </a:pathLst>
          </a:custGeom>
          <a:ln w="7039">
            <a:solidFill>
              <a:srgbClr val="000000"/>
            </a:solidFill>
          </a:ln>
        </p:spPr>
        <p:txBody>
          <a:bodyPr wrap="square" lIns="0" tIns="0" rIns="0" bIns="0" rtlCol="0"/>
          <a:lstStyle/>
          <a:p>
            <a:endParaRPr/>
          </a:p>
        </p:txBody>
      </p:sp>
      <p:sp>
        <p:nvSpPr>
          <p:cNvPr id="251" name="object 251"/>
          <p:cNvSpPr/>
          <p:nvPr/>
        </p:nvSpPr>
        <p:spPr>
          <a:xfrm>
            <a:off x="8167059" y="2474847"/>
            <a:ext cx="231140" cy="192405"/>
          </a:xfrm>
          <a:custGeom>
            <a:avLst/>
            <a:gdLst/>
            <a:ahLst/>
            <a:cxnLst/>
            <a:rect l="l" t="t" r="r" b="b"/>
            <a:pathLst>
              <a:path w="231140" h="192405">
                <a:moveTo>
                  <a:pt x="2859" y="139531"/>
                </a:moveTo>
                <a:lnTo>
                  <a:pt x="94359" y="192332"/>
                </a:lnTo>
                <a:lnTo>
                  <a:pt x="220074" y="119779"/>
                </a:lnTo>
                <a:lnTo>
                  <a:pt x="215675" y="110209"/>
                </a:lnTo>
                <a:lnTo>
                  <a:pt x="214209" y="99979"/>
                </a:lnTo>
                <a:lnTo>
                  <a:pt x="215675" y="89749"/>
                </a:lnTo>
                <a:lnTo>
                  <a:pt x="220074" y="80179"/>
                </a:lnTo>
                <a:lnTo>
                  <a:pt x="156044" y="43218"/>
                </a:lnTo>
                <a:lnTo>
                  <a:pt x="230632" y="0"/>
                </a:lnTo>
                <a:lnTo>
                  <a:pt x="206384" y="11139"/>
                </a:lnTo>
                <a:lnTo>
                  <a:pt x="181155" y="19445"/>
                </a:lnTo>
                <a:lnTo>
                  <a:pt x="155174" y="24874"/>
                </a:lnTo>
                <a:lnTo>
                  <a:pt x="128672" y="27378"/>
                </a:lnTo>
                <a:lnTo>
                  <a:pt x="2859" y="99930"/>
                </a:lnTo>
                <a:lnTo>
                  <a:pt x="714" y="109789"/>
                </a:lnTo>
                <a:lnTo>
                  <a:pt x="0" y="119767"/>
                </a:lnTo>
                <a:lnTo>
                  <a:pt x="714" y="129727"/>
                </a:lnTo>
                <a:lnTo>
                  <a:pt x="2859" y="139531"/>
                </a:lnTo>
                <a:close/>
              </a:path>
            </a:pathLst>
          </a:custGeom>
          <a:ln w="9777">
            <a:solidFill>
              <a:srgbClr val="4677BE"/>
            </a:solidFill>
          </a:ln>
        </p:spPr>
        <p:txBody>
          <a:bodyPr wrap="square" lIns="0" tIns="0" rIns="0" bIns="0" rtlCol="0"/>
          <a:lstStyle/>
          <a:p>
            <a:endParaRPr/>
          </a:p>
        </p:txBody>
      </p:sp>
      <p:sp>
        <p:nvSpPr>
          <p:cNvPr id="252" name="object 252"/>
          <p:cNvSpPr txBox="1"/>
          <p:nvPr/>
        </p:nvSpPr>
        <p:spPr>
          <a:xfrm>
            <a:off x="7879297" y="2619866"/>
            <a:ext cx="608330" cy="199413"/>
          </a:xfrm>
          <a:prstGeom prst="rect">
            <a:avLst/>
          </a:prstGeom>
        </p:spPr>
        <p:txBody>
          <a:bodyPr vert="horz" wrap="square" lIns="0" tIns="14604" rIns="0" bIns="0" rtlCol="0">
            <a:spAutoFit/>
          </a:bodyPr>
          <a:lstStyle/>
          <a:p>
            <a:pPr marL="23495">
              <a:spcBef>
                <a:spcPts val="114"/>
              </a:spcBef>
            </a:pPr>
            <a:r>
              <a:rPr sz="600" spc="5" dirty="0">
                <a:latin typeface="Arial"/>
                <a:cs typeface="Arial"/>
              </a:rPr>
              <a:t>Principal</a:t>
            </a:r>
            <a:r>
              <a:rPr sz="600" spc="-70" dirty="0">
                <a:latin typeface="Arial"/>
                <a:cs typeface="Arial"/>
              </a:rPr>
              <a:t> </a:t>
            </a:r>
            <a:r>
              <a:rPr sz="600" spc="5" dirty="0">
                <a:latin typeface="Arial"/>
                <a:cs typeface="Arial"/>
              </a:rPr>
              <a:t>CA/RA</a:t>
            </a:r>
            <a:endParaRPr sz="600">
              <a:latin typeface="Arial"/>
              <a:cs typeface="Arial"/>
            </a:endParaRPr>
          </a:p>
          <a:p>
            <a:pPr marL="12700">
              <a:spcBef>
                <a:spcPts val="20"/>
              </a:spcBef>
            </a:pPr>
            <a:r>
              <a:rPr sz="600" dirty="0">
                <a:latin typeface="Arial"/>
                <a:cs typeface="Arial"/>
              </a:rPr>
              <a:t>/ </a:t>
            </a:r>
            <a:r>
              <a:rPr sz="600" spc="10" dirty="0">
                <a:latin typeface="Arial"/>
                <a:cs typeface="Arial"/>
              </a:rPr>
              <a:t>LDAP</a:t>
            </a:r>
            <a:r>
              <a:rPr sz="600" spc="-85" dirty="0">
                <a:latin typeface="Arial"/>
                <a:cs typeface="Arial"/>
              </a:rPr>
              <a:t> </a:t>
            </a:r>
            <a:r>
              <a:rPr sz="600" spc="5" dirty="0">
                <a:latin typeface="Arial"/>
                <a:cs typeface="Arial"/>
              </a:rPr>
              <a:t>Directory</a:t>
            </a:r>
            <a:endParaRPr sz="600">
              <a:latin typeface="Arial"/>
              <a:cs typeface="Arial"/>
            </a:endParaRPr>
          </a:p>
        </p:txBody>
      </p:sp>
      <p:sp>
        <p:nvSpPr>
          <p:cNvPr id="253" name="object 253"/>
          <p:cNvSpPr/>
          <p:nvPr/>
        </p:nvSpPr>
        <p:spPr>
          <a:xfrm>
            <a:off x="8631820" y="2084021"/>
            <a:ext cx="304165" cy="242570"/>
          </a:xfrm>
          <a:custGeom>
            <a:avLst/>
            <a:gdLst/>
            <a:ahLst/>
            <a:cxnLst/>
            <a:rect l="l" t="t" r="r" b="b"/>
            <a:pathLst>
              <a:path w="304165" h="242569">
                <a:moveTo>
                  <a:pt x="304120" y="0"/>
                </a:moveTo>
                <a:lnTo>
                  <a:pt x="0" y="0"/>
                </a:lnTo>
                <a:lnTo>
                  <a:pt x="0" y="242004"/>
                </a:lnTo>
                <a:lnTo>
                  <a:pt x="304120" y="0"/>
                </a:lnTo>
                <a:close/>
              </a:path>
            </a:pathLst>
          </a:custGeom>
          <a:solidFill>
            <a:srgbClr val="B3B3B3"/>
          </a:solidFill>
        </p:spPr>
        <p:txBody>
          <a:bodyPr wrap="square" lIns="0" tIns="0" rIns="0" bIns="0" rtlCol="0"/>
          <a:lstStyle/>
          <a:p>
            <a:endParaRPr/>
          </a:p>
        </p:txBody>
      </p:sp>
      <p:sp>
        <p:nvSpPr>
          <p:cNvPr id="254" name="object 254"/>
          <p:cNvSpPr/>
          <p:nvPr/>
        </p:nvSpPr>
        <p:spPr>
          <a:xfrm>
            <a:off x="8631820" y="2084021"/>
            <a:ext cx="304165" cy="242570"/>
          </a:xfrm>
          <a:custGeom>
            <a:avLst/>
            <a:gdLst/>
            <a:ahLst/>
            <a:cxnLst/>
            <a:rect l="l" t="t" r="r" b="b"/>
            <a:pathLst>
              <a:path w="304165" h="242569">
                <a:moveTo>
                  <a:pt x="304120" y="0"/>
                </a:moveTo>
                <a:lnTo>
                  <a:pt x="0" y="242004"/>
                </a:lnTo>
                <a:lnTo>
                  <a:pt x="304120" y="242004"/>
                </a:lnTo>
                <a:lnTo>
                  <a:pt x="304120" y="0"/>
                </a:lnTo>
                <a:close/>
              </a:path>
            </a:pathLst>
          </a:custGeom>
          <a:solidFill>
            <a:srgbClr val="000000"/>
          </a:solidFill>
        </p:spPr>
        <p:txBody>
          <a:bodyPr wrap="square" lIns="0" tIns="0" rIns="0" bIns="0" rtlCol="0"/>
          <a:lstStyle/>
          <a:p>
            <a:endParaRPr/>
          </a:p>
        </p:txBody>
      </p:sp>
      <p:sp>
        <p:nvSpPr>
          <p:cNvPr id="255" name="object 255"/>
          <p:cNvSpPr/>
          <p:nvPr/>
        </p:nvSpPr>
        <p:spPr>
          <a:xfrm>
            <a:off x="8640814" y="2093349"/>
            <a:ext cx="286385" cy="223520"/>
          </a:xfrm>
          <a:custGeom>
            <a:avLst/>
            <a:gdLst/>
            <a:ahLst/>
            <a:cxnLst/>
            <a:rect l="l" t="t" r="r" b="b"/>
            <a:pathLst>
              <a:path w="286384" h="223519">
                <a:moveTo>
                  <a:pt x="0" y="223387"/>
                </a:moveTo>
                <a:lnTo>
                  <a:pt x="286172" y="223387"/>
                </a:lnTo>
                <a:lnTo>
                  <a:pt x="286172" y="0"/>
                </a:lnTo>
                <a:lnTo>
                  <a:pt x="0" y="0"/>
                </a:lnTo>
                <a:lnTo>
                  <a:pt x="0" y="223387"/>
                </a:lnTo>
                <a:close/>
              </a:path>
            </a:pathLst>
          </a:custGeom>
          <a:solidFill>
            <a:srgbClr val="FFFFFF"/>
          </a:solidFill>
        </p:spPr>
        <p:txBody>
          <a:bodyPr wrap="square" lIns="0" tIns="0" rIns="0" bIns="0" rtlCol="0"/>
          <a:lstStyle/>
          <a:p>
            <a:endParaRPr/>
          </a:p>
        </p:txBody>
      </p:sp>
      <p:sp>
        <p:nvSpPr>
          <p:cNvPr id="256" name="object 256"/>
          <p:cNvSpPr/>
          <p:nvPr/>
        </p:nvSpPr>
        <p:spPr>
          <a:xfrm>
            <a:off x="8654500" y="2106706"/>
            <a:ext cx="89535" cy="93345"/>
          </a:xfrm>
          <a:custGeom>
            <a:avLst/>
            <a:gdLst/>
            <a:ahLst/>
            <a:cxnLst/>
            <a:rect l="l" t="t" r="r" b="b"/>
            <a:pathLst>
              <a:path w="89534" h="93344">
                <a:moveTo>
                  <a:pt x="44674" y="0"/>
                </a:moveTo>
                <a:lnTo>
                  <a:pt x="27260" y="3656"/>
                </a:lnTo>
                <a:lnTo>
                  <a:pt x="13062" y="13628"/>
                </a:lnTo>
                <a:lnTo>
                  <a:pt x="3502" y="28421"/>
                </a:lnTo>
                <a:lnTo>
                  <a:pt x="0" y="46543"/>
                </a:lnTo>
                <a:lnTo>
                  <a:pt x="3502" y="64664"/>
                </a:lnTo>
                <a:lnTo>
                  <a:pt x="13062" y="79458"/>
                </a:lnTo>
                <a:lnTo>
                  <a:pt x="27260" y="89430"/>
                </a:lnTo>
                <a:lnTo>
                  <a:pt x="44674" y="93086"/>
                </a:lnTo>
                <a:lnTo>
                  <a:pt x="62104" y="89430"/>
                </a:lnTo>
                <a:lnTo>
                  <a:pt x="76335" y="79458"/>
                </a:lnTo>
                <a:lnTo>
                  <a:pt x="85929" y="64664"/>
                </a:lnTo>
                <a:lnTo>
                  <a:pt x="89447" y="46543"/>
                </a:lnTo>
                <a:lnTo>
                  <a:pt x="85929" y="28421"/>
                </a:lnTo>
                <a:lnTo>
                  <a:pt x="76335" y="13628"/>
                </a:lnTo>
                <a:lnTo>
                  <a:pt x="62104" y="3656"/>
                </a:lnTo>
                <a:lnTo>
                  <a:pt x="44674" y="0"/>
                </a:lnTo>
                <a:close/>
              </a:path>
            </a:pathLst>
          </a:custGeom>
          <a:solidFill>
            <a:srgbClr val="808000"/>
          </a:solidFill>
        </p:spPr>
        <p:txBody>
          <a:bodyPr wrap="square" lIns="0" tIns="0" rIns="0" bIns="0" rtlCol="0"/>
          <a:lstStyle/>
          <a:p>
            <a:endParaRPr/>
          </a:p>
        </p:txBody>
      </p:sp>
      <p:sp>
        <p:nvSpPr>
          <p:cNvPr id="257" name="object 257"/>
          <p:cNvSpPr/>
          <p:nvPr/>
        </p:nvSpPr>
        <p:spPr>
          <a:xfrm>
            <a:off x="8658702" y="2242277"/>
            <a:ext cx="125730" cy="0"/>
          </a:xfrm>
          <a:custGeom>
            <a:avLst/>
            <a:gdLst/>
            <a:ahLst/>
            <a:cxnLst/>
            <a:rect l="l" t="t" r="r" b="b"/>
            <a:pathLst>
              <a:path w="125729">
                <a:moveTo>
                  <a:pt x="0" y="0"/>
                </a:moveTo>
                <a:lnTo>
                  <a:pt x="125226" y="0"/>
                </a:lnTo>
              </a:path>
            </a:pathLst>
          </a:custGeom>
          <a:ln w="9289">
            <a:solidFill>
              <a:srgbClr val="000080"/>
            </a:solidFill>
          </a:ln>
        </p:spPr>
        <p:txBody>
          <a:bodyPr wrap="square" lIns="0" tIns="0" rIns="0" bIns="0" rtlCol="0"/>
          <a:lstStyle/>
          <a:p>
            <a:endParaRPr/>
          </a:p>
        </p:txBody>
      </p:sp>
      <p:sp>
        <p:nvSpPr>
          <p:cNvPr id="258" name="object 258"/>
          <p:cNvSpPr/>
          <p:nvPr/>
        </p:nvSpPr>
        <p:spPr>
          <a:xfrm>
            <a:off x="8658702" y="2260904"/>
            <a:ext cx="125730" cy="0"/>
          </a:xfrm>
          <a:custGeom>
            <a:avLst/>
            <a:gdLst/>
            <a:ahLst/>
            <a:cxnLst/>
            <a:rect l="l" t="t" r="r" b="b"/>
            <a:pathLst>
              <a:path w="125729">
                <a:moveTo>
                  <a:pt x="0" y="0"/>
                </a:moveTo>
                <a:lnTo>
                  <a:pt x="125226" y="0"/>
                </a:lnTo>
              </a:path>
            </a:pathLst>
          </a:custGeom>
          <a:ln w="9386">
            <a:solidFill>
              <a:srgbClr val="000080"/>
            </a:solidFill>
          </a:ln>
        </p:spPr>
        <p:txBody>
          <a:bodyPr wrap="square" lIns="0" tIns="0" rIns="0" bIns="0" rtlCol="0"/>
          <a:lstStyle/>
          <a:p>
            <a:endParaRPr/>
          </a:p>
        </p:txBody>
      </p:sp>
      <p:sp>
        <p:nvSpPr>
          <p:cNvPr id="259" name="object 259"/>
          <p:cNvSpPr/>
          <p:nvPr/>
        </p:nvSpPr>
        <p:spPr>
          <a:xfrm>
            <a:off x="8658703" y="2274887"/>
            <a:ext cx="71755" cy="9525"/>
          </a:xfrm>
          <a:custGeom>
            <a:avLst/>
            <a:gdLst/>
            <a:ahLst/>
            <a:cxnLst/>
            <a:rect l="l" t="t" r="r" b="b"/>
            <a:pathLst>
              <a:path w="71754" h="9525">
                <a:moveTo>
                  <a:pt x="71557" y="0"/>
                </a:moveTo>
                <a:lnTo>
                  <a:pt x="0" y="0"/>
                </a:lnTo>
                <a:lnTo>
                  <a:pt x="0" y="9289"/>
                </a:lnTo>
                <a:lnTo>
                  <a:pt x="71557" y="9289"/>
                </a:lnTo>
                <a:lnTo>
                  <a:pt x="71557" y="0"/>
                </a:lnTo>
                <a:close/>
              </a:path>
            </a:pathLst>
          </a:custGeom>
          <a:solidFill>
            <a:srgbClr val="000080"/>
          </a:solidFill>
        </p:spPr>
        <p:txBody>
          <a:bodyPr wrap="square" lIns="0" tIns="0" rIns="0" bIns="0" rtlCol="0"/>
          <a:lstStyle/>
          <a:p>
            <a:endParaRPr/>
          </a:p>
        </p:txBody>
      </p:sp>
      <p:sp>
        <p:nvSpPr>
          <p:cNvPr id="260" name="object 260"/>
          <p:cNvSpPr/>
          <p:nvPr/>
        </p:nvSpPr>
        <p:spPr>
          <a:xfrm>
            <a:off x="8655184" y="2234112"/>
            <a:ext cx="132715" cy="16510"/>
          </a:xfrm>
          <a:custGeom>
            <a:avLst/>
            <a:gdLst/>
            <a:ahLst/>
            <a:cxnLst/>
            <a:rect l="l" t="t" r="r" b="b"/>
            <a:pathLst>
              <a:path w="132715" h="16510">
                <a:moveTo>
                  <a:pt x="0" y="16329"/>
                </a:moveTo>
                <a:lnTo>
                  <a:pt x="132264" y="16329"/>
                </a:lnTo>
                <a:lnTo>
                  <a:pt x="132264" y="0"/>
                </a:lnTo>
                <a:lnTo>
                  <a:pt x="0" y="0"/>
                </a:lnTo>
                <a:lnTo>
                  <a:pt x="0" y="16329"/>
                </a:lnTo>
                <a:close/>
              </a:path>
            </a:pathLst>
          </a:custGeom>
          <a:solidFill>
            <a:srgbClr val="000080"/>
          </a:solidFill>
        </p:spPr>
        <p:txBody>
          <a:bodyPr wrap="square" lIns="0" tIns="0" rIns="0" bIns="0" rtlCol="0"/>
          <a:lstStyle/>
          <a:p>
            <a:endParaRPr/>
          </a:p>
        </p:txBody>
      </p:sp>
      <p:sp>
        <p:nvSpPr>
          <p:cNvPr id="261" name="object 261"/>
          <p:cNvSpPr/>
          <p:nvPr/>
        </p:nvSpPr>
        <p:spPr>
          <a:xfrm>
            <a:off x="8655184" y="2252690"/>
            <a:ext cx="132715" cy="16510"/>
          </a:xfrm>
          <a:custGeom>
            <a:avLst/>
            <a:gdLst/>
            <a:ahLst/>
            <a:cxnLst/>
            <a:rect l="l" t="t" r="r" b="b"/>
            <a:pathLst>
              <a:path w="132715" h="16510">
                <a:moveTo>
                  <a:pt x="0" y="16426"/>
                </a:moveTo>
                <a:lnTo>
                  <a:pt x="132264" y="16426"/>
                </a:lnTo>
                <a:lnTo>
                  <a:pt x="132264" y="0"/>
                </a:lnTo>
                <a:lnTo>
                  <a:pt x="0" y="0"/>
                </a:lnTo>
                <a:lnTo>
                  <a:pt x="0" y="16426"/>
                </a:lnTo>
                <a:close/>
              </a:path>
            </a:pathLst>
          </a:custGeom>
          <a:solidFill>
            <a:srgbClr val="000080"/>
          </a:solidFill>
        </p:spPr>
        <p:txBody>
          <a:bodyPr wrap="square" lIns="0" tIns="0" rIns="0" bIns="0" rtlCol="0"/>
          <a:lstStyle/>
          <a:p>
            <a:endParaRPr/>
          </a:p>
        </p:txBody>
      </p:sp>
      <p:sp>
        <p:nvSpPr>
          <p:cNvPr id="262" name="object 262"/>
          <p:cNvSpPr/>
          <p:nvPr/>
        </p:nvSpPr>
        <p:spPr>
          <a:xfrm>
            <a:off x="8658703" y="2274887"/>
            <a:ext cx="71755" cy="9525"/>
          </a:xfrm>
          <a:custGeom>
            <a:avLst/>
            <a:gdLst/>
            <a:ahLst/>
            <a:cxnLst/>
            <a:rect l="l" t="t" r="r" b="b"/>
            <a:pathLst>
              <a:path w="71754" h="9525">
                <a:moveTo>
                  <a:pt x="0" y="9289"/>
                </a:moveTo>
                <a:lnTo>
                  <a:pt x="71557" y="9289"/>
                </a:lnTo>
                <a:lnTo>
                  <a:pt x="71557" y="0"/>
                </a:lnTo>
                <a:lnTo>
                  <a:pt x="0" y="0"/>
                </a:lnTo>
                <a:lnTo>
                  <a:pt x="0" y="9289"/>
                </a:lnTo>
                <a:close/>
              </a:path>
            </a:pathLst>
          </a:custGeom>
          <a:ln w="7040">
            <a:solidFill>
              <a:srgbClr val="000080"/>
            </a:solidFill>
          </a:ln>
        </p:spPr>
        <p:txBody>
          <a:bodyPr wrap="square" lIns="0" tIns="0" rIns="0" bIns="0" rtlCol="0"/>
          <a:lstStyle/>
          <a:p>
            <a:endParaRPr/>
          </a:p>
        </p:txBody>
      </p:sp>
      <p:sp>
        <p:nvSpPr>
          <p:cNvPr id="263" name="object 263"/>
          <p:cNvSpPr/>
          <p:nvPr/>
        </p:nvSpPr>
        <p:spPr>
          <a:xfrm>
            <a:off x="8865752" y="2150120"/>
            <a:ext cx="13335" cy="17145"/>
          </a:xfrm>
          <a:custGeom>
            <a:avLst/>
            <a:gdLst/>
            <a:ahLst/>
            <a:cxnLst/>
            <a:rect l="l" t="t" r="r" b="b"/>
            <a:pathLst>
              <a:path w="13334" h="17144">
                <a:moveTo>
                  <a:pt x="12903" y="0"/>
                </a:moveTo>
                <a:lnTo>
                  <a:pt x="12903" y="9191"/>
                </a:lnTo>
                <a:lnTo>
                  <a:pt x="7136" y="16622"/>
                </a:lnTo>
                <a:lnTo>
                  <a:pt x="0" y="16622"/>
                </a:lnTo>
              </a:path>
            </a:pathLst>
          </a:custGeom>
          <a:ln w="7039">
            <a:solidFill>
              <a:srgbClr val="000080"/>
            </a:solidFill>
          </a:ln>
        </p:spPr>
        <p:txBody>
          <a:bodyPr wrap="square" lIns="0" tIns="0" rIns="0" bIns="0" rtlCol="0"/>
          <a:lstStyle/>
          <a:p>
            <a:endParaRPr/>
          </a:p>
        </p:txBody>
      </p:sp>
      <p:sp>
        <p:nvSpPr>
          <p:cNvPr id="264" name="object 264"/>
          <p:cNvSpPr/>
          <p:nvPr/>
        </p:nvSpPr>
        <p:spPr>
          <a:xfrm>
            <a:off x="8865752" y="2133399"/>
            <a:ext cx="34925" cy="11430"/>
          </a:xfrm>
          <a:custGeom>
            <a:avLst/>
            <a:gdLst/>
            <a:ahLst/>
            <a:cxnLst/>
            <a:rect l="l" t="t" r="r" b="b"/>
            <a:pathLst>
              <a:path w="34925" h="11430">
                <a:moveTo>
                  <a:pt x="34410" y="0"/>
                </a:moveTo>
                <a:lnTo>
                  <a:pt x="31700" y="4340"/>
                </a:lnTo>
                <a:lnTo>
                  <a:pt x="24316" y="7883"/>
                </a:lnTo>
                <a:lnTo>
                  <a:pt x="13377" y="10271"/>
                </a:lnTo>
                <a:lnTo>
                  <a:pt x="0" y="11146"/>
                </a:lnTo>
              </a:path>
            </a:pathLst>
          </a:custGeom>
          <a:ln w="7039">
            <a:solidFill>
              <a:srgbClr val="000080"/>
            </a:solidFill>
          </a:ln>
        </p:spPr>
        <p:txBody>
          <a:bodyPr wrap="square" lIns="0" tIns="0" rIns="0" bIns="0" rtlCol="0"/>
          <a:lstStyle/>
          <a:p>
            <a:endParaRPr/>
          </a:p>
        </p:txBody>
      </p:sp>
      <p:sp>
        <p:nvSpPr>
          <p:cNvPr id="265" name="object 265"/>
          <p:cNvSpPr/>
          <p:nvPr/>
        </p:nvSpPr>
        <p:spPr>
          <a:xfrm>
            <a:off x="8839846" y="2155595"/>
            <a:ext cx="34925" cy="0"/>
          </a:xfrm>
          <a:custGeom>
            <a:avLst/>
            <a:gdLst/>
            <a:ahLst/>
            <a:cxnLst/>
            <a:rect l="l" t="t" r="r" b="b"/>
            <a:pathLst>
              <a:path w="34925">
                <a:moveTo>
                  <a:pt x="0" y="0"/>
                </a:moveTo>
                <a:lnTo>
                  <a:pt x="34508" y="0"/>
                </a:lnTo>
              </a:path>
            </a:pathLst>
          </a:custGeom>
          <a:ln w="7040">
            <a:solidFill>
              <a:srgbClr val="000080"/>
            </a:solidFill>
          </a:ln>
        </p:spPr>
        <p:txBody>
          <a:bodyPr wrap="square" lIns="0" tIns="0" rIns="0" bIns="0" rtlCol="0"/>
          <a:lstStyle/>
          <a:p>
            <a:endParaRPr/>
          </a:p>
        </p:txBody>
      </p:sp>
      <p:sp>
        <p:nvSpPr>
          <p:cNvPr id="266" name="object 266"/>
          <p:cNvSpPr/>
          <p:nvPr/>
        </p:nvSpPr>
        <p:spPr>
          <a:xfrm>
            <a:off x="8822640" y="2144546"/>
            <a:ext cx="8890" cy="11430"/>
          </a:xfrm>
          <a:custGeom>
            <a:avLst/>
            <a:gdLst/>
            <a:ahLst/>
            <a:cxnLst/>
            <a:rect l="l" t="t" r="r" b="b"/>
            <a:pathLst>
              <a:path w="8890" h="11430">
                <a:moveTo>
                  <a:pt x="0" y="0"/>
                </a:moveTo>
                <a:lnTo>
                  <a:pt x="4790" y="0"/>
                </a:lnTo>
                <a:lnTo>
                  <a:pt x="8602" y="4986"/>
                </a:lnTo>
                <a:lnTo>
                  <a:pt x="8602" y="11049"/>
                </a:lnTo>
              </a:path>
            </a:pathLst>
          </a:custGeom>
          <a:ln w="7039">
            <a:solidFill>
              <a:srgbClr val="000080"/>
            </a:solidFill>
          </a:ln>
        </p:spPr>
        <p:txBody>
          <a:bodyPr wrap="square" lIns="0" tIns="0" rIns="0" bIns="0" rtlCol="0"/>
          <a:lstStyle/>
          <a:p>
            <a:endParaRPr/>
          </a:p>
        </p:txBody>
      </p:sp>
      <p:sp>
        <p:nvSpPr>
          <p:cNvPr id="267" name="object 267"/>
          <p:cNvSpPr/>
          <p:nvPr/>
        </p:nvSpPr>
        <p:spPr>
          <a:xfrm>
            <a:off x="8796832" y="2150119"/>
            <a:ext cx="26034" cy="0"/>
          </a:xfrm>
          <a:custGeom>
            <a:avLst/>
            <a:gdLst/>
            <a:ahLst/>
            <a:cxnLst/>
            <a:rect l="l" t="t" r="r" b="b"/>
            <a:pathLst>
              <a:path w="26034">
                <a:moveTo>
                  <a:pt x="0" y="0"/>
                </a:moveTo>
                <a:lnTo>
                  <a:pt x="25807" y="0"/>
                </a:lnTo>
              </a:path>
            </a:pathLst>
          </a:custGeom>
          <a:ln w="7040">
            <a:solidFill>
              <a:srgbClr val="000080"/>
            </a:solidFill>
          </a:ln>
        </p:spPr>
        <p:txBody>
          <a:bodyPr wrap="square" lIns="0" tIns="0" rIns="0" bIns="0" rtlCol="0"/>
          <a:lstStyle/>
          <a:p>
            <a:endParaRPr/>
          </a:p>
        </p:txBody>
      </p:sp>
      <p:sp>
        <p:nvSpPr>
          <p:cNvPr id="268" name="object 268"/>
          <p:cNvSpPr/>
          <p:nvPr/>
        </p:nvSpPr>
        <p:spPr>
          <a:xfrm>
            <a:off x="8779628" y="2130564"/>
            <a:ext cx="13335" cy="14604"/>
          </a:xfrm>
          <a:custGeom>
            <a:avLst/>
            <a:gdLst/>
            <a:ahLst/>
            <a:cxnLst/>
            <a:rect l="l" t="t" r="r" b="b"/>
            <a:pathLst>
              <a:path w="13334" h="14605">
                <a:moveTo>
                  <a:pt x="0" y="13982"/>
                </a:moveTo>
                <a:lnTo>
                  <a:pt x="7136" y="13982"/>
                </a:lnTo>
                <a:lnTo>
                  <a:pt x="12903" y="7724"/>
                </a:lnTo>
                <a:lnTo>
                  <a:pt x="12903" y="0"/>
                </a:lnTo>
              </a:path>
            </a:pathLst>
          </a:custGeom>
          <a:ln w="7039">
            <a:solidFill>
              <a:srgbClr val="000080"/>
            </a:solidFill>
          </a:ln>
        </p:spPr>
        <p:txBody>
          <a:bodyPr wrap="square" lIns="0" tIns="0" rIns="0" bIns="0" rtlCol="0"/>
          <a:lstStyle/>
          <a:p>
            <a:endParaRPr/>
          </a:p>
        </p:txBody>
      </p:sp>
      <p:sp>
        <p:nvSpPr>
          <p:cNvPr id="269" name="object 269"/>
          <p:cNvSpPr/>
          <p:nvPr/>
        </p:nvSpPr>
        <p:spPr>
          <a:xfrm>
            <a:off x="8744241" y="2133400"/>
            <a:ext cx="27305" cy="34925"/>
          </a:xfrm>
          <a:custGeom>
            <a:avLst/>
            <a:gdLst/>
            <a:ahLst/>
            <a:cxnLst/>
            <a:rect l="l" t="t" r="r" b="b"/>
            <a:pathLst>
              <a:path w="27304" h="34925">
                <a:moveTo>
                  <a:pt x="18084" y="0"/>
                </a:moveTo>
                <a:lnTo>
                  <a:pt x="22875" y="0"/>
                </a:lnTo>
                <a:lnTo>
                  <a:pt x="26785" y="7431"/>
                </a:lnTo>
                <a:lnTo>
                  <a:pt x="26785" y="16720"/>
                </a:lnTo>
                <a:lnTo>
                  <a:pt x="21995" y="16720"/>
                </a:lnTo>
                <a:lnTo>
                  <a:pt x="18084" y="24151"/>
                </a:lnTo>
                <a:lnTo>
                  <a:pt x="18084" y="33342"/>
                </a:lnTo>
                <a:lnTo>
                  <a:pt x="20137" y="33733"/>
                </a:lnTo>
                <a:lnTo>
                  <a:pt x="17791" y="34222"/>
                </a:lnTo>
                <a:lnTo>
                  <a:pt x="13099" y="34320"/>
                </a:lnTo>
                <a:lnTo>
                  <a:pt x="8309" y="34516"/>
                </a:lnTo>
                <a:lnTo>
                  <a:pt x="2834" y="34320"/>
                </a:lnTo>
                <a:lnTo>
                  <a:pt x="879" y="33929"/>
                </a:lnTo>
                <a:lnTo>
                  <a:pt x="0" y="33733"/>
                </a:lnTo>
                <a:lnTo>
                  <a:pt x="0" y="33538"/>
                </a:lnTo>
                <a:lnTo>
                  <a:pt x="879" y="33342"/>
                </a:lnTo>
              </a:path>
            </a:pathLst>
          </a:custGeom>
          <a:ln w="7039">
            <a:solidFill>
              <a:srgbClr val="000080"/>
            </a:solidFill>
          </a:ln>
        </p:spPr>
        <p:txBody>
          <a:bodyPr wrap="square" lIns="0" tIns="0" rIns="0" bIns="0" rtlCol="0"/>
          <a:lstStyle/>
          <a:p>
            <a:endParaRPr/>
          </a:p>
        </p:txBody>
      </p:sp>
      <p:sp>
        <p:nvSpPr>
          <p:cNvPr id="270" name="object 270"/>
          <p:cNvSpPr/>
          <p:nvPr/>
        </p:nvSpPr>
        <p:spPr>
          <a:xfrm>
            <a:off x="8784614" y="2300017"/>
            <a:ext cx="198755" cy="136525"/>
          </a:xfrm>
          <a:custGeom>
            <a:avLst/>
            <a:gdLst/>
            <a:ahLst/>
            <a:cxnLst/>
            <a:rect l="l" t="t" r="r" b="b"/>
            <a:pathLst>
              <a:path w="198754" h="136525">
                <a:moveTo>
                  <a:pt x="132264" y="100615"/>
                </a:moveTo>
                <a:lnTo>
                  <a:pt x="66181" y="100615"/>
                </a:lnTo>
                <a:lnTo>
                  <a:pt x="77227" y="105797"/>
                </a:lnTo>
                <a:lnTo>
                  <a:pt x="77227" y="136011"/>
                </a:lnTo>
                <a:lnTo>
                  <a:pt x="121316" y="136011"/>
                </a:lnTo>
                <a:lnTo>
                  <a:pt x="121316" y="105797"/>
                </a:lnTo>
                <a:lnTo>
                  <a:pt x="132264" y="100615"/>
                </a:lnTo>
                <a:close/>
              </a:path>
              <a:path w="198754" h="136525">
                <a:moveTo>
                  <a:pt x="18378" y="0"/>
                </a:moveTo>
                <a:lnTo>
                  <a:pt x="18378" y="21120"/>
                </a:lnTo>
                <a:lnTo>
                  <a:pt x="43403" y="41751"/>
                </a:lnTo>
                <a:lnTo>
                  <a:pt x="247" y="41751"/>
                </a:lnTo>
                <a:lnTo>
                  <a:pt x="782" y="73139"/>
                </a:lnTo>
                <a:lnTo>
                  <a:pt x="29424" y="75583"/>
                </a:lnTo>
                <a:lnTo>
                  <a:pt x="36756" y="82917"/>
                </a:lnTo>
                <a:lnTo>
                  <a:pt x="14761" y="84677"/>
                </a:lnTo>
                <a:lnTo>
                  <a:pt x="14761" y="105797"/>
                </a:lnTo>
                <a:lnTo>
                  <a:pt x="36756" y="120953"/>
                </a:lnTo>
                <a:lnTo>
                  <a:pt x="66181" y="100615"/>
                </a:lnTo>
                <a:lnTo>
                  <a:pt x="183782" y="100615"/>
                </a:lnTo>
                <a:lnTo>
                  <a:pt x="183782" y="84677"/>
                </a:lnTo>
                <a:lnTo>
                  <a:pt x="161689" y="82917"/>
                </a:lnTo>
                <a:lnTo>
                  <a:pt x="169021" y="75583"/>
                </a:lnTo>
                <a:lnTo>
                  <a:pt x="197663" y="73139"/>
                </a:lnTo>
                <a:lnTo>
                  <a:pt x="198101" y="47423"/>
                </a:lnTo>
                <a:lnTo>
                  <a:pt x="161494" y="47423"/>
                </a:lnTo>
                <a:lnTo>
                  <a:pt x="155042" y="41751"/>
                </a:lnTo>
                <a:lnTo>
                  <a:pt x="43403" y="41751"/>
                </a:lnTo>
                <a:lnTo>
                  <a:pt x="0" y="27182"/>
                </a:lnTo>
                <a:lnTo>
                  <a:pt x="172714" y="27182"/>
                </a:lnTo>
                <a:lnTo>
                  <a:pt x="177102" y="23564"/>
                </a:lnTo>
                <a:lnTo>
                  <a:pt x="66865" y="23564"/>
                </a:lnTo>
                <a:lnTo>
                  <a:pt x="40471" y="3031"/>
                </a:lnTo>
                <a:lnTo>
                  <a:pt x="18378" y="0"/>
                </a:lnTo>
                <a:close/>
              </a:path>
              <a:path w="198754" h="136525">
                <a:moveTo>
                  <a:pt x="183782" y="100615"/>
                </a:moveTo>
                <a:lnTo>
                  <a:pt x="132264" y="100615"/>
                </a:lnTo>
                <a:lnTo>
                  <a:pt x="161689" y="120953"/>
                </a:lnTo>
                <a:lnTo>
                  <a:pt x="183782" y="105797"/>
                </a:lnTo>
                <a:lnTo>
                  <a:pt x="183782" y="100615"/>
                </a:lnTo>
                <a:close/>
              </a:path>
              <a:path w="198754" h="136525">
                <a:moveTo>
                  <a:pt x="198446" y="27182"/>
                </a:moveTo>
                <a:lnTo>
                  <a:pt x="161494" y="47423"/>
                </a:lnTo>
                <a:lnTo>
                  <a:pt x="198101" y="47423"/>
                </a:lnTo>
                <a:lnTo>
                  <a:pt x="198446" y="27182"/>
                </a:lnTo>
                <a:close/>
              </a:path>
              <a:path w="198754" h="136525">
                <a:moveTo>
                  <a:pt x="99223" y="17795"/>
                </a:moveTo>
                <a:lnTo>
                  <a:pt x="66865" y="23564"/>
                </a:lnTo>
                <a:lnTo>
                  <a:pt x="131580" y="23564"/>
                </a:lnTo>
                <a:lnTo>
                  <a:pt x="99223" y="17795"/>
                </a:lnTo>
                <a:close/>
              </a:path>
              <a:path w="198754" h="136525">
                <a:moveTo>
                  <a:pt x="180067" y="0"/>
                </a:moveTo>
                <a:lnTo>
                  <a:pt x="158072" y="3031"/>
                </a:lnTo>
                <a:lnTo>
                  <a:pt x="131580" y="23564"/>
                </a:lnTo>
                <a:lnTo>
                  <a:pt x="177102" y="23564"/>
                </a:lnTo>
                <a:lnTo>
                  <a:pt x="180067" y="21120"/>
                </a:lnTo>
                <a:lnTo>
                  <a:pt x="180067" y="0"/>
                </a:lnTo>
                <a:close/>
              </a:path>
            </a:pathLst>
          </a:custGeom>
          <a:solidFill>
            <a:srgbClr val="000000"/>
          </a:solidFill>
        </p:spPr>
        <p:txBody>
          <a:bodyPr wrap="square" lIns="0" tIns="0" rIns="0" bIns="0" rtlCol="0"/>
          <a:lstStyle/>
          <a:p>
            <a:endParaRPr/>
          </a:p>
        </p:txBody>
      </p:sp>
      <p:sp>
        <p:nvSpPr>
          <p:cNvPr id="271" name="object 271"/>
          <p:cNvSpPr/>
          <p:nvPr/>
        </p:nvSpPr>
        <p:spPr>
          <a:xfrm>
            <a:off x="8784614" y="2300017"/>
            <a:ext cx="198755" cy="136525"/>
          </a:xfrm>
          <a:custGeom>
            <a:avLst/>
            <a:gdLst/>
            <a:ahLst/>
            <a:cxnLst/>
            <a:rect l="l" t="t" r="r" b="b"/>
            <a:pathLst>
              <a:path w="198754" h="136525">
                <a:moveTo>
                  <a:pt x="99223" y="136011"/>
                </a:moveTo>
                <a:lnTo>
                  <a:pt x="121316" y="136011"/>
                </a:lnTo>
                <a:lnTo>
                  <a:pt x="121316" y="105797"/>
                </a:lnTo>
                <a:lnTo>
                  <a:pt x="132264" y="100615"/>
                </a:lnTo>
                <a:lnTo>
                  <a:pt x="161689" y="120953"/>
                </a:lnTo>
                <a:lnTo>
                  <a:pt x="183782" y="105797"/>
                </a:lnTo>
                <a:lnTo>
                  <a:pt x="183782" y="84677"/>
                </a:lnTo>
                <a:lnTo>
                  <a:pt x="161689" y="82917"/>
                </a:lnTo>
                <a:lnTo>
                  <a:pt x="169021" y="75583"/>
                </a:lnTo>
                <a:lnTo>
                  <a:pt x="197663" y="73139"/>
                </a:lnTo>
                <a:lnTo>
                  <a:pt x="198446" y="27182"/>
                </a:lnTo>
                <a:lnTo>
                  <a:pt x="161494" y="47423"/>
                </a:lnTo>
                <a:lnTo>
                  <a:pt x="155042" y="41751"/>
                </a:lnTo>
                <a:lnTo>
                  <a:pt x="180067" y="21120"/>
                </a:lnTo>
                <a:lnTo>
                  <a:pt x="180067" y="0"/>
                </a:lnTo>
                <a:lnTo>
                  <a:pt x="158072" y="3031"/>
                </a:lnTo>
                <a:lnTo>
                  <a:pt x="131580" y="23564"/>
                </a:lnTo>
                <a:lnTo>
                  <a:pt x="99223" y="17795"/>
                </a:lnTo>
                <a:lnTo>
                  <a:pt x="66865" y="23564"/>
                </a:lnTo>
                <a:lnTo>
                  <a:pt x="40471" y="3031"/>
                </a:lnTo>
                <a:lnTo>
                  <a:pt x="18378" y="0"/>
                </a:lnTo>
                <a:lnTo>
                  <a:pt x="18378" y="21120"/>
                </a:lnTo>
                <a:lnTo>
                  <a:pt x="43403" y="41751"/>
                </a:lnTo>
                <a:lnTo>
                  <a:pt x="0" y="27182"/>
                </a:lnTo>
                <a:lnTo>
                  <a:pt x="782" y="73139"/>
                </a:lnTo>
                <a:lnTo>
                  <a:pt x="29424" y="75583"/>
                </a:lnTo>
                <a:lnTo>
                  <a:pt x="36756" y="82917"/>
                </a:lnTo>
                <a:lnTo>
                  <a:pt x="14761" y="84677"/>
                </a:lnTo>
                <a:lnTo>
                  <a:pt x="14761" y="105797"/>
                </a:lnTo>
                <a:lnTo>
                  <a:pt x="36756" y="120953"/>
                </a:lnTo>
                <a:lnTo>
                  <a:pt x="66181" y="100615"/>
                </a:lnTo>
                <a:lnTo>
                  <a:pt x="77227" y="105797"/>
                </a:lnTo>
                <a:lnTo>
                  <a:pt x="77227" y="136011"/>
                </a:lnTo>
                <a:lnTo>
                  <a:pt x="99223" y="136011"/>
                </a:lnTo>
                <a:close/>
              </a:path>
            </a:pathLst>
          </a:custGeom>
          <a:ln w="3175">
            <a:solidFill>
              <a:srgbClr val="000000"/>
            </a:solidFill>
          </a:ln>
        </p:spPr>
        <p:txBody>
          <a:bodyPr wrap="square" lIns="0" tIns="0" rIns="0" bIns="0" rtlCol="0"/>
          <a:lstStyle/>
          <a:p>
            <a:endParaRPr/>
          </a:p>
        </p:txBody>
      </p:sp>
      <p:sp>
        <p:nvSpPr>
          <p:cNvPr id="272" name="object 272"/>
          <p:cNvSpPr/>
          <p:nvPr/>
        </p:nvSpPr>
        <p:spPr>
          <a:xfrm>
            <a:off x="8783930" y="2281047"/>
            <a:ext cx="200025" cy="130175"/>
          </a:xfrm>
          <a:custGeom>
            <a:avLst/>
            <a:gdLst/>
            <a:ahLst/>
            <a:cxnLst/>
            <a:rect l="l" t="t" r="r" b="b"/>
            <a:pathLst>
              <a:path w="200025" h="130175">
                <a:moveTo>
                  <a:pt x="132949" y="95237"/>
                </a:moveTo>
                <a:lnTo>
                  <a:pt x="66865" y="95237"/>
                </a:lnTo>
                <a:lnTo>
                  <a:pt x="81529" y="101006"/>
                </a:lnTo>
                <a:lnTo>
                  <a:pt x="80844" y="129655"/>
                </a:lnTo>
                <a:lnTo>
                  <a:pt x="119067" y="129655"/>
                </a:lnTo>
                <a:lnTo>
                  <a:pt x="118285" y="101006"/>
                </a:lnTo>
                <a:lnTo>
                  <a:pt x="132949" y="95237"/>
                </a:lnTo>
                <a:close/>
              </a:path>
              <a:path w="200025" h="130175">
                <a:moveTo>
                  <a:pt x="41155" y="0"/>
                </a:moveTo>
                <a:lnTo>
                  <a:pt x="19062" y="17698"/>
                </a:lnTo>
                <a:lnTo>
                  <a:pt x="44088" y="37742"/>
                </a:lnTo>
                <a:lnTo>
                  <a:pt x="37636" y="43218"/>
                </a:lnTo>
                <a:lnTo>
                  <a:pt x="0" y="43609"/>
                </a:lnTo>
                <a:lnTo>
                  <a:pt x="1466" y="68347"/>
                </a:lnTo>
                <a:lnTo>
                  <a:pt x="30109" y="70694"/>
                </a:lnTo>
                <a:lnTo>
                  <a:pt x="37440" y="77930"/>
                </a:lnTo>
                <a:lnTo>
                  <a:pt x="15445" y="100224"/>
                </a:lnTo>
                <a:lnTo>
                  <a:pt x="37440" y="114988"/>
                </a:lnTo>
                <a:lnTo>
                  <a:pt x="66865" y="95237"/>
                </a:lnTo>
                <a:lnTo>
                  <a:pt x="179524" y="95237"/>
                </a:lnTo>
                <a:lnTo>
                  <a:pt x="162373" y="77930"/>
                </a:lnTo>
                <a:lnTo>
                  <a:pt x="169705" y="70694"/>
                </a:lnTo>
                <a:lnTo>
                  <a:pt x="198348" y="68347"/>
                </a:lnTo>
                <a:lnTo>
                  <a:pt x="199814" y="43609"/>
                </a:lnTo>
                <a:lnTo>
                  <a:pt x="162178" y="43218"/>
                </a:lnTo>
                <a:lnTo>
                  <a:pt x="155726" y="37742"/>
                </a:lnTo>
                <a:lnTo>
                  <a:pt x="177822" y="20044"/>
                </a:lnTo>
                <a:lnTo>
                  <a:pt x="67549" y="20044"/>
                </a:lnTo>
                <a:lnTo>
                  <a:pt x="41155" y="0"/>
                </a:lnTo>
                <a:close/>
              </a:path>
              <a:path w="200025" h="130175">
                <a:moveTo>
                  <a:pt x="179524" y="95237"/>
                </a:moveTo>
                <a:lnTo>
                  <a:pt x="132949" y="95237"/>
                </a:lnTo>
                <a:lnTo>
                  <a:pt x="162373" y="114988"/>
                </a:lnTo>
                <a:lnTo>
                  <a:pt x="184466" y="100224"/>
                </a:lnTo>
                <a:lnTo>
                  <a:pt x="179524" y="95237"/>
                </a:lnTo>
                <a:close/>
              </a:path>
              <a:path w="200025" h="130175">
                <a:moveTo>
                  <a:pt x="99907" y="14373"/>
                </a:moveTo>
                <a:lnTo>
                  <a:pt x="67549" y="20044"/>
                </a:lnTo>
                <a:lnTo>
                  <a:pt x="132264" y="20044"/>
                </a:lnTo>
                <a:lnTo>
                  <a:pt x="99907" y="14373"/>
                </a:lnTo>
                <a:close/>
              </a:path>
              <a:path w="200025" h="130175">
                <a:moveTo>
                  <a:pt x="158756" y="0"/>
                </a:moveTo>
                <a:lnTo>
                  <a:pt x="132264" y="20044"/>
                </a:lnTo>
                <a:lnTo>
                  <a:pt x="177822" y="20044"/>
                </a:lnTo>
                <a:lnTo>
                  <a:pt x="180752" y="17698"/>
                </a:lnTo>
                <a:lnTo>
                  <a:pt x="158756" y="0"/>
                </a:lnTo>
                <a:close/>
              </a:path>
            </a:pathLst>
          </a:custGeom>
          <a:solidFill>
            <a:srgbClr val="FFFF00"/>
          </a:solidFill>
        </p:spPr>
        <p:txBody>
          <a:bodyPr wrap="square" lIns="0" tIns="0" rIns="0" bIns="0" rtlCol="0"/>
          <a:lstStyle/>
          <a:p>
            <a:endParaRPr/>
          </a:p>
        </p:txBody>
      </p:sp>
      <p:sp>
        <p:nvSpPr>
          <p:cNvPr id="273" name="object 273"/>
          <p:cNvSpPr/>
          <p:nvPr/>
        </p:nvSpPr>
        <p:spPr>
          <a:xfrm>
            <a:off x="8783930" y="2281047"/>
            <a:ext cx="200025" cy="130175"/>
          </a:xfrm>
          <a:custGeom>
            <a:avLst/>
            <a:gdLst/>
            <a:ahLst/>
            <a:cxnLst/>
            <a:rect l="l" t="t" r="r" b="b"/>
            <a:pathLst>
              <a:path w="200025" h="130175">
                <a:moveTo>
                  <a:pt x="99907" y="129655"/>
                </a:moveTo>
                <a:lnTo>
                  <a:pt x="119067" y="129655"/>
                </a:lnTo>
                <a:lnTo>
                  <a:pt x="118285" y="101006"/>
                </a:lnTo>
                <a:lnTo>
                  <a:pt x="132949" y="95237"/>
                </a:lnTo>
                <a:lnTo>
                  <a:pt x="162373" y="114988"/>
                </a:lnTo>
                <a:lnTo>
                  <a:pt x="184466" y="100224"/>
                </a:lnTo>
                <a:lnTo>
                  <a:pt x="162373" y="77930"/>
                </a:lnTo>
                <a:lnTo>
                  <a:pt x="169705" y="70694"/>
                </a:lnTo>
                <a:lnTo>
                  <a:pt x="198348" y="68347"/>
                </a:lnTo>
                <a:lnTo>
                  <a:pt x="199814" y="43609"/>
                </a:lnTo>
                <a:lnTo>
                  <a:pt x="162178" y="43218"/>
                </a:lnTo>
                <a:lnTo>
                  <a:pt x="155726" y="37742"/>
                </a:lnTo>
                <a:lnTo>
                  <a:pt x="180752" y="17698"/>
                </a:lnTo>
                <a:lnTo>
                  <a:pt x="158756" y="0"/>
                </a:lnTo>
                <a:lnTo>
                  <a:pt x="132264" y="20044"/>
                </a:lnTo>
                <a:lnTo>
                  <a:pt x="99907" y="14373"/>
                </a:lnTo>
                <a:lnTo>
                  <a:pt x="67549" y="20044"/>
                </a:lnTo>
                <a:lnTo>
                  <a:pt x="41155" y="0"/>
                </a:lnTo>
                <a:lnTo>
                  <a:pt x="19062" y="17698"/>
                </a:lnTo>
                <a:lnTo>
                  <a:pt x="44088" y="37742"/>
                </a:lnTo>
                <a:lnTo>
                  <a:pt x="37636" y="43218"/>
                </a:lnTo>
                <a:lnTo>
                  <a:pt x="0" y="43609"/>
                </a:lnTo>
                <a:lnTo>
                  <a:pt x="1466" y="68347"/>
                </a:lnTo>
                <a:lnTo>
                  <a:pt x="30109" y="70694"/>
                </a:lnTo>
                <a:lnTo>
                  <a:pt x="37440" y="77930"/>
                </a:lnTo>
                <a:lnTo>
                  <a:pt x="15445" y="100224"/>
                </a:lnTo>
                <a:lnTo>
                  <a:pt x="37440" y="114988"/>
                </a:lnTo>
                <a:lnTo>
                  <a:pt x="66865" y="95237"/>
                </a:lnTo>
                <a:lnTo>
                  <a:pt x="81529" y="101006"/>
                </a:lnTo>
                <a:lnTo>
                  <a:pt x="80844" y="129655"/>
                </a:lnTo>
                <a:lnTo>
                  <a:pt x="99907" y="129655"/>
                </a:lnTo>
                <a:close/>
              </a:path>
            </a:pathLst>
          </a:custGeom>
          <a:ln w="3175">
            <a:solidFill>
              <a:srgbClr val="000000"/>
            </a:solidFill>
          </a:ln>
        </p:spPr>
        <p:txBody>
          <a:bodyPr wrap="square" lIns="0" tIns="0" rIns="0" bIns="0" rtlCol="0"/>
          <a:lstStyle/>
          <a:p>
            <a:endParaRPr/>
          </a:p>
        </p:txBody>
      </p:sp>
      <p:sp>
        <p:nvSpPr>
          <p:cNvPr id="274" name="object 274"/>
          <p:cNvSpPr/>
          <p:nvPr/>
        </p:nvSpPr>
        <p:spPr>
          <a:xfrm>
            <a:off x="8854412" y="2255722"/>
            <a:ext cx="59055" cy="20955"/>
          </a:xfrm>
          <a:custGeom>
            <a:avLst/>
            <a:gdLst/>
            <a:ahLst/>
            <a:cxnLst/>
            <a:rect l="l" t="t" r="r" b="b"/>
            <a:pathLst>
              <a:path w="59054" h="20955">
                <a:moveTo>
                  <a:pt x="29424" y="0"/>
                </a:moveTo>
                <a:lnTo>
                  <a:pt x="17981" y="808"/>
                </a:lnTo>
                <a:lnTo>
                  <a:pt x="8627" y="3018"/>
                </a:lnTo>
                <a:lnTo>
                  <a:pt x="2315" y="6311"/>
                </a:lnTo>
                <a:lnTo>
                  <a:pt x="0" y="10364"/>
                </a:lnTo>
                <a:lnTo>
                  <a:pt x="0" y="11537"/>
                </a:lnTo>
                <a:lnTo>
                  <a:pt x="27672" y="20744"/>
                </a:lnTo>
                <a:lnTo>
                  <a:pt x="39200" y="20142"/>
                </a:lnTo>
                <a:lnTo>
                  <a:pt x="47607" y="19067"/>
                </a:lnTo>
                <a:lnTo>
                  <a:pt x="54157" y="16818"/>
                </a:lnTo>
                <a:lnTo>
                  <a:pt x="58262" y="12711"/>
                </a:lnTo>
                <a:lnTo>
                  <a:pt x="58849" y="11537"/>
                </a:lnTo>
                <a:lnTo>
                  <a:pt x="58849" y="10364"/>
                </a:lnTo>
                <a:lnTo>
                  <a:pt x="56533" y="6311"/>
                </a:lnTo>
                <a:lnTo>
                  <a:pt x="50222" y="3018"/>
                </a:lnTo>
                <a:lnTo>
                  <a:pt x="40868" y="808"/>
                </a:lnTo>
                <a:lnTo>
                  <a:pt x="29424" y="0"/>
                </a:lnTo>
                <a:close/>
              </a:path>
            </a:pathLst>
          </a:custGeom>
          <a:solidFill>
            <a:srgbClr val="FFFFFF"/>
          </a:solidFill>
        </p:spPr>
        <p:txBody>
          <a:bodyPr wrap="square" lIns="0" tIns="0" rIns="0" bIns="0" rtlCol="0"/>
          <a:lstStyle/>
          <a:p>
            <a:endParaRPr/>
          </a:p>
        </p:txBody>
      </p:sp>
      <p:sp>
        <p:nvSpPr>
          <p:cNvPr id="275" name="object 275"/>
          <p:cNvSpPr/>
          <p:nvPr/>
        </p:nvSpPr>
        <p:spPr>
          <a:xfrm>
            <a:off x="8854412" y="2255722"/>
            <a:ext cx="59055" cy="20955"/>
          </a:xfrm>
          <a:custGeom>
            <a:avLst/>
            <a:gdLst/>
            <a:ahLst/>
            <a:cxnLst/>
            <a:rect l="l" t="t" r="r" b="b"/>
            <a:pathLst>
              <a:path w="59054" h="20955">
                <a:moveTo>
                  <a:pt x="1759" y="13786"/>
                </a:moveTo>
                <a:lnTo>
                  <a:pt x="7733" y="17365"/>
                </a:lnTo>
                <a:lnTo>
                  <a:pt x="16777" y="19751"/>
                </a:lnTo>
                <a:lnTo>
                  <a:pt x="27672" y="20744"/>
                </a:lnTo>
                <a:lnTo>
                  <a:pt x="39200" y="20142"/>
                </a:lnTo>
                <a:lnTo>
                  <a:pt x="58849" y="11537"/>
                </a:lnTo>
                <a:lnTo>
                  <a:pt x="58849" y="10364"/>
                </a:lnTo>
                <a:lnTo>
                  <a:pt x="56533" y="6311"/>
                </a:lnTo>
                <a:lnTo>
                  <a:pt x="50222" y="3018"/>
                </a:lnTo>
                <a:lnTo>
                  <a:pt x="40868" y="808"/>
                </a:lnTo>
                <a:lnTo>
                  <a:pt x="29424" y="0"/>
                </a:lnTo>
                <a:lnTo>
                  <a:pt x="17981" y="808"/>
                </a:lnTo>
                <a:lnTo>
                  <a:pt x="8627" y="3018"/>
                </a:lnTo>
                <a:lnTo>
                  <a:pt x="2315" y="6311"/>
                </a:lnTo>
                <a:lnTo>
                  <a:pt x="0" y="10364"/>
                </a:lnTo>
                <a:lnTo>
                  <a:pt x="0" y="11537"/>
                </a:lnTo>
                <a:lnTo>
                  <a:pt x="586" y="12711"/>
                </a:lnTo>
                <a:lnTo>
                  <a:pt x="1759" y="13786"/>
                </a:lnTo>
                <a:close/>
              </a:path>
            </a:pathLst>
          </a:custGeom>
          <a:ln w="3175">
            <a:solidFill>
              <a:srgbClr val="000000"/>
            </a:solidFill>
          </a:ln>
        </p:spPr>
        <p:txBody>
          <a:bodyPr wrap="square" lIns="0" tIns="0" rIns="0" bIns="0" rtlCol="0"/>
          <a:lstStyle/>
          <a:p>
            <a:endParaRPr/>
          </a:p>
        </p:txBody>
      </p:sp>
      <p:sp>
        <p:nvSpPr>
          <p:cNvPr id="276" name="object 276"/>
          <p:cNvSpPr/>
          <p:nvPr/>
        </p:nvSpPr>
        <p:spPr>
          <a:xfrm>
            <a:off x="8841605" y="2322115"/>
            <a:ext cx="85090" cy="41275"/>
          </a:xfrm>
          <a:custGeom>
            <a:avLst/>
            <a:gdLst/>
            <a:ahLst/>
            <a:cxnLst/>
            <a:rect l="l" t="t" r="r" b="b"/>
            <a:pathLst>
              <a:path w="85090" h="41275">
                <a:moveTo>
                  <a:pt x="42230" y="0"/>
                </a:moveTo>
                <a:lnTo>
                  <a:pt x="25775" y="1628"/>
                </a:lnTo>
                <a:lnTo>
                  <a:pt x="12353" y="6062"/>
                </a:lnTo>
                <a:lnTo>
                  <a:pt x="3313" y="12622"/>
                </a:lnTo>
                <a:lnTo>
                  <a:pt x="0" y="20631"/>
                </a:lnTo>
                <a:lnTo>
                  <a:pt x="3313" y="28624"/>
                </a:lnTo>
                <a:lnTo>
                  <a:pt x="12353" y="35151"/>
                </a:lnTo>
                <a:lnTo>
                  <a:pt x="25775" y="39551"/>
                </a:lnTo>
                <a:lnTo>
                  <a:pt x="42230" y="41165"/>
                </a:lnTo>
                <a:lnTo>
                  <a:pt x="58686" y="39551"/>
                </a:lnTo>
                <a:lnTo>
                  <a:pt x="72107" y="35151"/>
                </a:lnTo>
                <a:lnTo>
                  <a:pt x="81148" y="28624"/>
                </a:lnTo>
                <a:lnTo>
                  <a:pt x="84461" y="20631"/>
                </a:lnTo>
                <a:lnTo>
                  <a:pt x="81148" y="12622"/>
                </a:lnTo>
                <a:lnTo>
                  <a:pt x="72107" y="6062"/>
                </a:lnTo>
                <a:lnTo>
                  <a:pt x="58686" y="1628"/>
                </a:lnTo>
                <a:lnTo>
                  <a:pt x="42230" y="0"/>
                </a:lnTo>
                <a:close/>
              </a:path>
            </a:pathLst>
          </a:custGeom>
          <a:solidFill>
            <a:srgbClr val="E6E6E6"/>
          </a:solidFill>
        </p:spPr>
        <p:txBody>
          <a:bodyPr wrap="square" lIns="0" tIns="0" rIns="0" bIns="0" rtlCol="0"/>
          <a:lstStyle/>
          <a:p>
            <a:endParaRPr/>
          </a:p>
        </p:txBody>
      </p:sp>
      <p:sp>
        <p:nvSpPr>
          <p:cNvPr id="277" name="object 277"/>
          <p:cNvSpPr/>
          <p:nvPr/>
        </p:nvSpPr>
        <p:spPr>
          <a:xfrm>
            <a:off x="8841605" y="2322115"/>
            <a:ext cx="85090" cy="41275"/>
          </a:xfrm>
          <a:custGeom>
            <a:avLst/>
            <a:gdLst/>
            <a:ahLst/>
            <a:cxnLst/>
            <a:rect l="l" t="t" r="r" b="b"/>
            <a:pathLst>
              <a:path w="85090" h="41275">
                <a:moveTo>
                  <a:pt x="0" y="20631"/>
                </a:moveTo>
                <a:lnTo>
                  <a:pt x="3313" y="12622"/>
                </a:lnTo>
                <a:lnTo>
                  <a:pt x="12353" y="6062"/>
                </a:lnTo>
                <a:lnTo>
                  <a:pt x="25775" y="1628"/>
                </a:lnTo>
                <a:lnTo>
                  <a:pt x="42230" y="0"/>
                </a:lnTo>
                <a:lnTo>
                  <a:pt x="58686" y="1628"/>
                </a:lnTo>
                <a:lnTo>
                  <a:pt x="72107" y="6062"/>
                </a:lnTo>
                <a:lnTo>
                  <a:pt x="81148" y="12622"/>
                </a:lnTo>
                <a:lnTo>
                  <a:pt x="84461" y="20631"/>
                </a:lnTo>
                <a:lnTo>
                  <a:pt x="81148" y="28624"/>
                </a:lnTo>
                <a:lnTo>
                  <a:pt x="72107" y="35151"/>
                </a:lnTo>
                <a:lnTo>
                  <a:pt x="58686" y="39551"/>
                </a:lnTo>
                <a:lnTo>
                  <a:pt x="42230" y="41165"/>
                </a:lnTo>
                <a:lnTo>
                  <a:pt x="25775" y="39551"/>
                </a:lnTo>
                <a:lnTo>
                  <a:pt x="12353" y="35151"/>
                </a:lnTo>
                <a:lnTo>
                  <a:pt x="3313" y="28624"/>
                </a:lnTo>
                <a:lnTo>
                  <a:pt x="0" y="20631"/>
                </a:lnTo>
                <a:close/>
              </a:path>
            </a:pathLst>
          </a:custGeom>
          <a:ln w="3175">
            <a:solidFill>
              <a:srgbClr val="000000"/>
            </a:solidFill>
          </a:ln>
        </p:spPr>
        <p:txBody>
          <a:bodyPr wrap="square" lIns="0" tIns="0" rIns="0" bIns="0" rtlCol="0"/>
          <a:lstStyle/>
          <a:p>
            <a:endParaRPr/>
          </a:p>
        </p:txBody>
      </p:sp>
      <p:sp>
        <p:nvSpPr>
          <p:cNvPr id="278" name="object 278"/>
          <p:cNvSpPr/>
          <p:nvPr/>
        </p:nvSpPr>
        <p:spPr>
          <a:xfrm>
            <a:off x="8877385" y="2362497"/>
            <a:ext cx="13335" cy="1270"/>
          </a:xfrm>
          <a:custGeom>
            <a:avLst/>
            <a:gdLst/>
            <a:ahLst/>
            <a:cxnLst/>
            <a:rect l="l" t="t" r="r" b="b"/>
            <a:pathLst>
              <a:path w="13334" h="1269">
                <a:moveTo>
                  <a:pt x="8602" y="0"/>
                </a:moveTo>
                <a:lnTo>
                  <a:pt x="4301" y="0"/>
                </a:lnTo>
                <a:lnTo>
                  <a:pt x="0" y="586"/>
                </a:lnTo>
                <a:lnTo>
                  <a:pt x="4301" y="880"/>
                </a:lnTo>
                <a:lnTo>
                  <a:pt x="8602" y="880"/>
                </a:lnTo>
                <a:lnTo>
                  <a:pt x="12903" y="586"/>
                </a:lnTo>
                <a:lnTo>
                  <a:pt x="8602" y="0"/>
                </a:lnTo>
                <a:close/>
              </a:path>
            </a:pathLst>
          </a:custGeom>
          <a:solidFill>
            <a:srgbClr val="FFFFFF"/>
          </a:solidFill>
        </p:spPr>
        <p:txBody>
          <a:bodyPr wrap="square" lIns="0" tIns="0" rIns="0" bIns="0" rtlCol="0"/>
          <a:lstStyle/>
          <a:p>
            <a:endParaRPr/>
          </a:p>
        </p:txBody>
      </p:sp>
      <p:sp>
        <p:nvSpPr>
          <p:cNvPr id="279" name="object 279"/>
          <p:cNvSpPr/>
          <p:nvPr/>
        </p:nvSpPr>
        <p:spPr>
          <a:xfrm>
            <a:off x="8877385" y="2362497"/>
            <a:ext cx="13335" cy="1270"/>
          </a:xfrm>
          <a:custGeom>
            <a:avLst/>
            <a:gdLst/>
            <a:ahLst/>
            <a:cxnLst/>
            <a:rect l="l" t="t" r="r" b="b"/>
            <a:pathLst>
              <a:path w="13334" h="1269">
                <a:moveTo>
                  <a:pt x="12903" y="586"/>
                </a:moveTo>
                <a:lnTo>
                  <a:pt x="8602" y="0"/>
                </a:lnTo>
                <a:lnTo>
                  <a:pt x="4301" y="0"/>
                </a:lnTo>
                <a:lnTo>
                  <a:pt x="0" y="586"/>
                </a:lnTo>
                <a:lnTo>
                  <a:pt x="4301" y="880"/>
                </a:lnTo>
                <a:lnTo>
                  <a:pt x="8602" y="880"/>
                </a:lnTo>
                <a:lnTo>
                  <a:pt x="12903" y="586"/>
                </a:lnTo>
                <a:close/>
              </a:path>
            </a:pathLst>
          </a:custGeom>
          <a:ln w="3175">
            <a:solidFill>
              <a:srgbClr val="000000"/>
            </a:solidFill>
          </a:ln>
        </p:spPr>
        <p:txBody>
          <a:bodyPr wrap="square" lIns="0" tIns="0" rIns="0" bIns="0" rtlCol="0"/>
          <a:lstStyle/>
          <a:p>
            <a:endParaRPr/>
          </a:p>
        </p:txBody>
      </p:sp>
      <p:sp>
        <p:nvSpPr>
          <p:cNvPr id="280" name="object 280"/>
          <p:cNvSpPr/>
          <p:nvPr/>
        </p:nvSpPr>
        <p:spPr>
          <a:xfrm>
            <a:off x="8854412" y="2268335"/>
            <a:ext cx="58849" cy="94748"/>
          </a:xfrm>
          <a:prstGeom prst="rect">
            <a:avLst/>
          </a:prstGeom>
          <a:blipFill>
            <a:blip r:embed="rId52" cstate="print"/>
            <a:stretch>
              <a:fillRect/>
            </a:stretch>
          </a:blipFill>
        </p:spPr>
        <p:txBody>
          <a:bodyPr wrap="square" lIns="0" tIns="0" rIns="0" bIns="0" rtlCol="0"/>
          <a:lstStyle/>
          <a:p>
            <a:endParaRPr/>
          </a:p>
        </p:txBody>
      </p:sp>
      <p:sp>
        <p:nvSpPr>
          <p:cNvPr id="281" name="object 281"/>
          <p:cNvSpPr/>
          <p:nvPr/>
        </p:nvSpPr>
        <p:spPr>
          <a:xfrm>
            <a:off x="8854412" y="2268335"/>
            <a:ext cx="59055" cy="95250"/>
          </a:xfrm>
          <a:custGeom>
            <a:avLst/>
            <a:gdLst/>
            <a:ahLst/>
            <a:cxnLst/>
            <a:rect l="l" t="t" r="r" b="b"/>
            <a:pathLst>
              <a:path w="59054" h="95250">
                <a:moveTo>
                  <a:pt x="0" y="59645"/>
                </a:moveTo>
                <a:lnTo>
                  <a:pt x="0" y="89174"/>
                </a:lnTo>
                <a:lnTo>
                  <a:pt x="6354" y="92108"/>
                </a:lnTo>
                <a:lnTo>
                  <a:pt x="14370" y="94063"/>
                </a:lnTo>
                <a:lnTo>
                  <a:pt x="22972" y="94748"/>
                </a:lnTo>
                <a:lnTo>
                  <a:pt x="27274" y="94161"/>
                </a:lnTo>
                <a:lnTo>
                  <a:pt x="31575" y="94161"/>
                </a:lnTo>
                <a:lnTo>
                  <a:pt x="35876" y="94748"/>
                </a:lnTo>
                <a:lnTo>
                  <a:pt x="44479" y="94063"/>
                </a:lnTo>
                <a:lnTo>
                  <a:pt x="52495" y="92108"/>
                </a:lnTo>
                <a:lnTo>
                  <a:pt x="58849" y="89174"/>
                </a:lnTo>
                <a:lnTo>
                  <a:pt x="58849" y="0"/>
                </a:lnTo>
                <a:lnTo>
                  <a:pt x="0" y="0"/>
                </a:lnTo>
                <a:lnTo>
                  <a:pt x="0" y="59645"/>
                </a:lnTo>
                <a:close/>
              </a:path>
            </a:pathLst>
          </a:custGeom>
          <a:ln w="3175">
            <a:solidFill>
              <a:srgbClr val="000000"/>
            </a:solidFill>
          </a:ln>
        </p:spPr>
        <p:txBody>
          <a:bodyPr wrap="square" lIns="0" tIns="0" rIns="0" bIns="0" rtlCol="0"/>
          <a:lstStyle/>
          <a:p>
            <a:endParaRPr/>
          </a:p>
        </p:txBody>
      </p:sp>
      <p:sp>
        <p:nvSpPr>
          <p:cNvPr id="282" name="object 282"/>
          <p:cNvSpPr/>
          <p:nvPr/>
        </p:nvSpPr>
        <p:spPr>
          <a:xfrm>
            <a:off x="8854412" y="2256309"/>
            <a:ext cx="58849" cy="22195"/>
          </a:xfrm>
          <a:prstGeom prst="rect">
            <a:avLst/>
          </a:prstGeom>
          <a:blipFill>
            <a:blip r:embed="rId53" cstate="print"/>
            <a:stretch>
              <a:fillRect/>
            </a:stretch>
          </a:blipFill>
        </p:spPr>
        <p:txBody>
          <a:bodyPr wrap="square" lIns="0" tIns="0" rIns="0" bIns="0" rtlCol="0"/>
          <a:lstStyle/>
          <a:p>
            <a:endParaRPr/>
          </a:p>
        </p:txBody>
      </p:sp>
      <p:sp>
        <p:nvSpPr>
          <p:cNvPr id="283" name="object 283"/>
          <p:cNvSpPr/>
          <p:nvPr/>
        </p:nvSpPr>
        <p:spPr>
          <a:xfrm>
            <a:off x="8854412" y="2256309"/>
            <a:ext cx="59055" cy="22225"/>
          </a:xfrm>
          <a:custGeom>
            <a:avLst/>
            <a:gdLst/>
            <a:ahLst/>
            <a:cxnLst/>
            <a:rect l="l" t="t" r="r" b="b"/>
            <a:pathLst>
              <a:path w="59054" h="22225">
                <a:moveTo>
                  <a:pt x="0" y="11146"/>
                </a:moveTo>
                <a:lnTo>
                  <a:pt x="2315" y="6806"/>
                </a:lnTo>
                <a:lnTo>
                  <a:pt x="8627" y="3263"/>
                </a:lnTo>
                <a:lnTo>
                  <a:pt x="17981" y="875"/>
                </a:lnTo>
                <a:lnTo>
                  <a:pt x="29424" y="0"/>
                </a:lnTo>
                <a:lnTo>
                  <a:pt x="40868" y="875"/>
                </a:lnTo>
                <a:lnTo>
                  <a:pt x="50222" y="3263"/>
                </a:lnTo>
                <a:lnTo>
                  <a:pt x="56533" y="6806"/>
                </a:lnTo>
                <a:lnTo>
                  <a:pt x="58849" y="11146"/>
                </a:lnTo>
                <a:lnTo>
                  <a:pt x="56533" y="15430"/>
                </a:lnTo>
                <a:lnTo>
                  <a:pt x="50222" y="18944"/>
                </a:lnTo>
                <a:lnTo>
                  <a:pt x="40868" y="21322"/>
                </a:lnTo>
                <a:lnTo>
                  <a:pt x="29424" y="22195"/>
                </a:lnTo>
                <a:lnTo>
                  <a:pt x="17981" y="21322"/>
                </a:lnTo>
                <a:lnTo>
                  <a:pt x="8627" y="18944"/>
                </a:lnTo>
                <a:lnTo>
                  <a:pt x="2315" y="15430"/>
                </a:lnTo>
                <a:lnTo>
                  <a:pt x="0" y="11146"/>
                </a:lnTo>
                <a:close/>
              </a:path>
            </a:pathLst>
          </a:custGeom>
          <a:ln w="3175">
            <a:solidFill>
              <a:srgbClr val="000000"/>
            </a:solidFill>
          </a:ln>
        </p:spPr>
        <p:txBody>
          <a:bodyPr wrap="square" lIns="0" tIns="0" rIns="0" bIns="0" rtlCol="0"/>
          <a:lstStyle/>
          <a:p>
            <a:endParaRPr/>
          </a:p>
        </p:txBody>
      </p:sp>
      <p:sp>
        <p:nvSpPr>
          <p:cNvPr id="284" name="object 284"/>
          <p:cNvSpPr txBox="1"/>
          <p:nvPr/>
        </p:nvSpPr>
        <p:spPr>
          <a:xfrm>
            <a:off x="8597419" y="2435061"/>
            <a:ext cx="421005" cy="107080"/>
          </a:xfrm>
          <a:prstGeom prst="rect">
            <a:avLst/>
          </a:prstGeom>
        </p:spPr>
        <p:txBody>
          <a:bodyPr vert="horz" wrap="square" lIns="0" tIns="14604" rIns="0" bIns="0" rtlCol="0">
            <a:spAutoFit/>
          </a:bodyPr>
          <a:lstStyle/>
          <a:p>
            <a:pPr marL="12700">
              <a:spcBef>
                <a:spcPts val="114"/>
              </a:spcBef>
            </a:pPr>
            <a:r>
              <a:rPr sz="600" spc="5" dirty="0">
                <a:latin typeface="Arial"/>
                <a:cs typeface="Arial"/>
              </a:rPr>
              <a:t>Sec.</a:t>
            </a:r>
            <a:r>
              <a:rPr sz="600" spc="-50" dirty="0">
                <a:latin typeface="Arial"/>
                <a:cs typeface="Arial"/>
              </a:rPr>
              <a:t> </a:t>
            </a:r>
            <a:r>
              <a:rPr sz="600" spc="5" dirty="0">
                <a:latin typeface="Arial"/>
                <a:cs typeface="Arial"/>
              </a:rPr>
              <a:t>Token</a:t>
            </a:r>
            <a:endParaRPr sz="600">
              <a:latin typeface="Arial"/>
              <a:cs typeface="Arial"/>
            </a:endParaRPr>
          </a:p>
        </p:txBody>
      </p:sp>
      <p:sp>
        <p:nvSpPr>
          <p:cNvPr id="285" name="object 285"/>
          <p:cNvSpPr/>
          <p:nvPr/>
        </p:nvSpPr>
        <p:spPr>
          <a:xfrm>
            <a:off x="8620089" y="2612031"/>
            <a:ext cx="375385" cy="281629"/>
          </a:xfrm>
          <a:prstGeom prst="rect">
            <a:avLst/>
          </a:prstGeom>
          <a:blipFill>
            <a:blip r:embed="rId54" cstate="print"/>
            <a:stretch>
              <a:fillRect/>
            </a:stretch>
          </a:blipFill>
        </p:spPr>
        <p:txBody>
          <a:bodyPr wrap="square" lIns="0" tIns="0" rIns="0" bIns="0" rtlCol="0"/>
          <a:lstStyle/>
          <a:p>
            <a:endParaRPr/>
          </a:p>
        </p:txBody>
      </p:sp>
      <p:sp>
        <p:nvSpPr>
          <p:cNvPr id="286" name="object 286"/>
          <p:cNvSpPr/>
          <p:nvPr/>
        </p:nvSpPr>
        <p:spPr>
          <a:xfrm>
            <a:off x="8620088" y="2612030"/>
            <a:ext cx="375920" cy="281940"/>
          </a:xfrm>
          <a:custGeom>
            <a:avLst/>
            <a:gdLst/>
            <a:ahLst/>
            <a:cxnLst/>
            <a:rect l="l" t="t" r="r" b="b"/>
            <a:pathLst>
              <a:path w="375920" h="281939">
                <a:moveTo>
                  <a:pt x="0" y="250315"/>
                </a:moveTo>
                <a:lnTo>
                  <a:pt x="0" y="0"/>
                </a:lnTo>
                <a:lnTo>
                  <a:pt x="375483" y="0"/>
                </a:lnTo>
                <a:lnTo>
                  <a:pt x="375483" y="250315"/>
                </a:lnTo>
                <a:lnTo>
                  <a:pt x="330496" y="226885"/>
                </a:lnTo>
                <a:lnTo>
                  <a:pt x="281588" y="219075"/>
                </a:lnTo>
                <a:lnTo>
                  <a:pt x="232679" y="226885"/>
                </a:lnTo>
                <a:lnTo>
                  <a:pt x="187692" y="250315"/>
                </a:lnTo>
                <a:lnTo>
                  <a:pt x="142764" y="273801"/>
                </a:lnTo>
                <a:lnTo>
                  <a:pt x="93895" y="281629"/>
                </a:lnTo>
                <a:lnTo>
                  <a:pt x="45026" y="273801"/>
                </a:lnTo>
                <a:lnTo>
                  <a:pt x="97" y="250315"/>
                </a:lnTo>
                <a:close/>
              </a:path>
            </a:pathLst>
          </a:custGeom>
          <a:ln w="3175">
            <a:solidFill>
              <a:srgbClr val="000000"/>
            </a:solidFill>
          </a:ln>
        </p:spPr>
        <p:txBody>
          <a:bodyPr wrap="square" lIns="0" tIns="0" rIns="0" bIns="0" rtlCol="0"/>
          <a:lstStyle/>
          <a:p>
            <a:endParaRPr/>
          </a:p>
        </p:txBody>
      </p:sp>
      <p:sp>
        <p:nvSpPr>
          <p:cNvPr id="287" name="object 287"/>
          <p:cNvSpPr txBox="1"/>
          <p:nvPr/>
        </p:nvSpPr>
        <p:spPr>
          <a:xfrm>
            <a:off x="8690873" y="2654087"/>
            <a:ext cx="234315" cy="107080"/>
          </a:xfrm>
          <a:prstGeom prst="rect">
            <a:avLst/>
          </a:prstGeom>
        </p:spPr>
        <p:txBody>
          <a:bodyPr vert="horz" wrap="square" lIns="0" tIns="14604" rIns="0" bIns="0" rtlCol="0">
            <a:spAutoFit/>
          </a:bodyPr>
          <a:lstStyle/>
          <a:p>
            <a:pPr marL="12700">
              <a:spcBef>
                <a:spcPts val="114"/>
              </a:spcBef>
            </a:pPr>
            <a:r>
              <a:rPr sz="600" spc="10" dirty="0">
                <a:latin typeface="Arial"/>
                <a:cs typeface="Arial"/>
              </a:rPr>
              <a:t>P</a:t>
            </a:r>
            <a:r>
              <a:rPr sz="600" spc="5" dirty="0">
                <a:latin typeface="Arial"/>
                <a:cs typeface="Arial"/>
              </a:rPr>
              <a:t>o</a:t>
            </a:r>
            <a:r>
              <a:rPr sz="600" dirty="0">
                <a:latin typeface="Arial"/>
                <a:cs typeface="Arial"/>
              </a:rPr>
              <a:t>li</a:t>
            </a:r>
            <a:r>
              <a:rPr sz="600" spc="5" dirty="0">
                <a:latin typeface="Arial"/>
                <a:cs typeface="Arial"/>
              </a:rPr>
              <a:t>cy</a:t>
            </a:r>
            <a:endParaRPr sz="600">
              <a:latin typeface="Arial"/>
              <a:cs typeface="Arial"/>
            </a:endParaRPr>
          </a:p>
        </p:txBody>
      </p:sp>
      <p:sp>
        <p:nvSpPr>
          <p:cNvPr id="288" name="object 288"/>
          <p:cNvSpPr/>
          <p:nvPr/>
        </p:nvSpPr>
        <p:spPr>
          <a:xfrm>
            <a:off x="6687244" y="2241152"/>
            <a:ext cx="1055772" cy="352006"/>
          </a:xfrm>
          <a:prstGeom prst="rect">
            <a:avLst/>
          </a:prstGeom>
          <a:blipFill>
            <a:blip r:embed="rId55" cstate="print"/>
            <a:stretch>
              <a:fillRect/>
            </a:stretch>
          </a:blipFill>
        </p:spPr>
        <p:txBody>
          <a:bodyPr wrap="square" lIns="0" tIns="0" rIns="0" bIns="0" rtlCol="0"/>
          <a:lstStyle/>
          <a:p>
            <a:endParaRPr/>
          </a:p>
        </p:txBody>
      </p:sp>
      <p:sp>
        <p:nvSpPr>
          <p:cNvPr id="289" name="object 289"/>
          <p:cNvSpPr txBox="1"/>
          <p:nvPr/>
        </p:nvSpPr>
        <p:spPr>
          <a:xfrm>
            <a:off x="7072121" y="2349699"/>
            <a:ext cx="286385" cy="107080"/>
          </a:xfrm>
          <a:prstGeom prst="rect">
            <a:avLst/>
          </a:prstGeom>
        </p:spPr>
        <p:txBody>
          <a:bodyPr vert="horz" wrap="square" lIns="0" tIns="14604" rIns="0" bIns="0" rtlCol="0">
            <a:spAutoFit/>
          </a:bodyPr>
          <a:lstStyle/>
          <a:p>
            <a:pPr marL="12700">
              <a:spcBef>
                <a:spcPts val="114"/>
              </a:spcBef>
            </a:pPr>
            <a:r>
              <a:rPr sz="600" dirty="0">
                <a:latin typeface="Arial"/>
                <a:cs typeface="Arial"/>
              </a:rPr>
              <a:t>T</a:t>
            </a:r>
            <a:r>
              <a:rPr sz="600" spc="10" dirty="0">
                <a:latin typeface="Arial"/>
                <a:cs typeface="Arial"/>
              </a:rPr>
              <a:t>RUS</a:t>
            </a:r>
            <a:r>
              <a:rPr sz="600" spc="5" dirty="0">
                <a:latin typeface="Arial"/>
                <a:cs typeface="Arial"/>
              </a:rPr>
              <a:t>T</a:t>
            </a:r>
            <a:endParaRPr sz="600">
              <a:latin typeface="Arial"/>
              <a:cs typeface="Arial"/>
            </a:endParaRPr>
          </a:p>
        </p:txBody>
      </p:sp>
    </p:spTree>
    <p:extLst>
      <p:ext uri="{BB962C8B-B14F-4D97-AF65-F5344CB8AC3E}">
        <p14:creationId xmlns:p14="http://schemas.microsoft.com/office/powerpoint/2010/main" val="1070372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23795" y="-20188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lang="en-US" spc="-155" dirty="0"/>
              <a:t>Discretionary</a:t>
            </a:r>
            <a:r>
              <a:rPr spc="-5" dirty="0"/>
              <a:t> Access Control</a:t>
            </a:r>
            <a:r>
              <a:rPr spc="20" dirty="0"/>
              <a:t> </a:t>
            </a:r>
            <a:r>
              <a:rPr dirty="0"/>
              <a:t>Method	</a:t>
            </a:r>
          </a:p>
        </p:txBody>
      </p:sp>
      <p:sp>
        <p:nvSpPr>
          <p:cNvPr id="5" name="object 5"/>
          <p:cNvSpPr txBox="1"/>
          <p:nvPr/>
        </p:nvSpPr>
        <p:spPr>
          <a:xfrm>
            <a:off x="953384" y="1241276"/>
            <a:ext cx="3326765" cy="903605"/>
          </a:xfrm>
          <a:prstGeom prst="rect">
            <a:avLst/>
          </a:prstGeom>
        </p:spPr>
        <p:txBody>
          <a:bodyPr vert="horz" wrap="square" lIns="0" tIns="85725" rIns="0" bIns="0" rtlCol="0">
            <a:spAutoFit/>
          </a:bodyPr>
          <a:lstStyle/>
          <a:p>
            <a:pPr marL="12700">
              <a:spcBef>
                <a:spcPts val="675"/>
              </a:spcBef>
            </a:pPr>
            <a:r>
              <a:rPr sz="2400" spc="-5" dirty="0">
                <a:solidFill>
                  <a:srgbClr val="003399"/>
                </a:solidFill>
                <a:latin typeface="Arial"/>
                <a:cs typeface="Arial"/>
              </a:rPr>
              <a:t>Single</a:t>
            </a:r>
            <a:r>
              <a:rPr sz="2400" spc="5" dirty="0">
                <a:solidFill>
                  <a:srgbClr val="003399"/>
                </a:solidFill>
                <a:latin typeface="Arial"/>
                <a:cs typeface="Arial"/>
              </a:rPr>
              <a:t> </a:t>
            </a:r>
            <a:r>
              <a:rPr sz="2400" spc="-5" dirty="0">
                <a:solidFill>
                  <a:srgbClr val="003399"/>
                </a:solidFill>
                <a:latin typeface="Arial"/>
                <a:cs typeface="Arial"/>
              </a:rPr>
              <a:t>Sign-On</a:t>
            </a:r>
            <a:endParaRPr sz="2400">
              <a:latin typeface="Arial"/>
              <a:cs typeface="Arial"/>
            </a:endParaRPr>
          </a:p>
          <a:p>
            <a:pPr marL="12700">
              <a:spcBef>
                <a:spcPts val="575"/>
              </a:spcBef>
            </a:pPr>
            <a:r>
              <a:rPr sz="2400" spc="-5" dirty="0">
                <a:solidFill>
                  <a:srgbClr val="003399"/>
                </a:solidFill>
                <a:latin typeface="Arial"/>
                <a:cs typeface="Arial"/>
              </a:rPr>
              <a:t>Step 2: Distributed</a:t>
            </a:r>
            <a:r>
              <a:rPr sz="2400" spc="-10" dirty="0">
                <a:solidFill>
                  <a:srgbClr val="003399"/>
                </a:solidFill>
                <a:latin typeface="Arial"/>
                <a:cs typeface="Arial"/>
              </a:rPr>
              <a:t> </a:t>
            </a:r>
            <a:r>
              <a:rPr sz="2400" spc="-5" dirty="0">
                <a:solidFill>
                  <a:srgbClr val="003399"/>
                </a:solidFill>
                <a:latin typeface="Arial"/>
                <a:cs typeface="Arial"/>
              </a:rPr>
              <a:t>Auth.</a:t>
            </a:r>
            <a:endParaRPr sz="2400">
              <a:latin typeface="Arial"/>
              <a:cs typeface="Arial"/>
            </a:endParaRPr>
          </a:p>
        </p:txBody>
      </p:sp>
      <p:sp>
        <p:nvSpPr>
          <p:cNvPr id="8" name="object 8"/>
          <p:cNvSpPr txBox="1"/>
          <p:nvPr/>
        </p:nvSpPr>
        <p:spPr>
          <a:xfrm>
            <a:off x="953383" y="2180441"/>
            <a:ext cx="3460750" cy="2830830"/>
          </a:xfrm>
          <a:prstGeom prst="rect">
            <a:avLst/>
          </a:prstGeom>
        </p:spPr>
        <p:txBody>
          <a:bodyPr vert="horz" wrap="square" lIns="0" tIns="13335" rIns="0" bIns="0" rtlCol="0">
            <a:spAutoFit/>
          </a:bodyPr>
          <a:lstStyle/>
          <a:p>
            <a:pPr marL="355600" marR="21590" indent="-342900">
              <a:spcBef>
                <a:spcPts val="105"/>
              </a:spcBef>
              <a:buChar char="•"/>
              <a:tabLst>
                <a:tab pos="354965" algn="l"/>
                <a:tab pos="355600" algn="l"/>
              </a:tabLst>
            </a:pPr>
            <a:r>
              <a:rPr sz="2000" dirty="0">
                <a:latin typeface="Arial"/>
                <a:cs typeface="Arial"/>
              </a:rPr>
              <a:t>The objects (i.e. web  browser and web server)  exchange certificate</a:t>
            </a:r>
            <a:r>
              <a:rPr sz="2000" spc="-140" dirty="0">
                <a:latin typeface="Arial"/>
                <a:cs typeface="Arial"/>
              </a:rPr>
              <a:t> </a:t>
            </a:r>
            <a:r>
              <a:rPr sz="2000" dirty="0">
                <a:latin typeface="Arial"/>
                <a:cs typeface="Arial"/>
              </a:rPr>
              <a:t>tokens  and negotiate SSL/TLS  session.</a:t>
            </a:r>
          </a:p>
          <a:p>
            <a:pPr marL="355600" marR="5080" indent="-342900" algn="just">
              <a:spcBef>
                <a:spcPts val="480"/>
              </a:spcBef>
              <a:buChar char="•"/>
              <a:tabLst>
                <a:tab pos="355600" algn="l"/>
              </a:tabLst>
            </a:pPr>
            <a:r>
              <a:rPr sz="2000" dirty="0">
                <a:latin typeface="Arial"/>
                <a:cs typeface="Arial"/>
              </a:rPr>
              <a:t>The subjects’</a:t>
            </a:r>
            <a:r>
              <a:rPr sz="2000" spc="-110" dirty="0">
                <a:latin typeface="Arial"/>
                <a:cs typeface="Arial"/>
              </a:rPr>
              <a:t> </a:t>
            </a:r>
            <a:r>
              <a:rPr sz="2000" spc="-5" dirty="0">
                <a:latin typeface="Arial"/>
                <a:cs typeface="Arial"/>
              </a:rPr>
              <a:t>authenticated  </a:t>
            </a:r>
            <a:r>
              <a:rPr sz="2000" dirty="0">
                <a:latin typeface="Arial"/>
                <a:cs typeface="Arial"/>
              </a:rPr>
              <a:t>credential is asserted using  SAML and validated by the  root</a:t>
            </a:r>
            <a:r>
              <a:rPr sz="2000" spc="-50" dirty="0">
                <a:latin typeface="Arial"/>
                <a:cs typeface="Arial"/>
              </a:rPr>
              <a:t> </a:t>
            </a:r>
            <a:r>
              <a:rPr sz="2000" dirty="0">
                <a:latin typeface="Arial"/>
                <a:cs typeface="Arial"/>
              </a:rPr>
              <a:t>CA.</a:t>
            </a:r>
          </a:p>
        </p:txBody>
      </p:sp>
      <p:pic>
        <p:nvPicPr>
          <p:cNvPr id="3" name="Picture 2">
            <a:extLst>
              <a:ext uri="{FF2B5EF4-FFF2-40B4-BE49-F238E27FC236}">
                <a16:creationId xmlns:a16="http://schemas.microsoft.com/office/drawing/2014/main" id="{FD800BE2-7C44-E34A-906E-B3A090A3B4A5}"/>
              </a:ext>
            </a:extLst>
          </p:cNvPr>
          <p:cNvPicPr>
            <a:picLocks noChangeAspect="1"/>
          </p:cNvPicPr>
          <p:nvPr/>
        </p:nvPicPr>
        <p:blipFill>
          <a:blip r:embed="rId2"/>
          <a:stretch>
            <a:fillRect/>
          </a:stretch>
        </p:blipFill>
        <p:spPr>
          <a:xfrm>
            <a:off x="4880970" y="1241276"/>
            <a:ext cx="7251700" cy="4927600"/>
          </a:xfrm>
          <a:prstGeom prst="rect">
            <a:avLst/>
          </a:prstGeom>
        </p:spPr>
      </p:pic>
    </p:spTree>
    <p:extLst>
      <p:ext uri="{BB962C8B-B14F-4D97-AF65-F5344CB8AC3E}">
        <p14:creationId xmlns:p14="http://schemas.microsoft.com/office/powerpoint/2010/main" val="2925347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86129" y="-23967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lang="en-US" spc="-155" dirty="0"/>
              <a:t>Discretionary</a:t>
            </a:r>
            <a:r>
              <a:rPr spc="-5" dirty="0"/>
              <a:t> Access Control</a:t>
            </a:r>
            <a:r>
              <a:rPr spc="20" dirty="0"/>
              <a:t> </a:t>
            </a:r>
            <a:r>
              <a:rPr dirty="0"/>
              <a:t>Method	</a:t>
            </a:r>
          </a:p>
        </p:txBody>
      </p:sp>
      <p:sp>
        <p:nvSpPr>
          <p:cNvPr id="4" name="object 4"/>
          <p:cNvSpPr txBox="1"/>
          <p:nvPr/>
        </p:nvSpPr>
        <p:spPr>
          <a:xfrm>
            <a:off x="786129" y="1227269"/>
            <a:ext cx="7586345" cy="4805680"/>
          </a:xfrm>
          <a:prstGeom prst="rect">
            <a:avLst/>
          </a:prstGeom>
        </p:spPr>
        <p:txBody>
          <a:bodyPr vert="horz" wrap="square" lIns="0" tIns="12700" rIns="0" bIns="0" rtlCol="0">
            <a:spAutoFit/>
          </a:bodyPr>
          <a:lstStyle/>
          <a:p>
            <a:pPr marL="355600" marR="804545" indent="-343535">
              <a:spcBef>
                <a:spcPts val="100"/>
              </a:spcBef>
              <a:tabLst>
                <a:tab pos="5828665" algn="l"/>
              </a:tabLst>
            </a:pPr>
            <a:r>
              <a:rPr sz="2400" u="heavy" spc="-5" dirty="0">
                <a:solidFill>
                  <a:srgbClr val="FF6600"/>
                </a:solidFill>
                <a:uFill>
                  <a:solidFill>
                    <a:srgbClr val="FF6600"/>
                  </a:solidFill>
                </a:uFill>
                <a:latin typeface="Arial"/>
                <a:cs typeface="Arial"/>
              </a:rPr>
              <a:t>Kerberos</a:t>
            </a:r>
            <a:r>
              <a:rPr sz="2400" spc="-5" dirty="0">
                <a:solidFill>
                  <a:srgbClr val="FF6600"/>
                </a:solidFill>
                <a:latin typeface="Arial"/>
                <a:cs typeface="Arial"/>
              </a:rPr>
              <a:t> </a:t>
            </a:r>
            <a:r>
              <a:rPr sz="2400" spc="-5" dirty="0">
                <a:solidFill>
                  <a:srgbClr val="003399"/>
                </a:solidFill>
                <a:latin typeface="Arial"/>
                <a:cs typeface="Arial"/>
              </a:rPr>
              <a:t>is also based on a central authentication  authority-Key distribution</a:t>
            </a:r>
            <a:r>
              <a:rPr sz="2400" spc="75" dirty="0">
                <a:solidFill>
                  <a:srgbClr val="003399"/>
                </a:solidFill>
                <a:latin typeface="Arial"/>
                <a:cs typeface="Arial"/>
              </a:rPr>
              <a:t> </a:t>
            </a:r>
            <a:r>
              <a:rPr sz="2400" spc="-5" dirty="0">
                <a:solidFill>
                  <a:srgbClr val="003399"/>
                </a:solidFill>
                <a:latin typeface="Arial"/>
                <a:cs typeface="Arial"/>
              </a:rPr>
              <a:t>center</a:t>
            </a:r>
            <a:r>
              <a:rPr sz="2400" spc="30" dirty="0">
                <a:solidFill>
                  <a:srgbClr val="003399"/>
                </a:solidFill>
                <a:latin typeface="Arial"/>
                <a:cs typeface="Arial"/>
              </a:rPr>
              <a:t> </a:t>
            </a:r>
            <a:r>
              <a:rPr sz="2400" spc="-5" dirty="0">
                <a:solidFill>
                  <a:srgbClr val="003399"/>
                </a:solidFill>
                <a:latin typeface="Arial"/>
                <a:cs typeface="Arial"/>
              </a:rPr>
              <a:t>(</a:t>
            </a:r>
            <a:r>
              <a:rPr sz="2400" u="heavy" spc="-5" dirty="0">
                <a:solidFill>
                  <a:srgbClr val="FF6600"/>
                </a:solidFill>
                <a:uFill>
                  <a:solidFill>
                    <a:srgbClr val="FF6600"/>
                  </a:solidFill>
                </a:uFill>
                <a:latin typeface="Arial"/>
                <a:cs typeface="Arial"/>
              </a:rPr>
              <a:t>KDC</a:t>
            </a:r>
            <a:r>
              <a:rPr sz="2400" spc="-5" dirty="0">
                <a:solidFill>
                  <a:srgbClr val="003399"/>
                </a:solidFill>
                <a:latin typeface="Arial"/>
                <a:cs typeface="Arial"/>
              </a:rPr>
              <a:t>).	KDC  performs authentication service </a:t>
            </a:r>
            <a:r>
              <a:rPr sz="2400" dirty="0">
                <a:solidFill>
                  <a:srgbClr val="003399"/>
                </a:solidFill>
                <a:latin typeface="Arial"/>
                <a:cs typeface="Arial"/>
              </a:rPr>
              <a:t>(</a:t>
            </a:r>
            <a:r>
              <a:rPr sz="2400" u="heavy" dirty="0">
                <a:solidFill>
                  <a:srgbClr val="FF6600"/>
                </a:solidFill>
                <a:uFill>
                  <a:solidFill>
                    <a:srgbClr val="FF6600"/>
                  </a:solidFill>
                </a:uFill>
                <a:latin typeface="Arial"/>
                <a:cs typeface="Arial"/>
              </a:rPr>
              <a:t>AS</a:t>
            </a:r>
            <a:r>
              <a:rPr sz="2400" dirty="0">
                <a:solidFill>
                  <a:srgbClr val="003399"/>
                </a:solidFill>
                <a:latin typeface="Arial"/>
                <a:cs typeface="Arial"/>
              </a:rPr>
              <a:t>), </a:t>
            </a:r>
            <a:r>
              <a:rPr sz="2400" spc="-5" dirty="0">
                <a:solidFill>
                  <a:srgbClr val="003399"/>
                </a:solidFill>
                <a:latin typeface="Arial"/>
                <a:cs typeface="Arial"/>
              </a:rPr>
              <a:t>and </a:t>
            </a:r>
            <a:r>
              <a:rPr sz="2400" dirty="0">
                <a:solidFill>
                  <a:srgbClr val="003399"/>
                </a:solidFill>
                <a:latin typeface="Arial"/>
                <a:cs typeface="Arial"/>
              </a:rPr>
              <a:t>ticket  </a:t>
            </a:r>
            <a:r>
              <a:rPr sz="2400" spc="-5" dirty="0">
                <a:solidFill>
                  <a:srgbClr val="003399"/>
                </a:solidFill>
                <a:latin typeface="Arial"/>
                <a:cs typeface="Arial"/>
              </a:rPr>
              <a:t>granting service </a:t>
            </a:r>
            <a:r>
              <a:rPr sz="2400" dirty="0">
                <a:solidFill>
                  <a:srgbClr val="003399"/>
                </a:solidFill>
                <a:latin typeface="Arial"/>
                <a:cs typeface="Arial"/>
              </a:rPr>
              <a:t>(</a:t>
            </a:r>
            <a:r>
              <a:rPr sz="2400" u="heavy" dirty="0">
                <a:solidFill>
                  <a:srgbClr val="FF6600"/>
                </a:solidFill>
                <a:uFill>
                  <a:solidFill>
                    <a:srgbClr val="FF6600"/>
                  </a:solidFill>
                </a:uFill>
                <a:latin typeface="Arial"/>
                <a:cs typeface="Arial"/>
              </a:rPr>
              <a:t>TGS</a:t>
            </a:r>
            <a:r>
              <a:rPr sz="2400" dirty="0">
                <a:solidFill>
                  <a:srgbClr val="003399"/>
                </a:solidFill>
                <a:latin typeface="Arial"/>
                <a:cs typeface="Arial"/>
              </a:rPr>
              <a:t>)</a:t>
            </a:r>
            <a:r>
              <a:rPr sz="2400" spc="-5" dirty="0">
                <a:solidFill>
                  <a:srgbClr val="003399"/>
                </a:solidFill>
                <a:latin typeface="Arial"/>
                <a:cs typeface="Arial"/>
              </a:rPr>
              <a:t> </a:t>
            </a:r>
            <a:r>
              <a:rPr sz="2400" dirty="0">
                <a:solidFill>
                  <a:srgbClr val="003399"/>
                </a:solidFill>
                <a:latin typeface="Arial"/>
                <a:cs typeface="Arial"/>
              </a:rPr>
              <a:t>functions.</a:t>
            </a:r>
            <a:endParaRPr sz="2400" dirty="0">
              <a:latin typeface="Arial"/>
              <a:cs typeface="Arial"/>
            </a:endParaRPr>
          </a:p>
          <a:p>
            <a:pPr marL="355600" indent="-343535">
              <a:spcBef>
                <a:spcPts val="580"/>
              </a:spcBef>
              <a:buChar char="•"/>
              <a:tabLst>
                <a:tab pos="355600" algn="l"/>
                <a:tab pos="356235" algn="l"/>
              </a:tabLst>
            </a:pPr>
            <a:r>
              <a:rPr sz="2400" spc="-5" dirty="0">
                <a:latin typeface="Arial"/>
                <a:cs typeface="Arial"/>
              </a:rPr>
              <a:t>Kerberos</a:t>
            </a:r>
            <a:r>
              <a:rPr sz="2400" dirty="0">
                <a:latin typeface="Arial"/>
                <a:cs typeface="Arial"/>
              </a:rPr>
              <a:t> </a:t>
            </a:r>
            <a:r>
              <a:rPr sz="2400" spc="-5" dirty="0">
                <a:latin typeface="Arial"/>
                <a:cs typeface="Arial"/>
              </a:rPr>
              <a:t>provides:</a:t>
            </a:r>
            <a:endParaRPr sz="2400" dirty="0">
              <a:latin typeface="Arial"/>
              <a:cs typeface="Arial"/>
            </a:endParaRPr>
          </a:p>
          <a:p>
            <a:pPr marL="756285" marR="532130" lvl="1" indent="-287020">
              <a:spcBef>
                <a:spcPts val="480"/>
              </a:spcBef>
              <a:buChar char="–"/>
              <a:tabLst>
                <a:tab pos="756285" algn="l"/>
                <a:tab pos="756920" algn="l"/>
              </a:tabLst>
            </a:pPr>
            <a:r>
              <a:rPr sz="2000" dirty="0">
                <a:latin typeface="Arial"/>
                <a:cs typeface="Arial"/>
              </a:rPr>
              <a:t>Encryption of data for confidentiality, non-repudiation</a:t>
            </a:r>
            <a:r>
              <a:rPr sz="2000" spc="-190" dirty="0">
                <a:latin typeface="Arial"/>
                <a:cs typeface="Arial"/>
              </a:rPr>
              <a:t> </a:t>
            </a:r>
            <a:r>
              <a:rPr sz="2000" dirty="0">
                <a:latin typeface="Arial"/>
                <a:cs typeface="Arial"/>
              </a:rPr>
              <a:t>for  integrity.</a:t>
            </a:r>
          </a:p>
          <a:p>
            <a:pPr marL="756285" lvl="1" indent="-287020">
              <a:spcBef>
                <a:spcPts val="484"/>
              </a:spcBef>
              <a:buChar char="–"/>
              <a:tabLst>
                <a:tab pos="756285" algn="l"/>
                <a:tab pos="756920" algn="l"/>
                <a:tab pos="2517140" algn="l"/>
              </a:tabLst>
            </a:pPr>
            <a:r>
              <a:rPr sz="2000" dirty="0">
                <a:latin typeface="Arial"/>
                <a:cs typeface="Arial"/>
              </a:rPr>
              <a:t>Transparency.	The authentication &amp; key distribution</a:t>
            </a:r>
            <a:r>
              <a:rPr sz="2000" spc="-105" dirty="0">
                <a:latin typeface="Arial"/>
                <a:cs typeface="Arial"/>
              </a:rPr>
              <a:t> </a:t>
            </a:r>
            <a:r>
              <a:rPr sz="2000" dirty="0">
                <a:latin typeface="Arial"/>
                <a:cs typeface="Arial"/>
              </a:rPr>
              <a:t>process</a:t>
            </a:r>
          </a:p>
          <a:p>
            <a:pPr marL="756285"/>
            <a:r>
              <a:rPr sz="2000" dirty="0">
                <a:latin typeface="Arial"/>
                <a:cs typeface="Arial"/>
              </a:rPr>
              <a:t>is transparent to</a:t>
            </a:r>
            <a:r>
              <a:rPr sz="2000" spc="-90" dirty="0">
                <a:latin typeface="Arial"/>
                <a:cs typeface="Arial"/>
              </a:rPr>
              <a:t> </a:t>
            </a:r>
            <a:r>
              <a:rPr sz="2000" dirty="0">
                <a:latin typeface="Arial"/>
                <a:cs typeface="Arial"/>
              </a:rPr>
              <a:t>subjects</a:t>
            </a:r>
          </a:p>
          <a:p>
            <a:pPr marL="355600" marR="704850" indent="-343535">
              <a:spcBef>
                <a:spcPts val="570"/>
              </a:spcBef>
              <a:buChar char="•"/>
              <a:tabLst>
                <a:tab pos="355600" algn="l"/>
                <a:tab pos="356235" algn="l"/>
              </a:tabLst>
            </a:pPr>
            <a:r>
              <a:rPr sz="2400" dirty="0">
                <a:latin typeface="Arial"/>
                <a:cs typeface="Arial"/>
              </a:rPr>
              <a:t>In </a:t>
            </a:r>
            <a:r>
              <a:rPr sz="2400" spc="-5" dirty="0">
                <a:latin typeface="Arial"/>
                <a:cs typeface="Arial"/>
              </a:rPr>
              <a:t>many </a:t>
            </a:r>
            <a:r>
              <a:rPr sz="2400" dirty="0">
                <a:latin typeface="Arial"/>
                <a:cs typeface="Arial"/>
              </a:rPr>
              <a:t>ways, </a:t>
            </a:r>
            <a:r>
              <a:rPr sz="2400" spc="-5" dirty="0">
                <a:latin typeface="Arial"/>
                <a:cs typeface="Arial"/>
              </a:rPr>
              <a:t>PKI is similar </a:t>
            </a:r>
            <a:r>
              <a:rPr sz="2400" dirty="0">
                <a:latin typeface="Arial"/>
                <a:cs typeface="Arial"/>
              </a:rPr>
              <a:t>to </a:t>
            </a:r>
            <a:r>
              <a:rPr sz="2400" spc="-5" dirty="0">
                <a:latin typeface="Arial"/>
                <a:cs typeface="Arial"/>
              </a:rPr>
              <a:t>Kerberos, except </a:t>
            </a:r>
            <a:r>
              <a:rPr sz="2400" u="heavy" spc="-5" dirty="0">
                <a:uFill>
                  <a:solidFill>
                    <a:srgbClr val="FF6600"/>
                  </a:solidFill>
                </a:uFill>
                <a:latin typeface="Arial"/>
                <a:cs typeface="Arial"/>
              </a:rPr>
              <a:t> </a:t>
            </a:r>
            <a:r>
              <a:rPr sz="2400" u="heavy" spc="-5" dirty="0">
                <a:solidFill>
                  <a:srgbClr val="FF6600"/>
                </a:solidFill>
                <a:uFill>
                  <a:solidFill>
                    <a:srgbClr val="FF6600"/>
                  </a:solidFill>
                </a:uFill>
                <a:latin typeface="Arial"/>
                <a:cs typeface="Arial"/>
              </a:rPr>
              <a:t>Kerberos uses DES</a:t>
            </a:r>
            <a:r>
              <a:rPr sz="2400" spc="-5" dirty="0">
                <a:solidFill>
                  <a:srgbClr val="FF6600"/>
                </a:solidFill>
                <a:latin typeface="Arial"/>
                <a:cs typeface="Arial"/>
              </a:rPr>
              <a:t> </a:t>
            </a:r>
            <a:r>
              <a:rPr sz="2400" spc="-5" dirty="0">
                <a:latin typeface="Arial"/>
                <a:cs typeface="Arial"/>
              </a:rPr>
              <a:t>cryptographic algorithm </a:t>
            </a:r>
            <a:r>
              <a:rPr sz="2400" dirty="0">
                <a:latin typeface="Arial"/>
                <a:cs typeface="Arial"/>
              </a:rPr>
              <a:t>for  </a:t>
            </a:r>
            <a:r>
              <a:rPr sz="2400" spc="-5" dirty="0">
                <a:latin typeface="Arial"/>
                <a:cs typeface="Arial"/>
              </a:rPr>
              <a:t>encrypting authentication information and PKI  supports various </a:t>
            </a:r>
            <a:r>
              <a:rPr sz="2400" dirty="0">
                <a:latin typeface="Arial"/>
                <a:cs typeface="Arial"/>
              </a:rPr>
              <a:t>type of crypto.</a:t>
            </a:r>
            <a:r>
              <a:rPr sz="2400" spc="-15" dirty="0">
                <a:latin typeface="Arial"/>
                <a:cs typeface="Arial"/>
              </a:rPr>
              <a:t> </a:t>
            </a:r>
            <a:r>
              <a:rPr sz="2400" spc="-5" dirty="0">
                <a:latin typeface="Arial"/>
                <a:cs typeface="Arial"/>
              </a:rPr>
              <a:t>cipher.</a:t>
            </a:r>
            <a:endParaRPr sz="2400" dirty="0">
              <a:latin typeface="Arial"/>
              <a:cs typeface="Arial"/>
            </a:endParaRPr>
          </a:p>
        </p:txBody>
      </p:sp>
    </p:spTree>
    <p:extLst>
      <p:ext uri="{BB962C8B-B14F-4D97-AF65-F5344CB8AC3E}">
        <p14:creationId xmlns:p14="http://schemas.microsoft.com/office/powerpoint/2010/main" val="1525748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56468" y="-208607"/>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lang="en-US" spc="-155" dirty="0"/>
              <a:t>Discretionary</a:t>
            </a:r>
            <a:r>
              <a:rPr spc="-5" dirty="0"/>
              <a:t> Access Control</a:t>
            </a:r>
            <a:r>
              <a:rPr spc="20" dirty="0"/>
              <a:t> </a:t>
            </a:r>
            <a:r>
              <a:rPr dirty="0"/>
              <a:t>Method	</a:t>
            </a:r>
          </a:p>
        </p:txBody>
      </p:sp>
      <p:sp>
        <p:nvSpPr>
          <p:cNvPr id="4" name="object 4"/>
          <p:cNvSpPr txBox="1"/>
          <p:nvPr/>
        </p:nvSpPr>
        <p:spPr>
          <a:xfrm>
            <a:off x="856468" y="1332776"/>
            <a:ext cx="4551045" cy="4927600"/>
          </a:xfrm>
          <a:prstGeom prst="rect">
            <a:avLst/>
          </a:prstGeom>
        </p:spPr>
        <p:txBody>
          <a:bodyPr vert="horz" wrap="square" lIns="0" tIns="12700" rIns="0" bIns="0" rtlCol="0">
            <a:spAutoFit/>
          </a:bodyPr>
          <a:lstStyle/>
          <a:p>
            <a:pPr marL="355600" marR="123189" indent="-342900">
              <a:spcBef>
                <a:spcPts val="100"/>
              </a:spcBef>
              <a:buChar char="•"/>
              <a:tabLst>
                <a:tab pos="354965" algn="l"/>
                <a:tab pos="355600" algn="l"/>
              </a:tabLst>
            </a:pPr>
            <a:r>
              <a:rPr sz="2400" dirty="0">
                <a:solidFill>
                  <a:srgbClr val="003399"/>
                </a:solidFill>
                <a:latin typeface="Arial"/>
                <a:cs typeface="Arial"/>
              </a:rPr>
              <a:t>The </a:t>
            </a:r>
            <a:r>
              <a:rPr sz="2400" spc="-5" dirty="0">
                <a:solidFill>
                  <a:srgbClr val="003399"/>
                </a:solidFill>
                <a:latin typeface="Arial"/>
                <a:cs typeface="Arial"/>
              </a:rPr>
              <a:t>Kerberos Key Distribution  Center (</a:t>
            </a:r>
            <a:r>
              <a:rPr sz="2400" u="heavy" spc="-5" dirty="0">
                <a:solidFill>
                  <a:srgbClr val="FF6600"/>
                </a:solidFill>
                <a:uFill>
                  <a:solidFill>
                    <a:srgbClr val="FF6600"/>
                  </a:solidFill>
                </a:uFill>
                <a:latin typeface="Arial"/>
                <a:cs typeface="Arial"/>
              </a:rPr>
              <a:t>KDC</a:t>
            </a:r>
            <a:r>
              <a:rPr sz="2400" spc="-5" dirty="0">
                <a:solidFill>
                  <a:srgbClr val="003399"/>
                </a:solidFill>
                <a:latin typeface="Arial"/>
                <a:cs typeface="Arial"/>
              </a:rPr>
              <a:t>) server serves  two</a:t>
            </a:r>
            <a:r>
              <a:rPr sz="2400" spc="-15" dirty="0">
                <a:solidFill>
                  <a:srgbClr val="003399"/>
                </a:solidFill>
                <a:latin typeface="Arial"/>
                <a:cs typeface="Arial"/>
              </a:rPr>
              <a:t> </a:t>
            </a:r>
            <a:r>
              <a:rPr sz="2400" spc="-5" dirty="0">
                <a:solidFill>
                  <a:srgbClr val="003399"/>
                </a:solidFill>
                <a:latin typeface="Arial"/>
                <a:cs typeface="Arial"/>
              </a:rPr>
              <a:t>functions:</a:t>
            </a:r>
            <a:endParaRPr sz="2400" dirty="0">
              <a:latin typeface="Arial"/>
              <a:cs typeface="Arial"/>
            </a:endParaRPr>
          </a:p>
          <a:p>
            <a:pPr marL="355600" marR="5080" indent="-342900">
              <a:spcBef>
                <a:spcPts val="580"/>
              </a:spcBef>
              <a:buChar char="•"/>
              <a:tabLst>
                <a:tab pos="354965" algn="l"/>
                <a:tab pos="355600" algn="l"/>
              </a:tabLst>
            </a:pPr>
            <a:r>
              <a:rPr sz="2400" spc="-5" dirty="0">
                <a:latin typeface="Arial"/>
                <a:cs typeface="Arial"/>
              </a:rPr>
              <a:t>An Authentication Server </a:t>
            </a:r>
            <a:r>
              <a:rPr sz="2400" dirty="0">
                <a:latin typeface="Arial"/>
                <a:cs typeface="Arial"/>
              </a:rPr>
              <a:t>(</a:t>
            </a:r>
            <a:r>
              <a:rPr sz="2400" u="heavy" dirty="0">
                <a:solidFill>
                  <a:srgbClr val="FF6600"/>
                </a:solidFill>
                <a:uFill>
                  <a:solidFill>
                    <a:srgbClr val="FF6600"/>
                  </a:solidFill>
                </a:uFill>
                <a:latin typeface="Arial"/>
                <a:cs typeface="Arial"/>
              </a:rPr>
              <a:t>AS</a:t>
            </a:r>
            <a:r>
              <a:rPr sz="2400" dirty="0">
                <a:latin typeface="Arial"/>
                <a:cs typeface="Arial"/>
              </a:rPr>
              <a:t>),  </a:t>
            </a:r>
            <a:r>
              <a:rPr sz="2400" spc="-5" dirty="0">
                <a:latin typeface="Arial"/>
                <a:cs typeface="Arial"/>
              </a:rPr>
              <a:t>which authenticates a Principal  via a pre-exchanged Secret  Key</a:t>
            </a:r>
            <a:endParaRPr sz="2400" dirty="0">
              <a:latin typeface="Arial"/>
              <a:cs typeface="Arial"/>
            </a:endParaRPr>
          </a:p>
          <a:p>
            <a:pPr marL="355600" marR="829310" indent="-342900">
              <a:spcBef>
                <a:spcPts val="575"/>
              </a:spcBef>
              <a:buChar char="•"/>
              <a:tabLst>
                <a:tab pos="354965" algn="l"/>
                <a:tab pos="355600" algn="l"/>
              </a:tabLst>
            </a:pPr>
            <a:r>
              <a:rPr sz="2400" dirty="0">
                <a:latin typeface="Arial"/>
                <a:cs typeface="Arial"/>
              </a:rPr>
              <a:t>A </a:t>
            </a:r>
            <a:r>
              <a:rPr sz="2400" spc="-5" dirty="0">
                <a:latin typeface="Arial"/>
                <a:cs typeface="Arial"/>
              </a:rPr>
              <a:t>Ticket </a:t>
            </a:r>
            <a:r>
              <a:rPr sz="2400" dirty="0">
                <a:latin typeface="Arial"/>
                <a:cs typeface="Arial"/>
              </a:rPr>
              <a:t>Granting Server  </a:t>
            </a:r>
            <a:r>
              <a:rPr sz="2400" spc="-5" dirty="0">
                <a:latin typeface="Arial"/>
                <a:cs typeface="Arial"/>
              </a:rPr>
              <a:t>(</a:t>
            </a:r>
            <a:r>
              <a:rPr sz="2400" u="heavy" spc="-5" dirty="0">
                <a:solidFill>
                  <a:srgbClr val="FF6600"/>
                </a:solidFill>
                <a:uFill>
                  <a:solidFill>
                    <a:srgbClr val="FF6600"/>
                  </a:solidFill>
                </a:uFill>
                <a:latin typeface="Arial"/>
                <a:cs typeface="Arial"/>
              </a:rPr>
              <a:t>TGS</a:t>
            </a:r>
            <a:r>
              <a:rPr sz="2400" spc="-5" dirty="0">
                <a:latin typeface="Arial"/>
                <a:cs typeface="Arial"/>
              </a:rPr>
              <a:t>), which provides a  means </a:t>
            </a:r>
            <a:r>
              <a:rPr sz="2400" dirty="0">
                <a:latin typeface="Arial"/>
                <a:cs typeface="Arial"/>
              </a:rPr>
              <a:t>to </a:t>
            </a:r>
            <a:r>
              <a:rPr sz="2400" spc="-5" dirty="0">
                <a:latin typeface="Arial"/>
                <a:cs typeface="Arial"/>
              </a:rPr>
              <a:t>securely  authenticate a </a:t>
            </a:r>
            <a:r>
              <a:rPr sz="2400" dirty="0">
                <a:latin typeface="Arial"/>
                <a:cs typeface="Arial"/>
              </a:rPr>
              <a:t>trusted  </a:t>
            </a:r>
            <a:r>
              <a:rPr sz="2400" spc="-5" dirty="0">
                <a:latin typeface="Arial"/>
                <a:cs typeface="Arial"/>
              </a:rPr>
              <a:t>relationship between </a:t>
            </a:r>
            <a:r>
              <a:rPr sz="2400" dirty="0">
                <a:latin typeface="Arial"/>
                <a:cs typeface="Arial"/>
              </a:rPr>
              <a:t>two  </a:t>
            </a:r>
            <a:r>
              <a:rPr sz="2400" spc="-5" dirty="0">
                <a:latin typeface="Arial"/>
                <a:cs typeface="Arial"/>
              </a:rPr>
              <a:t>Principals.</a:t>
            </a:r>
            <a:endParaRPr sz="2400" dirty="0">
              <a:latin typeface="Arial"/>
              <a:cs typeface="Arial"/>
            </a:endParaRPr>
          </a:p>
        </p:txBody>
      </p:sp>
      <p:pic>
        <p:nvPicPr>
          <p:cNvPr id="2" name="Picture 1">
            <a:extLst>
              <a:ext uri="{FF2B5EF4-FFF2-40B4-BE49-F238E27FC236}">
                <a16:creationId xmlns:a16="http://schemas.microsoft.com/office/drawing/2014/main" id="{5220E03C-4831-3F4B-97B4-8374D2E7E0E6}"/>
              </a:ext>
            </a:extLst>
          </p:cNvPr>
          <p:cNvPicPr>
            <a:picLocks noChangeAspect="1"/>
          </p:cNvPicPr>
          <p:nvPr/>
        </p:nvPicPr>
        <p:blipFill>
          <a:blip r:embed="rId2"/>
          <a:stretch>
            <a:fillRect/>
          </a:stretch>
        </p:blipFill>
        <p:spPr>
          <a:xfrm>
            <a:off x="5407513" y="1967947"/>
            <a:ext cx="6675440" cy="3337720"/>
          </a:xfrm>
          <a:prstGeom prst="rect">
            <a:avLst/>
          </a:prstGeom>
        </p:spPr>
      </p:pic>
    </p:spTree>
    <p:extLst>
      <p:ext uri="{BB962C8B-B14F-4D97-AF65-F5344CB8AC3E}">
        <p14:creationId xmlns:p14="http://schemas.microsoft.com/office/powerpoint/2010/main" val="261201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84979" y="-221310"/>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Access Control</a:t>
            </a:r>
            <a:r>
              <a:rPr spc="-40" dirty="0"/>
              <a:t> </a:t>
            </a:r>
            <a:r>
              <a:rPr dirty="0"/>
              <a:t>Matrix	</a:t>
            </a:r>
          </a:p>
        </p:txBody>
      </p:sp>
      <p:sp>
        <p:nvSpPr>
          <p:cNvPr id="4" name="object 4"/>
          <p:cNvSpPr txBox="1"/>
          <p:nvPr/>
        </p:nvSpPr>
        <p:spPr>
          <a:xfrm>
            <a:off x="1284944" y="1243330"/>
            <a:ext cx="7574915" cy="2185670"/>
          </a:xfrm>
          <a:prstGeom prst="rect">
            <a:avLst/>
          </a:prstGeom>
        </p:spPr>
        <p:txBody>
          <a:bodyPr vert="horz" wrap="square" lIns="0" tIns="12065" rIns="0" bIns="0" rtlCol="0">
            <a:spAutoFit/>
          </a:bodyPr>
          <a:lstStyle/>
          <a:p>
            <a:pPr marL="355600" marR="5080" indent="-343535">
              <a:spcBef>
                <a:spcPts val="95"/>
              </a:spcBef>
              <a:buClr>
                <a:srgbClr val="003399"/>
              </a:buClr>
              <a:buChar char="•"/>
              <a:tabLst>
                <a:tab pos="355600" algn="l"/>
                <a:tab pos="356235" algn="l"/>
              </a:tabLst>
            </a:pPr>
            <a:r>
              <a:rPr sz="2800" u="heavy" spc="-5" dirty="0">
                <a:solidFill>
                  <a:srgbClr val="FF6600"/>
                </a:solidFill>
                <a:uFill>
                  <a:solidFill>
                    <a:srgbClr val="FF6600"/>
                  </a:solidFill>
                </a:uFill>
                <a:latin typeface="Arial"/>
                <a:cs typeface="Arial"/>
              </a:rPr>
              <a:t>Access </a:t>
            </a:r>
            <a:r>
              <a:rPr sz="2800" u="heavy" dirty="0">
                <a:solidFill>
                  <a:srgbClr val="FF6600"/>
                </a:solidFill>
                <a:uFill>
                  <a:solidFill>
                    <a:srgbClr val="FF6600"/>
                  </a:solidFill>
                </a:uFill>
                <a:latin typeface="Arial"/>
                <a:cs typeface="Arial"/>
              </a:rPr>
              <a:t>control </a:t>
            </a:r>
            <a:r>
              <a:rPr sz="2800" u="heavy" spc="-5" dirty="0">
                <a:solidFill>
                  <a:srgbClr val="FF6600"/>
                </a:solidFill>
                <a:uFill>
                  <a:solidFill>
                    <a:srgbClr val="FF6600"/>
                  </a:solidFill>
                </a:uFill>
                <a:latin typeface="Arial"/>
                <a:cs typeface="Arial"/>
              </a:rPr>
              <a:t>matrix</a:t>
            </a:r>
            <a:r>
              <a:rPr sz="2800" spc="-5" dirty="0">
                <a:solidFill>
                  <a:srgbClr val="FF6600"/>
                </a:solidFill>
                <a:latin typeface="Arial"/>
                <a:cs typeface="Arial"/>
              </a:rPr>
              <a:t> </a:t>
            </a:r>
            <a:r>
              <a:rPr sz="2800" spc="-5" dirty="0">
                <a:latin typeface="Arial"/>
                <a:cs typeface="Arial"/>
              </a:rPr>
              <a:t>specifies access  relations between</a:t>
            </a:r>
            <a:r>
              <a:rPr sz="2800" spc="-5" dirty="0">
                <a:solidFill>
                  <a:srgbClr val="FF6600"/>
                </a:solidFill>
                <a:latin typeface="Arial"/>
                <a:cs typeface="Arial"/>
              </a:rPr>
              <a:t> </a:t>
            </a:r>
            <a:r>
              <a:rPr sz="2800" u="heavy" spc="-5" dirty="0">
                <a:solidFill>
                  <a:srgbClr val="FF6600"/>
                </a:solidFill>
                <a:uFill>
                  <a:solidFill>
                    <a:srgbClr val="FF6600"/>
                  </a:solidFill>
                </a:uFill>
                <a:latin typeface="Arial"/>
                <a:cs typeface="Arial"/>
              </a:rPr>
              <a:t>Subject-Subject</a:t>
            </a:r>
            <a:r>
              <a:rPr sz="2800" spc="-5" dirty="0">
                <a:solidFill>
                  <a:srgbClr val="FF6600"/>
                </a:solidFill>
                <a:latin typeface="Arial"/>
                <a:cs typeface="Arial"/>
              </a:rPr>
              <a:t> </a:t>
            </a:r>
            <a:r>
              <a:rPr sz="2800" dirty="0">
                <a:latin typeface="Arial"/>
                <a:cs typeface="Arial"/>
              </a:rPr>
              <a:t>or</a:t>
            </a:r>
            <a:r>
              <a:rPr sz="2800" dirty="0">
                <a:solidFill>
                  <a:srgbClr val="FF6600"/>
                </a:solidFill>
                <a:latin typeface="Arial"/>
                <a:cs typeface="Arial"/>
              </a:rPr>
              <a:t> </a:t>
            </a:r>
            <a:r>
              <a:rPr sz="2800" u="heavy" dirty="0">
                <a:solidFill>
                  <a:srgbClr val="FF6600"/>
                </a:solidFill>
                <a:uFill>
                  <a:solidFill>
                    <a:srgbClr val="FF6600"/>
                  </a:solidFill>
                </a:uFill>
                <a:latin typeface="Arial"/>
                <a:cs typeface="Arial"/>
              </a:rPr>
              <a:t>Subject-  Object</a:t>
            </a:r>
            <a:r>
              <a:rPr sz="2800" dirty="0">
                <a:latin typeface="Arial"/>
                <a:cs typeface="Arial"/>
              </a:rPr>
              <a:t>.</a:t>
            </a:r>
          </a:p>
          <a:p>
            <a:pPr marL="756285" lvl="1" indent="-287020">
              <a:spcBef>
                <a:spcPts val="595"/>
              </a:spcBef>
              <a:buClr>
                <a:srgbClr val="003399"/>
              </a:buClr>
              <a:buChar char="–"/>
              <a:tabLst>
                <a:tab pos="756920" algn="l"/>
              </a:tabLst>
            </a:pPr>
            <a:r>
              <a:rPr sz="2400" u="heavy" spc="-5" dirty="0">
                <a:solidFill>
                  <a:srgbClr val="FF6600"/>
                </a:solidFill>
                <a:uFill>
                  <a:solidFill>
                    <a:srgbClr val="FF6600"/>
                  </a:solidFill>
                </a:uFill>
                <a:latin typeface="Arial"/>
                <a:cs typeface="Arial"/>
              </a:rPr>
              <a:t>One row per</a:t>
            </a:r>
            <a:r>
              <a:rPr sz="2400" u="heavy" spc="-10" dirty="0">
                <a:solidFill>
                  <a:srgbClr val="FF6600"/>
                </a:solidFill>
                <a:uFill>
                  <a:solidFill>
                    <a:srgbClr val="FF6600"/>
                  </a:solidFill>
                </a:uFill>
                <a:latin typeface="Arial"/>
                <a:cs typeface="Arial"/>
              </a:rPr>
              <a:t> </a:t>
            </a:r>
            <a:r>
              <a:rPr sz="2400" u="heavy" dirty="0">
                <a:solidFill>
                  <a:srgbClr val="FF6600"/>
                </a:solidFill>
                <a:uFill>
                  <a:solidFill>
                    <a:srgbClr val="FF6600"/>
                  </a:solidFill>
                </a:uFill>
                <a:latin typeface="Arial"/>
                <a:cs typeface="Arial"/>
              </a:rPr>
              <a:t>subject</a:t>
            </a:r>
            <a:r>
              <a:rPr sz="2400" dirty="0">
                <a:solidFill>
                  <a:srgbClr val="003399"/>
                </a:solidFill>
                <a:latin typeface="Arial"/>
                <a:cs typeface="Arial"/>
              </a:rPr>
              <a:t>.</a:t>
            </a:r>
            <a:endParaRPr sz="2400" dirty="0">
              <a:latin typeface="Arial"/>
              <a:cs typeface="Arial"/>
            </a:endParaRPr>
          </a:p>
          <a:p>
            <a:pPr marL="756285" lvl="1" indent="-287020">
              <a:spcBef>
                <a:spcPts val="575"/>
              </a:spcBef>
              <a:buClr>
                <a:srgbClr val="003399"/>
              </a:buClr>
              <a:buChar char="–"/>
              <a:tabLst>
                <a:tab pos="756920" algn="l"/>
              </a:tabLst>
            </a:pPr>
            <a:r>
              <a:rPr sz="2400" u="heavy" spc="-5" dirty="0">
                <a:solidFill>
                  <a:srgbClr val="FF6600"/>
                </a:solidFill>
                <a:uFill>
                  <a:solidFill>
                    <a:srgbClr val="FF6600"/>
                  </a:solidFill>
                </a:uFill>
                <a:latin typeface="Arial"/>
                <a:cs typeface="Arial"/>
              </a:rPr>
              <a:t>One column per </a:t>
            </a:r>
            <a:r>
              <a:rPr sz="2400" u="heavy" dirty="0">
                <a:solidFill>
                  <a:srgbClr val="FF6600"/>
                </a:solidFill>
                <a:uFill>
                  <a:solidFill>
                    <a:srgbClr val="FF6600"/>
                  </a:solidFill>
                </a:uFill>
                <a:latin typeface="Arial"/>
                <a:cs typeface="Arial"/>
              </a:rPr>
              <a:t>subjects </a:t>
            </a:r>
            <a:r>
              <a:rPr sz="2400" u="heavy" spc="-5" dirty="0">
                <a:solidFill>
                  <a:srgbClr val="FF6600"/>
                </a:solidFill>
                <a:uFill>
                  <a:solidFill>
                    <a:srgbClr val="FF6600"/>
                  </a:solidFill>
                </a:uFill>
                <a:latin typeface="Arial"/>
                <a:cs typeface="Arial"/>
              </a:rPr>
              <a:t>or</a:t>
            </a:r>
            <a:r>
              <a:rPr sz="2400" u="heavy" dirty="0">
                <a:solidFill>
                  <a:srgbClr val="FF6600"/>
                </a:solidFill>
                <a:uFill>
                  <a:solidFill>
                    <a:srgbClr val="FF6600"/>
                  </a:solidFill>
                </a:uFill>
                <a:latin typeface="Arial"/>
                <a:cs typeface="Arial"/>
              </a:rPr>
              <a:t> object</a:t>
            </a:r>
            <a:r>
              <a:rPr sz="2400" dirty="0">
                <a:solidFill>
                  <a:srgbClr val="003399"/>
                </a:solidFill>
                <a:latin typeface="Arial"/>
                <a:cs typeface="Arial"/>
              </a:rPr>
              <a:t>.</a:t>
            </a:r>
            <a:endParaRPr sz="2400" dirty="0">
              <a:latin typeface="Arial"/>
              <a:cs typeface="Arial"/>
            </a:endParaRPr>
          </a:p>
        </p:txBody>
      </p:sp>
      <p:graphicFrame>
        <p:nvGraphicFramePr>
          <p:cNvPr id="5" name="object 5"/>
          <p:cNvGraphicFramePr>
            <a:graphicFrameLocks noGrp="1"/>
          </p:cNvGraphicFramePr>
          <p:nvPr>
            <p:extLst>
              <p:ext uri="{D42A27DB-BD31-4B8C-83A1-F6EECF244321}">
                <p14:modId xmlns:p14="http://schemas.microsoft.com/office/powerpoint/2010/main" val="3247747859"/>
              </p:ext>
            </p:extLst>
          </p:nvPr>
        </p:nvGraphicFramePr>
        <p:xfrm>
          <a:off x="2434929" y="3608325"/>
          <a:ext cx="5225409" cy="3017580"/>
        </p:xfrm>
        <a:graphic>
          <a:graphicData uri="http://schemas.openxmlformats.org/drawingml/2006/table">
            <a:tbl>
              <a:tblPr firstRow="1" bandRow="1">
                <a:tableStyleId>{2D5ABB26-0587-4C30-8999-92F81FD0307C}</a:tableStyleId>
              </a:tblPr>
              <a:tblGrid>
                <a:gridCol w="446405">
                  <a:extLst>
                    <a:ext uri="{9D8B030D-6E8A-4147-A177-3AD203B41FA5}">
                      <a16:colId xmlns:a16="http://schemas.microsoft.com/office/drawing/2014/main" val="20000"/>
                    </a:ext>
                  </a:extLst>
                </a:gridCol>
                <a:gridCol w="752475">
                  <a:extLst>
                    <a:ext uri="{9D8B030D-6E8A-4147-A177-3AD203B41FA5}">
                      <a16:colId xmlns:a16="http://schemas.microsoft.com/office/drawing/2014/main" val="20001"/>
                    </a:ext>
                  </a:extLst>
                </a:gridCol>
                <a:gridCol w="614044">
                  <a:extLst>
                    <a:ext uri="{9D8B030D-6E8A-4147-A177-3AD203B41FA5}">
                      <a16:colId xmlns:a16="http://schemas.microsoft.com/office/drawing/2014/main" val="20002"/>
                    </a:ext>
                  </a:extLst>
                </a:gridCol>
                <a:gridCol w="547369">
                  <a:extLst>
                    <a:ext uri="{9D8B030D-6E8A-4147-A177-3AD203B41FA5}">
                      <a16:colId xmlns:a16="http://schemas.microsoft.com/office/drawing/2014/main" val="20003"/>
                    </a:ext>
                  </a:extLst>
                </a:gridCol>
                <a:gridCol w="545465">
                  <a:extLst>
                    <a:ext uri="{9D8B030D-6E8A-4147-A177-3AD203B41FA5}">
                      <a16:colId xmlns:a16="http://schemas.microsoft.com/office/drawing/2014/main" val="20004"/>
                    </a:ext>
                  </a:extLst>
                </a:gridCol>
                <a:gridCol w="545464">
                  <a:extLst>
                    <a:ext uri="{9D8B030D-6E8A-4147-A177-3AD203B41FA5}">
                      <a16:colId xmlns:a16="http://schemas.microsoft.com/office/drawing/2014/main" val="20005"/>
                    </a:ext>
                  </a:extLst>
                </a:gridCol>
                <a:gridCol w="580389">
                  <a:extLst>
                    <a:ext uri="{9D8B030D-6E8A-4147-A177-3AD203B41FA5}">
                      <a16:colId xmlns:a16="http://schemas.microsoft.com/office/drawing/2014/main" val="20006"/>
                    </a:ext>
                  </a:extLst>
                </a:gridCol>
                <a:gridCol w="596264">
                  <a:extLst>
                    <a:ext uri="{9D8B030D-6E8A-4147-A177-3AD203B41FA5}">
                      <a16:colId xmlns:a16="http://schemas.microsoft.com/office/drawing/2014/main" val="20007"/>
                    </a:ext>
                  </a:extLst>
                </a:gridCol>
                <a:gridCol w="597534">
                  <a:extLst>
                    <a:ext uri="{9D8B030D-6E8A-4147-A177-3AD203B41FA5}">
                      <a16:colId xmlns:a16="http://schemas.microsoft.com/office/drawing/2014/main" val="20008"/>
                    </a:ext>
                  </a:extLst>
                </a:gridCol>
              </a:tblGrid>
              <a:tr h="335280">
                <a:tc rowSpan="2" gridSpan="2">
                  <a:txBody>
                    <a:bodyPr/>
                    <a:lstStyle/>
                    <a:p>
                      <a:pPr>
                        <a:lnSpc>
                          <a:spcPct val="100000"/>
                        </a:lnSpc>
                      </a:pPr>
                      <a:endParaRPr sz="2200">
                        <a:latin typeface="Times New Roman"/>
                        <a:cs typeface="Times New Roman"/>
                      </a:endParaRPr>
                    </a:p>
                  </a:txBody>
                  <a:tcPr marL="0" marR="0" marT="0" marB="0">
                    <a:lnR w="12700">
                      <a:solidFill>
                        <a:srgbClr val="7E7E7E"/>
                      </a:solidFill>
                      <a:prstDash val="solid"/>
                    </a:lnR>
                    <a:lnB w="12700">
                      <a:solidFill>
                        <a:srgbClr val="7E7E7E"/>
                      </a:solidFill>
                      <a:prstDash val="solid"/>
                    </a:lnB>
                  </a:tcPr>
                </a:tc>
                <a:tc rowSpan="2" hMerge="1">
                  <a:txBody>
                    <a:bodyPr/>
                    <a:lstStyle/>
                    <a:p>
                      <a:endParaRPr/>
                    </a:p>
                  </a:txBody>
                  <a:tcPr marL="0" marR="0" marT="0" marB="0"/>
                </a:tc>
                <a:tc gridSpan="7">
                  <a:txBody>
                    <a:bodyPr/>
                    <a:lstStyle/>
                    <a:p>
                      <a:pPr marL="1247140">
                        <a:lnSpc>
                          <a:spcPct val="100000"/>
                        </a:lnSpc>
                        <a:spcBef>
                          <a:spcPts val="325"/>
                        </a:spcBef>
                      </a:pPr>
                      <a:r>
                        <a:rPr sz="1600" b="1" spc="-5" dirty="0">
                          <a:solidFill>
                            <a:srgbClr val="FFFFFF"/>
                          </a:solidFill>
                          <a:latin typeface="Arial"/>
                          <a:cs typeface="Arial"/>
                        </a:rPr>
                        <a:t>Object /</a:t>
                      </a:r>
                      <a:r>
                        <a:rPr sz="1600" b="1" spc="20" dirty="0">
                          <a:solidFill>
                            <a:srgbClr val="FFFFFF"/>
                          </a:solidFill>
                          <a:latin typeface="Arial"/>
                          <a:cs typeface="Arial"/>
                        </a:rPr>
                        <a:t> </a:t>
                      </a:r>
                      <a:r>
                        <a:rPr sz="1600" b="1" spc="-5" dirty="0">
                          <a:solidFill>
                            <a:srgbClr val="FFFFFF"/>
                          </a:solidFill>
                          <a:latin typeface="Arial"/>
                          <a:cs typeface="Arial"/>
                        </a:rPr>
                        <a:t>Subject</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35279">
                <a:tc gridSpan="2" vMerge="1">
                  <a:txBody>
                    <a:bodyPr/>
                    <a:lstStyle/>
                    <a:p>
                      <a:endParaRPr/>
                    </a:p>
                  </a:txBody>
                  <a:tcPr marL="0" marR="0" marT="0" marB="0">
                    <a:lnR w="12700">
                      <a:solidFill>
                        <a:srgbClr val="7E7E7E"/>
                      </a:solidFill>
                      <a:prstDash val="solid"/>
                    </a:lnR>
                    <a:lnB w="12700">
                      <a:solidFill>
                        <a:srgbClr val="7E7E7E"/>
                      </a:solidFill>
                      <a:prstDash val="solid"/>
                    </a:lnB>
                  </a:tcPr>
                </a:tc>
                <a:tc hMerge="1" vMerge="1">
                  <a:txBody>
                    <a:bodyPr/>
                    <a:lstStyle/>
                    <a:p>
                      <a:endParaRPr/>
                    </a:p>
                  </a:txBody>
                  <a:tcPr marL="0" marR="0" marT="0" marB="0"/>
                </a:tc>
                <a:tc>
                  <a:txBody>
                    <a:bodyPr/>
                    <a:lstStyle/>
                    <a:p>
                      <a:pPr marL="6350" algn="ctr">
                        <a:lnSpc>
                          <a:spcPct val="100000"/>
                        </a:lnSpc>
                        <a:spcBef>
                          <a:spcPts val="325"/>
                        </a:spcBef>
                      </a:pPr>
                      <a:r>
                        <a:rPr sz="1600" b="1" dirty="0">
                          <a:solidFill>
                            <a:srgbClr val="FFFFFF"/>
                          </a:solidFill>
                          <a:latin typeface="Arial"/>
                          <a:cs typeface="Arial"/>
                        </a:rPr>
                        <a:t>A</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algn="ctr">
                        <a:lnSpc>
                          <a:spcPct val="100000"/>
                        </a:lnSpc>
                        <a:spcBef>
                          <a:spcPts val="325"/>
                        </a:spcBef>
                      </a:pPr>
                      <a:r>
                        <a:rPr sz="1600" b="1" dirty="0">
                          <a:solidFill>
                            <a:srgbClr val="FFFFFF"/>
                          </a:solidFill>
                          <a:latin typeface="Arial"/>
                          <a:cs typeface="Arial"/>
                        </a:rPr>
                        <a:t>B</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marL="1270" algn="ctr">
                        <a:lnSpc>
                          <a:spcPct val="100000"/>
                        </a:lnSpc>
                        <a:spcBef>
                          <a:spcPts val="325"/>
                        </a:spcBef>
                      </a:pPr>
                      <a:r>
                        <a:rPr sz="1600" b="1" dirty="0">
                          <a:solidFill>
                            <a:srgbClr val="FFFFFF"/>
                          </a:solidFill>
                          <a:latin typeface="Arial"/>
                          <a:cs typeface="Arial"/>
                        </a:rPr>
                        <a:t>C</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marL="1905" algn="ctr">
                        <a:lnSpc>
                          <a:spcPct val="100000"/>
                        </a:lnSpc>
                        <a:spcBef>
                          <a:spcPts val="325"/>
                        </a:spcBef>
                      </a:pPr>
                      <a:r>
                        <a:rPr sz="1600" b="1" dirty="0">
                          <a:solidFill>
                            <a:srgbClr val="FFFFFF"/>
                          </a:solidFill>
                          <a:latin typeface="Arial"/>
                          <a:cs typeface="Arial"/>
                        </a:rPr>
                        <a:t>D</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algn="ctr">
                        <a:lnSpc>
                          <a:spcPct val="100000"/>
                        </a:lnSpc>
                        <a:spcBef>
                          <a:spcPts val="325"/>
                        </a:spcBef>
                      </a:pPr>
                      <a:r>
                        <a:rPr sz="1600" b="1" dirty="0">
                          <a:solidFill>
                            <a:srgbClr val="FFFFFF"/>
                          </a:solidFill>
                          <a:latin typeface="Arial"/>
                          <a:cs typeface="Arial"/>
                        </a:rPr>
                        <a:t>E</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marL="2540" algn="ctr">
                        <a:lnSpc>
                          <a:spcPct val="100000"/>
                        </a:lnSpc>
                        <a:spcBef>
                          <a:spcPts val="325"/>
                        </a:spcBef>
                      </a:pPr>
                      <a:r>
                        <a:rPr sz="1600" b="1" dirty="0">
                          <a:solidFill>
                            <a:srgbClr val="FFFFFF"/>
                          </a:solidFill>
                          <a:latin typeface="Arial"/>
                          <a:cs typeface="Arial"/>
                        </a:rPr>
                        <a:t>F</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tc>
                  <a:txBody>
                    <a:bodyPr/>
                    <a:lstStyle/>
                    <a:p>
                      <a:pPr marL="635" algn="ctr">
                        <a:lnSpc>
                          <a:spcPct val="100000"/>
                        </a:lnSpc>
                        <a:spcBef>
                          <a:spcPts val="325"/>
                        </a:spcBef>
                      </a:pPr>
                      <a:r>
                        <a:rPr sz="1600" b="1" dirty="0">
                          <a:solidFill>
                            <a:srgbClr val="FFFFFF"/>
                          </a:solidFill>
                          <a:latin typeface="Arial"/>
                          <a:cs typeface="Arial"/>
                        </a:rPr>
                        <a:t>G</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6600"/>
                    </a:solidFill>
                  </a:tcPr>
                </a:tc>
                <a:extLst>
                  <a:ext uri="{0D108BD9-81ED-4DB2-BD59-A6C34878D82A}">
                    <a16:rowId xmlns:a16="http://schemas.microsoft.com/office/drawing/2014/main" val="10001"/>
                  </a:ext>
                </a:extLst>
              </a:tr>
              <a:tr h="335280">
                <a:tc rowSpan="7">
                  <a:txBody>
                    <a:bodyPr/>
                    <a:lstStyle/>
                    <a:p>
                      <a:pPr marL="699135">
                        <a:lnSpc>
                          <a:spcPct val="100000"/>
                        </a:lnSpc>
                        <a:spcBef>
                          <a:spcPts val="509"/>
                        </a:spcBef>
                      </a:pPr>
                      <a:r>
                        <a:rPr sz="1800" b="1" spc="-5" dirty="0">
                          <a:solidFill>
                            <a:srgbClr val="003399"/>
                          </a:solidFill>
                          <a:latin typeface="Arial"/>
                          <a:cs typeface="Arial"/>
                        </a:rPr>
                        <a:t>Subject</a:t>
                      </a:r>
                      <a:endParaRPr sz="1800">
                        <a:latin typeface="Arial"/>
                        <a:cs typeface="Arial"/>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25"/>
                        </a:spcBef>
                      </a:pPr>
                      <a:r>
                        <a:rPr sz="1600" b="1" dirty="0">
                          <a:solidFill>
                            <a:srgbClr val="003399"/>
                          </a:solidFill>
                          <a:latin typeface="Arial"/>
                          <a:cs typeface="Arial"/>
                        </a:rPr>
                        <a:t>1</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extLst>
                  <a:ext uri="{0D108BD9-81ED-4DB2-BD59-A6C34878D82A}">
                    <a16:rowId xmlns:a16="http://schemas.microsoft.com/office/drawing/2014/main" val="10002"/>
                  </a:ext>
                </a:extLst>
              </a:tr>
              <a:tr h="335406">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25"/>
                        </a:spcBef>
                      </a:pPr>
                      <a:r>
                        <a:rPr sz="1600" b="1" dirty="0">
                          <a:solidFill>
                            <a:srgbClr val="003399"/>
                          </a:solidFill>
                          <a:latin typeface="Arial"/>
                          <a:cs typeface="Arial"/>
                        </a:rPr>
                        <a:t>2</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extLst>
                  <a:ext uri="{0D108BD9-81ED-4DB2-BD59-A6C34878D82A}">
                    <a16:rowId xmlns:a16="http://schemas.microsoft.com/office/drawing/2014/main" val="10003"/>
                  </a:ext>
                </a:extLst>
              </a:tr>
              <a:tr h="335153">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25"/>
                        </a:spcBef>
                      </a:pPr>
                      <a:r>
                        <a:rPr sz="1600" b="1" dirty="0">
                          <a:solidFill>
                            <a:srgbClr val="003399"/>
                          </a:solidFill>
                          <a:latin typeface="Arial"/>
                          <a:cs typeface="Arial"/>
                        </a:rPr>
                        <a:t>3</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extLst>
                  <a:ext uri="{0D108BD9-81ED-4DB2-BD59-A6C34878D82A}">
                    <a16:rowId xmlns:a16="http://schemas.microsoft.com/office/drawing/2014/main" val="10004"/>
                  </a:ext>
                </a:extLst>
              </a:tr>
              <a:tr h="335279">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30"/>
                        </a:spcBef>
                      </a:pPr>
                      <a:r>
                        <a:rPr sz="1600" b="1" dirty="0">
                          <a:solidFill>
                            <a:srgbClr val="003399"/>
                          </a:solidFill>
                          <a:latin typeface="Arial"/>
                          <a:cs typeface="Arial"/>
                        </a:rPr>
                        <a:t>4</a:t>
                      </a:r>
                      <a:endParaRPr sz="1600">
                        <a:latin typeface="Arial"/>
                        <a:cs typeface="Arial"/>
                      </a:endParaRPr>
                    </a:p>
                  </a:txBody>
                  <a:tcPr marL="0" marR="0" marT="4191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extLst>
                  <a:ext uri="{0D108BD9-81ED-4DB2-BD59-A6C34878D82A}">
                    <a16:rowId xmlns:a16="http://schemas.microsoft.com/office/drawing/2014/main" val="10005"/>
                  </a:ext>
                </a:extLst>
              </a:tr>
              <a:tr h="335343">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30"/>
                        </a:spcBef>
                      </a:pPr>
                      <a:r>
                        <a:rPr sz="1600" b="1" dirty="0">
                          <a:solidFill>
                            <a:srgbClr val="003399"/>
                          </a:solidFill>
                          <a:latin typeface="Arial"/>
                          <a:cs typeface="Arial"/>
                        </a:rPr>
                        <a:t>5</a:t>
                      </a:r>
                      <a:endParaRPr sz="1600">
                        <a:latin typeface="Arial"/>
                        <a:cs typeface="Arial"/>
                      </a:endParaRPr>
                    </a:p>
                  </a:txBody>
                  <a:tcPr marL="0" marR="0" marT="4191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extLst>
                  <a:ext uri="{0D108BD9-81ED-4DB2-BD59-A6C34878D82A}">
                    <a16:rowId xmlns:a16="http://schemas.microsoft.com/office/drawing/2014/main" val="10006"/>
                  </a:ext>
                </a:extLst>
              </a:tr>
              <a:tr h="335280">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25"/>
                        </a:spcBef>
                      </a:pPr>
                      <a:r>
                        <a:rPr sz="1600" b="1" dirty="0">
                          <a:solidFill>
                            <a:srgbClr val="003399"/>
                          </a:solidFill>
                          <a:latin typeface="Arial"/>
                          <a:cs typeface="Arial"/>
                        </a:rPr>
                        <a:t>6</a:t>
                      </a:r>
                      <a:endParaRPr sz="1600">
                        <a:latin typeface="Arial"/>
                        <a:cs typeface="Arial"/>
                      </a:endParaRPr>
                    </a:p>
                  </a:txBody>
                  <a:tcPr marL="0" marR="0" marT="41275"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DDDDDD"/>
                    </a:solidFill>
                  </a:tcPr>
                </a:tc>
                <a:extLst>
                  <a:ext uri="{0D108BD9-81ED-4DB2-BD59-A6C34878D82A}">
                    <a16:rowId xmlns:a16="http://schemas.microsoft.com/office/drawing/2014/main" val="10007"/>
                  </a:ext>
                </a:extLst>
              </a:tr>
              <a:tr h="335280">
                <a:tc vMerge="1">
                  <a:txBody>
                    <a:bodyPr/>
                    <a:lstStyle/>
                    <a:p>
                      <a:endParaRPr/>
                    </a:p>
                  </a:txBody>
                  <a:tcPr marL="0" marR="0" marT="64769" marB="0" vert="vert27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gn="ctr">
                        <a:lnSpc>
                          <a:spcPct val="100000"/>
                        </a:lnSpc>
                        <a:spcBef>
                          <a:spcPts val="330"/>
                        </a:spcBef>
                      </a:pPr>
                      <a:r>
                        <a:rPr sz="1600" b="1" dirty="0">
                          <a:solidFill>
                            <a:srgbClr val="003399"/>
                          </a:solidFill>
                          <a:latin typeface="Arial"/>
                          <a:cs typeface="Arial"/>
                        </a:rPr>
                        <a:t>7</a:t>
                      </a:r>
                      <a:endParaRPr sz="1600">
                        <a:latin typeface="Arial"/>
                        <a:cs typeface="Arial"/>
                      </a:endParaRPr>
                    </a:p>
                  </a:txBody>
                  <a:tcPr marL="0" marR="0" marT="4191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rgbClr val="FFCC00"/>
                    </a:solidFill>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9603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15109" y="-242586"/>
            <a:ext cx="12162692"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Access Control </a:t>
            </a:r>
            <a:r>
              <a:rPr dirty="0"/>
              <a:t>Matrix – </a:t>
            </a:r>
            <a:r>
              <a:rPr spc="-5" dirty="0"/>
              <a:t>Using</a:t>
            </a:r>
            <a:r>
              <a:rPr spc="25" dirty="0"/>
              <a:t> </a:t>
            </a:r>
            <a:r>
              <a:rPr spc="-5" dirty="0"/>
              <a:t>Graham-Denning	</a:t>
            </a:r>
          </a:p>
        </p:txBody>
      </p:sp>
      <p:sp>
        <p:nvSpPr>
          <p:cNvPr id="4" name="object 4"/>
          <p:cNvSpPr txBox="1"/>
          <p:nvPr/>
        </p:nvSpPr>
        <p:spPr>
          <a:xfrm>
            <a:off x="715109" y="1883760"/>
            <a:ext cx="7230745" cy="3352200"/>
          </a:xfrm>
          <a:prstGeom prst="rect">
            <a:avLst/>
          </a:prstGeom>
        </p:spPr>
        <p:txBody>
          <a:bodyPr vert="horz" wrap="square" lIns="0" tIns="12700" rIns="0" bIns="0" rtlCol="0">
            <a:spAutoFit/>
          </a:bodyPr>
          <a:lstStyle/>
          <a:p>
            <a:pPr marL="355600" marR="5080" indent="-343535">
              <a:spcBef>
                <a:spcPts val="100"/>
              </a:spcBef>
              <a:buClr>
                <a:srgbClr val="003399"/>
              </a:buClr>
              <a:buChar char="•"/>
              <a:tabLst>
                <a:tab pos="355600" algn="l"/>
                <a:tab pos="356235" algn="l"/>
              </a:tabLst>
            </a:pPr>
            <a:r>
              <a:rPr sz="2400" u="heavy" spc="-5" dirty="0">
                <a:solidFill>
                  <a:srgbClr val="FF6600"/>
                </a:solidFill>
                <a:uFill>
                  <a:solidFill>
                    <a:srgbClr val="FF6600"/>
                  </a:solidFill>
                </a:uFill>
                <a:latin typeface="Arial"/>
                <a:cs typeface="Arial"/>
              </a:rPr>
              <a:t>Graham-Denning</a:t>
            </a:r>
            <a:r>
              <a:rPr sz="2400" spc="-5" dirty="0">
                <a:solidFill>
                  <a:srgbClr val="FF6600"/>
                </a:solidFill>
                <a:latin typeface="Arial"/>
                <a:cs typeface="Arial"/>
              </a:rPr>
              <a:t> </a:t>
            </a:r>
            <a:r>
              <a:rPr sz="2400" spc="-5" dirty="0">
                <a:solidFill>
                  <a:srgbClr val="003399"/>
                </a:solidFill>
                <a:latin typeface="Arial"/>
                <a:cs typeface="Arial"/>
              </a:rPr>
              <a:t>is an</a:t>
            </a:r>
            <a:r>
              <a:rPr sz="2400" spc="-5" dirty="0">
                <a:solidFill>
                  <a:srgbClr val="FF6600"/>
                </a:solidFill>
                <a:latin typeface="Arial"/>
                <a:cs typeface="Arial"/>
              </a:rPr>
              <a:t> </a:t>
            </a:r>
            <a:r>
              <a:rPr sz="2400" u="heavy" spc="-5" dirty="0">
                <a:solidFill>
                  <a:srgbClr val="FF6600"/>
                </a:solidFill>
                <a:uFill>
                  <a:solidFill>
                    <a:srgbClr val="FF6600"/>
                  </a:solidFill>
                </a:uFill>
                <a:latin typeface="Arial"/>
                <a:cs typeface="Arial"/>
              </a:rPr>
              <a:t>information access control  model</a:t>
            </a:r>
            <a:r>
              <a:rPr sz="2400" spc="-5" dirty="0">
                <a:solidFill>
                  <a:srgbClr val="FF6600"/>
                </a:solidFill>
                <a:latin typeface="Arial"/>
                <a:cs typeface="Arial"/>
              </a:rPr>
              <a:t> </a:t>
            </a:r>
            <a:r>
              <a:rPr sz="2400" spc="-5" dirty="0">
                <a:solidFill>
                  <a:srgbClr val="003399"/>
                </a:solidFill>
                <a:latin typeface="Arial"/>
                <a:cs typeface="Arial"/>
              </a:rPr>
              <a:t>operates on a </a:t>
            </a:r>
            <a:r>
              <a:rPr sz="2400" dirty="0">
                <a:solidFill>
                  <a:srgbClr val="003399"/>
                </a:solidFill>
                <a:latin typeface="Arial"/>
                <a:cs typeface="Arial"/>
              </a:rPr>
              <a:t>set </a:t>
            </a:r>
            <a:r>
              <a:rPr sz="2400" spc="-5" dirty="0">
                <a:solidFill>
                  <a:srgbClr val="003399"/>
                </a:solidFill>
                <a:latin typeface="Arial"/>
                <a:cs typeface="Arial"/>
              </a:rPr>
              <a:t>of</a:t>
            </a:r>
            <a:r>
              <a:rPr sz="2400" spc="-5" dirty="0">
                <a:solidFill>
                  <a:srgbClr val="FF6600"/>
                </a:solidFill>
                <a:latin typeface="Arial"/>
                <a:cs typeface="Arial"/>
              </a:rPr>
              <a:t> </a:t>
            </a:r>
            <a:r>
              <a:rPr sz="2400" u="heavy" dirty="0">
                <a:solidFill>
                  <a:srgbClr val="FF6600"/>
                </a:solidFill>
                <a:uFill>
                  <a:solidFill>
                    <a:srgbClr val="FF6600"/>
                  </a:solidFill>
                </a:uFill>
                <a:latin typeface="Arial"/>
                <a:cs typeface="Arial"/>
              </a:rPr>
              <a:t>subjects</a:t>
            </a:r>
            <a:r>
              <a:rPr sz="2400" dirty="0">
                <a:solidFill>
                  <a:srgbClr val="003399"/>
                </a:solidFill>
                <a:latin typeface="Arial"/>
                <a:cs typeface="Arial"/>
              </a:rPr>
              <a:t>,</a:t>
            </a:r>
            <a:r>
              <a:rPr sz="2400" dirty="0">
                <a:solidFill>
                  <a:srgbClr val="FF6600"/>
                </a:solidFill>
                <a:latin typeface="Arial"/>
                <a:cs typeface="Arial"/>
              </a:rPr>
              <a:t> </a:t>
            </a:r>
            <a:r>
              <a:rPr sz="2400" u="heavy" spc="-5" dirty="0">
                <a:solidFill>
                  <a:srgbClr val="FF6600"/>
                </a:solidFill>
                <a:uFill>
                  <a:solidFill>
                    <a:srgbClr val="FF6600"/>
                  </a:solidFill>
                </a:uFill>
                <a:latin typeface="Arial"/>
                <a:cs typeface="Arial"/>
              </a:rPr>
              <a:t>objects</a:t>
            </a:r>
            <a:r>
              <a:rPr sz="2400" spc="-5" dirty="0">
                <a:solidFill>
                  <a:srgbClr val="003399"/>
                </a:solidFill>
                <a:latin typeface="Arial"/>
                <a:cs typeface="Arial"/>
              </a:rPr>
              <a:t>,</a:t>
            </a:r>
            <a:r>
              <a:rPr sz="2400" spc="-5" dirty="0">
                <a:solidFill>
                  <a:srgbClr val="FF6600"/>
                </a:solidFill>
                <a:latin typeface="Arial"/>
                <a:cs typeface="Arial"/>
              </a:rPr>
              <a:t> </a:t>
            </a:r>
            <a:r>
              <a:rPr sz="2400" u="heavy" spc="-5" dirty="0">
                <a:solidFill>
                  <a:srgbClr val="FF6600"/>
                </a:solidFill>
                <a:uFill>
                  <a:solidFill>
                    <a:srgbClr val="FF6600"/>
                  </a:solidFill>
                </a:uFill>
                <a:latin typeface="Arial"/>
                <a:cs typeface="Arial"/>
              </a:rPr>
              <a:t>rights </a:t>
            </a:r>
            <a:r>
              <a:rPr sz="2400" spc="-5" dirty="0">
                <a:solidFill>
                  <a:srgbClr val="003399"/>
                </a:solidFill>
                <a:latin typeface="Arial"/>
                <a:cs typeface="Arial"/>
              </a:rPr>
              <a:t> and an</a:t>
            </a:r>
            <a:r>
              <a:rPr sz="2400" spc="-5" dirty="0">
                <a:solidFill>
                  <a:srgbClr val="FF6600"/>
                </a:solidFill>
                <a:latin typeface="Arial"/>
                <a:cs typeface="Arial"/>
              </a:rPr>
              <a:t> </a:t>
            </a:r>
            <a:r>
              <a:rPr sz="2400" u="heavy" spc="-5" dirty="0">
                <a:solidFill>
                  <a:srgbClr val="FF6600"/>
                </a:solidFill>
                <a:uFill>
                  <a:solidFill>
                    <a:srgbClr val="FF6600"/>
                  </a:solidFill>
                </a:uFill>
                <a:latin typeface="Arial"/>
                <a:cs typeface="Arial"/>
              </a:rPr>
              <a:t>access </a:t>
            </a:r>
            <a:r>
              <a:rPr lang="en-US" sz="2400" u="heavy" spc="-5" dirty="0">
                <a:solidFill>
                  <a:srgbClr val="FF6600"/>
                </a:solidFill>
                <a:uFill>
                  <a:solidFill>
                    <a:srgbClr val="FF6600"/>
                  </a:solidFill>
                </a:uFill>
                <a:latin typeface="Arial"/>
                <a:cs typeface="Arial"/>
              </a:rPr>
              <a:t>control</a:t>
            </a:r>
            <a:r>
              <a:rPr sz="2400" u="heavy" spc="30" dirty="0">
                <a:solidFill>
                  <a:srgbClr val="FF6600"/>
                </a:solidFill>
                <a:uFill>
                  <a:solidFill>
                    <a:srgbClr val="FF6600"/>
                  </a:solidFill>
                </a:uFill>
                <a:latin typeface="Arial"/>
                <a:cs typeface="Arial"/>
              </a:rPr>
              <a:t> </a:t>
            </a:r>
            <a:r>
              <a:rPr sz="2400" u="heavy" spc="-5" dirty="0">
                <a:solidFill>
                  <a:srgbClr val="FF6600"/>
                </a:solidFill>
                <a:uFill>
                  <a:solidFill>
                    <a:srgbClr val="FF6600"/>
                  </a:solidFill>
                </a:uFill>
                <a:latin typeface="Arial"/>
                <a:cs typeface="Arial"/>
              </a:rPr>
              <a:t>matrix</a:t>
            </a:r>
            <a:r>
              <a:rPr sz="2400" spc="-5" dirty="0">
                <a:solidFill>
                  <a:srgbClr val="003399"/>
                </a:solidFill>
                <a:latin typeface="Arial"/>
                <a:cs typeface="Arial"/>
              </a:rPr>
              <a:t>.</a:t>
            </a:r>
            <a:endParaRPr sz="2400" dirty="0">
              <a:latin typeface="Arial"/>
              <a:cs typeface="Arial"/>
            </a:endParaRPr>
          </a:p>
          <a:p>
            <a:pPr marL="756285" lvl="1" indent="-287020">
              <a:spcBef>
                <a:spcPts val="484"/>
              </a:spcBef>
              <a:buChar char="–"/>
              <a:tabLst>
                <a:tab pos="756285" algn="l"/>
                <a:tab pos="756920" algn="l"/>
              </a:tabLst>
            </a:pPr>
            <a:r>
              <a:rPr sz="2000" dirty="0">
                <a:latin typeface="Arial"/>
                <a:cs typeface="Arial"/>
              </a:rPr>
              <a:t>How to securely create an</a:t>
            </a:r>
            <a:r>
              <a:rPr sz="2000" spc="-150" dirty="0">
                <a:latin typeface="Arial"/>
                <a:cs typeface="Arial"/>
              </a:rPr>
              <a:t> </a:t>
            </a:r>
            <a:r>
              <a:rPr sz="2000" dirty="0">
                <a:latin typeface="Arial"/>
                <a:cs typeface="Arial"/>
              </a:rPr>
              <a:t>object/subject.</a:t>
            </a:r>
          </a:p>
          <a:p>
            <a:pPr marL="756285" lvl="1" indent="-287020">
              <a:spcBef>
                <a:spcPts val="480"/>
              </a:spcBef>
              <a:buChar char="–"/>
              <a:tabLst>
                <a:tab pos="756285" algn="l"/>
                <a:tab pos="756920" algn="l"/>
              </a:tabLst>
            </a:pPr>
            <a:r>
              <a:rPr sz="2000" dirty="0">
                <a:latin typeface="Arial"/>
                <a:cs typeface="Arial"/>
              </a:rPr>
              <a:t>How to securely delete an</a:t>
            </a:r>
            <a:r>
              <a:rPr sz="2000" spc="-125" dirty="0">
                <a:latin typeface="Arial"/>
                <a:cs typeface="Arial"/>
              </a:rPr>
              <a:t> </a:t>
            </a:r>
            <a:r>
              <a:rPr sz="2000" dirty="0">
                <a:latin typeface="Arial"/>
                <a:cs typeface="Arial"/>
              </a:rPr>
              <a:t>object/subject.</a:t>
            </a:r>
          </a:p>
          <a:p>
            <a:pPr marL="756285" lvl="1" indent="-287020">
              <a:spcBef>
                <a:spcPts val="480"/>
              </a:spcBef>
              <a:buChar char="–"/>
              <a:tabLst>
                <a:tab pos="756285" algn="l"/>
                <a:tab pos="756920" algn="l"/>
              </a:tabLst>
            </a:pPr>
            <a:r>
              <a:rPr sz="2000" dirty="0">
                <a:latin typeface="Arial"/>
                <a:cs typeface="Arial"/>
              </a:rPr>
              <a:t>How to securely provide the read access</a:t>
            </a:r>
            <a:r>
              <a:rPr sz="2000" spc="-190" dirty="0">
                <a:latin typeface="Arial"/>
                <a:cs typeface="Arial"/>
              </a:rPr>
              <a:t> </a:t>
            </a:r>
            <a:r>
              <a:rPr sz="2000" dirty="0">
                <a:latin typeface="Arial"/>
                <a:cs typeface="Arial"/>
              </a:rPr>
              <a:t>right.</a:t>
            </a:r>
          </a:p>
          <a:p>
            <a:pPr marL="756285" lvl="1" indent="-287020">
              <a:spcBef>
                <a:spcPts val="480"/>
              </a:spcBef>
              <a:buChar char="–"/>
              <a:tabLst>
                <a:tab pos="756285" algn="l"/>
                <a:tab pos="756920" algn="l"/>
              </a:tabLst>
            </a:pPr>
            <a:r>
              <a:rPr sz="2000" dirty="0">
                <a:latin typeface="Arial"/>
                <a:cs typeface="Arial"/>
              </a:rPr>
              <a:t>How to securely provide the grant access</a:t>
            </a:r>
            <a:r>
              <a:rPr sz="2000" spc="-195" dirty="0">
                <a:latin typeface="Arial"/>
                <a:cs typeface="Arial"/>
              </a:rPr>
              <a:t> </a:t>
            </a:r>
            <a:r>
              <a:rPr sz="2000" dirty="0">
                <a:latin typeface="Arial"/>
                <a:cs typeface="Arial"/>
              </a:rPr>
              <a:t>right.</a:t>
            </a:r>
          </a:p>
          <a:p>
            <a:pPr marL="756285" lvl="1" indent="-287020">
              <a:spcBef>
                <a:spcPts val="484"/>
              </a:spcBef>
              <a:buChar char="–"/>
              <a:tabLst>
                <a:tab pos="756285" algn="l"/>
                <a:tab pos="756920" algn="l"/>
              </a:tabLst>
            </a:pPr>
            <a:r>
              <a:rPr sz="2000" dirty="0">
                <a:latin typeface="Arial"/>
                <a:cs typeface="Arial"/>
              </a:rPr>
              <a:t>How to securely provide the delete access</a:t>
            </a:r>
            <a:r>
              <a:rPr sz="2000" spc="-175" dirty="0">
                <a:latin typeface="Arial"/>
                <a:cs typeface="Arial"/>
              </a:rPr>
              <a:t> </a:t>
            </a:r>
            <a:r>
              <a:rPr sz="2000" dirty="0">
                <a:latin typeface="Arial"/>
                <a:cs typeface="Arial"/>
              </a:rPr>
              <a:t>right.</a:t>
            </a:r>
          </a:p>
          <a:p>
            <a:pPr marL="756285" lvl="1" indent="-287020">
              <a:spcBef>
                <a:spcPts val="480"/>
              </a:spcBef>
              <a:buChar char="–"/>
              <a:tabLst>
                <a:tab pos="756285" algn="l"/>
                <a:tab pos="756920" algn="l"/>
              </a:tabLst>
            </a:pPr>
            <a:r>
              <a:rPr sz="2000" dirty="0">
                <a:latin typeface="Arial"/>
                <a:cs typeface="Arial"/>
              </a:rPr>
              <a:t>How to securely provide the transfer access</a:t>
            </a:r>
            <a:r>
              <a:rPr sz="2000" spc="-215" dirty="0">
                <a:latin typeface="Arial"/>
                <a:cs typeface="Arial"/>
              </a:rPr>
              <a:t> </a:t>
            </a:r>
            <a:r>
              <a:rPr sz="2000" dirty="0">
                <a:latin typeface="Arial"/>
                <a:cs typeface="Arial"/>
              </a:rPr>
              <a:t>right.</a:t>
            </a:r>
          </a:p>
        </p:txBody>
      </p:sp>
    </p:spTree>
    <p:extLst>
      <p:ext uri="{BB962C8B-B14F-4D97-AF65-F5344CB8AC3E}">
        <p14:creationId xmlns:p14="http://schemas.microsoft.com/office/powerpoint/2010/main" val="2954135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1396" y="116424"/>
            <a:ext cx="6617970" cy="757555"/>
          </a:xfrm>
          <a:prstGeom prst="rect">
            <a:avLst/>
          </a:prstGeom>
        </p:spPr>
        <p:txBody>
          <a:bodyPr vert="horz" wrap="square" lIns="0" tIns="12700" rIns="0" bIns="0" rtlCol="0">
            <a:spAutoFit/>
          </a:bodyPr>
          <a:lstStyle/>
          <a:p>
            <a:pPr marL="12700">
              <a:lnSpc>
                <a:spcPct val="100000"/>
              </a:lnSpc>
              <a:spcBef>
                <a:spcPts val="100"/>
              </a:spcBef>
            </a:pPr>
            <a:r>
              <a:rPr spc="-110" dirty="0"/>
              <a:t>The </a:t>
            </a:r>
            <a:r>
              <a:rPr spc="-155" dirty="0"/>
              <a:t>Graham-Denning</a:t>
            </a:r>
            <a:r>
              <a:rPr spc="-459" dirty="0"/>
              <a:t> </a:t>
            </a:r>
            <a:r>
              <a:rPr spc="-130" dirty="0"/>
              <a:t>Model</a:t>
            </a:r>
          </a:p>
        </p:txBody>
      </p:sp>
      <p:sp>
        <p:nvSpPr>
          <p:cNvPr id="3" name="object 3"/>
          <p:cNvSpPr txBox="1"/>
          <p:nvPr/>
        </p:nvSpPr>
        <p:spPr>
          <a:xfrm>
            <a:off x="821396" y="1185252"/>
            <a:ext cx="10927715" cy="4899025"/>
          </a:xfrm>
          <a:prstGeom prst="rect">
            <a:avLst/>
          </a:prstGeom>
        </p:spPr>
        <p:txBody>
          <a:bodyPr vert="horz" wrap="square" lIns="0" tIns="12700" rIns="0" bIns="0" rtlCol="0">
            <a:spAutoFit/>
          </a:bodyPr>
          <a:lstStyle/>
          <a:p>
            <a:pPr marL="464820" indent="-452755">
              <a:lnSpc>
                <a:spcPts val="3860"/>
              </a:lnSpc>
              <a:spcBef>
                <a:spcPts val="100"/>
              </a:spcBef>
              <a:buClr>
                <a:srgbClr val="E30477"/>
              </a:buClr>
              <a:buFont typeface="Wingdings"/>
              <a:buChar char=""/>
              <a:tabLst>
                <a:tab pos="464820" algn="l"/>
                <a:tab pos="465455" algn="l"/>
              </a:tabLst>
            </a:pPr>
            <a:r>
              <a:rPr sz="3200" spc="-10" dirty="0">
                <a:latin typeface="Calibri"/>
                <a:cs typeface="Calibri"/>
              </a:rPr>
              <a:t>Extends </a:t>
            </a:r>
            <a:r>
              <a:rPr sz="3200" spc="-5" dirty="0">
                <a:latin typeface="Calibri"/>
                <a:cs typeface="Calibri"/>
              </a:rPr>
              <a:t>the </a:t>
            </a:r>
            <a:r>
              <a:rPr sz="3200" dirty="0">
                <a:latin typeface="Calibri"/>
                <a:cs typeface="Calibri"/>
              </a:rPr>
              <a:t>access </a:t>
            </a:r>
            <a:r>
              <a:rPr sz="3200" spc="-20" dirty="0">
                <a:latin typeface="Calibri"/>
                <a:cs typeface="Calibri"/>
              </a:rPr>
              <a:t>control </a:t>
            </a:r>
            <a:r>
              <a:rPr sz="3200" spc="-5" dirty="0">
                <a:latin typeface="Calibri"/>
                <a:cs typeface="Calibri"/>
              </a:rPr>
              <a:t>matrix </a:t>
            </a:r>
            <a:r>
              <a:rPr sz="3200" dirty="0">
                <a:latin typeface="Calibri"/>
                <a:cs typeface="Calibri"/>
              </a:rPr>
              <a:t>with </a:t>
            </a:r>
            <a:r>
              <a:rPr sz="3200" spc="-20" dirty="0">
                <a:latin typeface="Calibri"/>
                <a:cs typeface="Calibri"/>
              </a:rPr>
              <a:t>control </a:t>
            </a:r>
            <a:r>
              <a:rPr sz="3200" dirty="0">
                <a:latin typeface="Calibri"/>
                <a:cs typeface="Calibri"/>
              </a:rPr>
              <a:t>and</a:t>
            </a:r>
            <a:r>
              <a:rPr sz="3200" spc="10" dirty="0">
                <a:latin typeface="Calibri"/>
                <a:cs typeface="Calibri"/>
              </a:rPr>
              <a:t> </a:t>
            </a:r>
            <a:r>
              <a:rPr sz="3200" spc="-15" dirty="0">
                <a:latin typeface="Calibri"/>
                <a:cs typeface="Calibri"/>
              </a:rPr>
              <a:t>ownership</a:t>
            </a:r>
            <a:endParaRPr sz="3200" dirty="0">
              <a:latin typeface="Calibri"/>
              <a:cs typeface="Calibri"/>
            </a:endParaRPr>
          </a:p>
          <a:p>
            <a:pPr marL="818515" lvl="1" indent="-349250">
              <a:lnSpc>
                <a:spcPts val="3385"/>
              </a:lnSpc>
              <a:buClr>
                <a:srgbClr val="6AC2ED"/>
              </a:buClr>
              <a:buFont typeface="Wingdings"/>
              <a:buChar char=""/>
              <a:tabLst>
                <a:tab pos="818515" algn="l"/>
                <a:tab pos="819150" algn="l"/>
              </a:tabLst>
            </a:pPr>
            <a:r>
              <a:rPr sz="2800" spc="-5" dirty="0">
                <a:solidFill>
                  <a:srgbClr val="585858"/>
                </a:solidFill>
                <a:latin typeface="Calibri"/>
                <a:cs typeface="Calibri"/>
              </a:rPr>
              <a:t>Objects </a:t>
            </a:r>
            <a:r>
              <a:rPr sz="2800" spc="-20" dirty="0">
                <a:solidFill>
                  <a:srgbClr val="585858"/>
                </a:solidFill>
                <a:latin typeface="Calibri"/>
                <a:cs typeface="Calibri"/>
              </a:rPr>
              <a:t>have </a:t>
            </a:r>
            <a:r>
              <a:rPr sz="2800" dirty="0">
                <a:solidFill>
                  <a:srgbClr val="585858"/>
                </a:solidFill>
                <a:latin typeface="Calibri"/>
                <a:cs typeface="Calibri"/>
              </a:rPr>
              <a:t>an</a:t>
            </a:r>
            <a:r>
              <a:rPr sz="2800" spc="-35" dirty="0">
                <a:solidFill>
                  <a:srgbClr val="585858"/>
                </a:solidFill>
                <a:latin typeface="Calibri"/>
                <a:cs typeface="Calibri"/>
              </a:rPr>
              <a:t> </a:t>
            </a:r>
            <a:r>
              <a:rPr sz="2800" spc="-5" dirty="0">
                <a:solidFill>
                  <a:srgbClr val="585858"/>
                </a:solidFill>
                <a:latin typeface="Calibri"/>
                <a:cs typeface="Calibri"/>
              </a:rPr>
              <a:t>owner</a:t>
            </a:r>
            <a:endParaRPr sz="2800" dirty="0">
              <a:latin typeface="Calibri"/>
              <a:cs typeface="Calibri"/>
            </a:endParaRPr>
          </a:p>
          <a:p>
            <a:pPr marL="818515" lvl="1" indent="-349250">
              <a:lnSpc>
                <a:spcPts val="3379"/>
              </a:lnSpc>
              <a:buClr>
                <a:srgbClr val="6AC2ED"/>
              </a:buClr>
              <a:buFont typeface="Wingdings"/>
              <a:buChar char=""/>
              <a:tabLst>
                <a:tab pos="818515" algn="l"/>
                <a:tab pos="819150" algn="l"/>
              </a:tabLst>
            </a:pPr>
            <a:r>
              <a:rPr sz="2800" spc="-5" dirty="0">
                <a:solidFill>
                  <a:srgbClr val="585858"/>
                </a:solidFill>
                <a:latin typeface="Calibri"/>
                <a:cs typeface="Calibri"/>
              </a:rPr>
              <a:t>Subjects </a:t>
            </a:r>
            <a:r>
              <a:rPr sz="2800" spc="-25" dirty="0">
                <a:solidFill>
                  <a:srgbClr val="585858"/>
                </a:solidFill>
                <a:latin typeface="Calibri"/>
                <a:cs typeface="Calibri"/>
              </a:rPr>
              <a:t>have </a:t>
            </a:r>
            <a:r>
              <a:rPr sz="2800" dirty="0">
                <a:solidFill>
                  <a:srgbClr val="585858"/>
                </a:solidFill>
                <a:latin typeface="Calibri"/>
                <a:cs typeface="Calibri"/>
              </a:rPr>
              <a:t>a</a:t>
            </a:r>
            <a:r>
              <a:rPr sz="2800" spc="-25" dirty="0">
                <a:solidFill>
                  <a:srgbClr val="585858"/>
                </a:solidFill>
                <a:latin typeface="Calibri"/>
                <a:cs typeface="Calibri"/>
              </a:rPr>
              <a:t> </a:t>
            </a:r>
            <a:r>
              <a:rPr sz="2800" spc="-15" dirty="0">
                <a:solidFill>
                  <a:srgbClr val="585858"/>
                </a:solidFill>
                <a:latin typeface="Calibri"/>
                <a:cs typeface="Calibri"/>
              </a:rPr>
              <a:t>controller</a:t>
            </a:r>
            <a:endParaRPr sz="2800" dirty="0">
              <a:latin typeface="Calibri"/>
              <a:cs typeface="Calibri"/>
            </a:endParaRPr>
          </a:p>
          <a:p>
            <a:pPr marL="818515" marR="6196965" lvl="1" indent="-349250">
              <a:lnSpc>
                <a:spcPct val="80000"/>
              </a:lnSpc>
              <a:spcBef>
                <a:spcPts val="610"/>
              </a:spcBef>
              <a:buClr>
                <a:srgbClr val="6AC2ED"/>
              </a:buClr>
              <a:buFont typeface="Wingdings"/>
              <a:buChar char=""/>
              <a:tabLst>
                <a:tab pos="818515" algn="l"/>
                <a:tab pos="819150" algn="l"/>
              </a:tabLst>
            </a:pPr>
            <a:r>
              <a:rPr sz="2800" spc="-10" dirty="0">
                <a:solidFill>
                  <a:srgbClr val="585858"/>
                </a:solidFill>
                <a:latin typeface="Calibri"/>
                <a:cs typeface="Calibri"/>
              </a:rPr>
              <a:t>Permissions can </a:t>
            </a:r>
            <a:r>
              <a:rPr sz="2800" spc="-5" dirty="0">
                <a:solidFill>
                  <a:srgbClr val="585858"/>
                </a:solidFill>
                <a:latin typeface="Calibri"/>
                <a:cs typeface="Calibri"/>
              </a:rPr>
              <a:t>be</a:t>
            </a:r>
            <a:r>
              <a:rPr sz="2800" spc="-50" dirty="0">
                <a:solidFill>
                  <a:srgbClr val="585858"/>
                </a:solidFill>
                <a:latin typeface="Calibri"/>
                <a:cs typeface="Calibri"/>
              </a:rPr>
              <a:t> </a:t>
            </a:r>
            <a:r>
              <a:rPr sz="2800" dirty="0">
                <a:solidFill>
                  <a:srgbClr val="585858"/>
                </a:solidFill>
                <a:latin typeface="Calibri"/>
                <a:cs typeface="Calibri"/>
              </a:rPr>
              <a:t>made  </a:t>
            </a:r>
            <a:r>
              <a:rPr sz="2800" spc="-20" dirty="0">
                <a:solidFill>
                  <a:srgbClr val="585858"/>
                </a:solidFill>
                <a:latin typeface="Calibri"/>
                <a:cs typeface="Calibri"/>
              </a:rPr>
              <a:t>transferrable</a:t>
            </a:r>
            <a:endParaRPr sz="2800" dirty="0">
              <a:latin typeface="Calibri"/>
              <a:cs typeface="Calibri"/>
            </a:endParaRPr>
          </a:p>
          <a:p>
            <a:pPr lvl="1">
              <a:lnSpc>
                <a:spcPct val="100000"/>
              </a:lnSpc>
              <a:buClr>
                <a:srgbClr val="6AC2ED"/>
              </a:buClr>
              <a:buFont typeface="Wingdings"/>
              <a:buChar char=""/>
            </a:pPr>
            <a:endParaRPr sz="2800" dirty="0">
              <a:latin typeface="Calibri"/>
              <a:cs typeface="Calibri"/>
            </a:endParaRPr>
          </a:p>
          <a:p>
            <a:pPr lvl="1">
              <a:lnSpc>
                <a:spcPct val="100000"/>
              </a:lnSpc>
              <a:buClr>
                <a:srgbClr val="6AC2ED"/>
              </a:buClr>
              <a:buFont typeface="Wingdings"/>
              <a:buChar char=""/>
            </a:pPr>
            <a:endParaRPr sz="2800" dirty="0">
              <a:latin typeface="Calibri"/>
              <a:cs typeface="Calibri"/>
            </a:endParaRPr>
          </a:p>
          <a:p>
            <a:pPr marL="464820" indent="-452755">
              <a:lnSpc>
                <a:spcPts val="3854"/>
              </a:lnSpc>
              <a:buClr>
                <a:srgbClr val="E30477"/>
              </a:buClr>
              <a:buFont typeface="Wingdings"/>
              <a:buChar char=""/>
              <a:tabLst>
                <a:tab pos="464820" algn="l"/>
                <a:tab pos="465455" algn="l"/>
              </a:tabLst>
            </a:pPr>
            <a:r>
              <a:rPr sz="3200" spc="-10" dirty="0">
                <a:latin typeface="Calibri"/>
                <a:cs typeface="Calibri"/>
              </a:rPr>
              <a:t>Matrix </a:t>
            </a:r>
            <a:r>
              <a:rPr sz="3200" spc="-15" dirty="0">
                <a:latin typeface="Calibri"/>
                <a:cs typeface="Calibri"/>
              </a:rPr>
              <a:t>can </a:t>
            </a:r>
            <a:r>
              <a:rPr sz="3200" spc="-5" dirty="0">
                <a:latin typeface="Calibri"/>
                <a:cs typeface="Calibri"/>
              </a:rPr>
              <a:t>be </a:t>
            </a:r>
            <a:r>
              <a:rPr sz="3200" dirty="0">
                <a:latin typeface="Calibri"/>
                <a:cs typeface="Calibri"/>
              </a:rPr>
              <a:t>modified </a:t>
            </a:r>
            <a:r>
              <a:rPr sz="3200" spc="-10" dirty="0">
                <a:latin typeface="Calibri"/>
                <a:cs typeface="Calibri"/>
              </a:rPr>
              <a:t>by </a:t>
            </a:r>
            <a:r>
              <a:rPr sz="3200" dirty="0">
                <a:latin typeface="Calibri"/>
                <a:cs typeface="Calibri"/>
              </a:rPr>
              <a:t>8</a:t>
            </a:r>
            <a:r>
              <a:rPr sz="3200" spc="60" dirty="0">
                <a:latin typeface="Calibri"/>
                <a:cs typeface="Calibri"/>
              </a:rPr>
              <a:t> </a:t>
            </a:r>
            <a:r>
              <a:rPr sz="3200" spc="-10" dirty="0">
                <a:latin typeface="Calibri"/>
                <a:cs typeface="Calibri"/>
              </a:rPr>
              <a:t>commands</a:t>
            </a:r>
            <a:endParaRPr sz="3200" dirty="0">
              <a:latin typeface="Calibri"/>
              <a:cs typeface="Calibri"/>
            </a:endParaRPr>
          </a:p>
          <a:p>
            <a:pPr marL="818515" lvl="1" indent="-349250">
              <a:lnSpc>
                <a:spcPts val="3385"/>
              </a:lnSpc>
              <a:buClr>
                <a:srgbClr val="6AC2ED"/>
              </a:buClr>
              <a:buFont typeface="Wingdings"/>
              <a:buChar char=""/>
              <a:tabLst>
                <a:tab pos="818515" algn="l"/>
                <a:tab pos="819150" algn="l"/>
              </a:tabLst>
            </a:pPr>
            <a:r>
              <a:rPr sz="2800" spc="-10" dirty="0">
                <a:solidFill>
                  <a:srgbClr val="585858"/>
                </a:solidFill>
                <a:latin typeface="Calibri"/>
                <a:cs typeface="Calibri"/>
              </a:rPr>
              <a:t>Creating </a:t>
            </a:r>
            <a:r>
              <a:rPr sz="2800" spc="-5" dirty="0">
                <a:solidFill>
                  <a:srgbClr val="585858"/>
                </a:solidFill>
                <a:latin typeface="Calibri"/>
                <a:cs typeface="Calibri"/>
              </a:rPr>
              <a:t>and </a:t>
            </a:r>
            <a:r>
              <a:rPr sz="2800" spc="-15" dirty="0">
                <a:solidFill>
                  <a:srgbClr val="585858"/>
                </a:solidFill>
                <a:latin typeface="Calibri"/>
                <a:cs typeface="Calibri"/>
              </a:rPr>
              <a:t>destroying </a:t>
            </a:r>
            <a:r>
              <a:rPr sz="2800" spc="-5" dirty="0">
                <a:solidFill>
                  <a:srgbClr val="585858"/>
                </a:solidFill>
                <a:latin typeface="Calibri"/>
                <a:cs typeface="Calibri"/>
              </a:rPr>
              <a:t>subjects </a:t>
            </a:r>
            <a:r>
              <a:rPr sz="2800" dirty="0">
                <a:solidFill>
                  <a:srgbClr val="585858"/>
                </a:solidFill>
                <a:latin typeface="Calibri"/>
                <a:cs typeface="Calibri"/>
              </a:rPr>
              <a:t>and</a:t>
            </a:r>
            <a:r>
              <a:rPr sz="2800" spc="-25" dirty="0">
                <a:solidFill>
                  <a:srgbClr val="585858"/>
                </a:solidFill>
                <a:latin typeface="Calibri"/>
                <a:cs typeface="Calibri"/>
              </a:rPr>
              <a:t> </a:t>
            </a:r>
            <a:r>
              <a:rPr sz="2800" spc="-5" dirty="0">
                <a:solidFill>
                  <a:srgbClr val="585858"/>
                </a:solidFill>
                <a:latin typeface="Calibri"/>
                <a:cs typeface="Calibri"/>
              </a:rPr>
              <a:t>objects</a:t>
            </a:r>
            <a:endParaRPr sz="2800" dirty="0">
              <a:latin typeface="Calibri"/>
              <a:cs typeface="Calibri"/>
            </a:endParaRPr>
          </a:p>
          <a:p>
            <a:pPr marL="818515" lvl="1" indent="-349250">
              <a:lnSpc>
                <a:spcPts val="3385"/>
              </a:lnSpc>
              <a:buClr>
                <a:srgbClr val="6AC2ED"/>
              </a:buClr>
              <a:buFont typeface="Wingdings"/>
              <a:buChar char=""/>
              <a:tabLst>
                <a:tab pos="818515" algn="l"/>
                <a:tab pos="819150" algn="l"/>
              </a:tabLst>
            </a:pPr>
            <a:r>
              <a:rPr sz="2800" spc="-10" dirty="0">
                <a:solidFill>
                  <a:srgbClr val="585858"/>
                </a:solidFill>
                <a:latin typeface="Calibri"/>
                <a:cs typeface="Calibri"/>
              </a:rPr>
              <a:t>Granting, </a:t>
            </a:r>
            <a:r>
              <a:rPr sz="2800" spc="-20" dirty="0">
                <a:solidFill>
                  <a:srgbClr val="585858"/>
                </a:solidFill>
                <a:latin typeface="Calibri"/>
                <a:cs typeface="Calibri"/>
              </a:rPr>
              <a:t>transferring </a:t>
            </a:r>
            <a:r>
              <a:rPr sz="2800" dirty="0">
                <a:solidFill>
                  <a:srgbClr val="585858"/>
                </a:solidFill>
                <a:latin typeface="Calibri"/>
                <a:cs typeface="Calibri"/>
              </a:rPr>
              <a:t>and </a:t>
            </a:r>
            <a:r>
              <a:rPr sz="2800" spc="-15" dirty="0">
                <a:solidFill>
                  <a:srgbClr val="585858"/>
                </a:solidFill>
                <a:latin typeface="Calibri"/>
                <a:cs typeface="Calibri"/>
              </a:rPr>
              <a:t>revoking</a:t>
            </a:r>
            <a:r>
              <a:rPr sz="2800" spc="-30" dirty="0">
                <a:solidFill>
                  <a:srgbClr val="585858"/>
                </a:solidFill>
                <a:latin typeface="Calibri"/>
                <a:cs typeface="Calibri"/>
              </a:rPr>
              <a:t> </a:t>
            </a:r>
            <a:r>
              <a:rPr sz="2800" spc="-5" dirty="0">
                <a:solidFill>
                  <a:srgbClr val="585858"/>
                </a:solidFill>
                <a:latin typeface="Calibri"/>
                <a:cs typeface="Calibri"/>
              </a:rPr>
              <a:t>permissions</a:t>
            </a:r>
            <a:endParaRPr sz="2800" dirty="0">
              <a:latin typeface="Calibri"/>
              <a:cs typeface="Calibri"/>
            </a:endParaRPr>
          </a:p>
          <a:p>
            <a:pPr marL="818515" lvl="1" indent="-349250">
              <a:lnSpc>
                <a:spcPts val="3495"/>
              </a:lnSpc>
              <a:buClr>
                <a:srgbClr val="6AC2ED"/>
              </a:buClr>
              <a:buFont typeface="Wingdings"/>
              <a:buChar char=""/>
              <a:tabLst>
                <a:tab pos="818515" algn="l"/>
                <a:tab pos="819150" algn="l"/>
              </a:tabLst>
            </a:pPr>
            <a:r>
              <a:rPr sz="2800" spc="-5" dirty="0">
                <a:solidFill>
                  <a:srgbClr val="585858"/>
                </a:solidFill>
                <a:latin typeface="Calibri"/>
                <a:cs typeface="Calibri"/>
              </a:rPr>
              <a:t>Inspecting </a:t>
            </a:r>
            <a:r>
              <a:rPr sz="2800" dirty="0">
                <a:solidFill>
                  <a:srgbClr val="585858"/>
                </a:solidFill>
                <a:latin typeface="Calibri"/>
                <a:cs typeface="Calibri"/>
              </a:rPr>
              <a:t>the </a:t>
            </a:r>
            <a:r>
              <a:rPr sz="2800" spc="-10" dirty="0">
                <a:solidFill>
                  <a:srgbClr val="585858"/>
                </a:solidFill>
                <a:latin typeface="Calibri"/>
                <a:cs typeface="Calibri"/>
              </a:rPr>
              <a:t>authorization</a:t>
            </a:r>
            <a:r>
              <a:rPr sz="2800" spc="-50" dirty="0">
                <a:solidFill>
                  <a:srgbClr val="585858"/>
                </a:solidFill>
                <a:latin typeface="Calibri"/>
                <a:cs typeface="Calibri"/>
              </a:rPr>
              <a:t> </a:t>
            </a:r>
            <a:r>
              <a:rPr sz="2800" spc="-25" dirty="0">
                <a:solidFill>
                  <a:srgbClr val="585858"/>
                </a:solidFill>
                <a:latin typeface="Calibri"/>
                <a:cs typeface="Calibri"/>
              </a:rPr>
              <a:t>state</a:t>
            </a:r>
            <a:endParaRPr sz="2800" dirty="0">
              <a:latin typeface="Calibri"/>
              <a:cs typeface="Calibri"/>
            </a:endParaRPr>
          </a:p>
        </p:txBody>
      </p:sp>
      <p:graphicFrame>
        <p:nvGraphicFramePr>
          <p:cNvPr id="5" name="object 5"/>
          <p:cNvGraphicFramePr>
            <a:graphicFrameLocks noGrp="1"/>
          </p:cNvGraphicFramePr>
          <p:nvPr/>
        </p:nvGraphicFramePr>
        <p:xfrm>
          <a:off x="6495415" y="1910333"/>
          <a:ext cx="5276214" cy="1920238"/>
        </p:xfrm>
        <a:graphic>
          <a:graphicData uri="http://schemas.openxmlformats.org/drawingml/2006/table">
            <a:tbl>
              <a:tblPr firstRow="1" bandRow="1">
                <a:tableStyleId>{2D5ABB26-0587-4C30-8999-92F81FD0307C}</a:tableStyleId>
              </a:tblPr>
              <a:tblGrid>
                <a:gridCol w="799465">
                  <a:extLst>
                    <a:ext uri="{9D8B030D-6E8A-4147-A177-3AD203B41FA5}">
                      <a16:colId xmlns:a16="http://schemas.microsoft.com/office/drawing/2014/main" val="20000"/>
                    </a:ext>
                  </a:extLst>
                </a:gridCol>
                <a:gridCol w="895349">
                  <a:extLst>
                    <a:ext uri="{9D8B030D-6E8A-4147-A177-3AD203B41FA5}">
                      <a16:colId xmlns:a16="http://schemas.microsoft.com/office/drawing/2014/main" val="20001"/>
                    </a:ext>
                  </a:extLst>
                </a:gridCol>
                <a:gridCol w="895350">
                  <a:extLst>
                    <a:ext uri="{9D8B030D-6E8A-4147-A177-3AD203B41FA5}">
                      <a16:colId xmlns:a16="http://schemas.microsoft.com/office/drawing/2014/main" val="20002"/>
                    </a:ext>
                  </a:extLst>
                </a:gridCol>
                <a:gridCol w="895350">
                  <a:extLst>
                    <a:ext uri="{9D8B030D-6E8A-4147-A177-3AD203B41FA5}">
                      <a16:colId xmlns:a16="http://schemas.microsoft.com/office/drawing/2014/main" val="20003"/>
                    </a:ext>
                  </a:extLst>
                </a:gridCol>
                <a:gridCol w="895350">
                  <a:extLst>
                    <a:ext uri="{9D8B030D-6E8A-4147-A177-3AD203B41FA5}">
                      <a16:colId xmlns:a16="http://schemas.microsoft.com/office/drawing/2014/main" val="20004"/>
                    </a:ext>
                  </a:extLst>
                </a:gridCol>
                <a:gridCol w="895350">
                  <a:extLst>
                    <a:ext uri="{9D8B030D-6E8A-4147-A177-3AD203B41FA5}">
                      <a16:colId xmlns:a16="http://schemas.microsoft.com/office/drawing/2014/main" val="20005"/>
                    </a:ext>
                  </a:extLst>
                </a:gridCol>
              </a:tblGrid>
              <a:tr h="365759">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60350">
                        <a:lnSpc>
                          <a:spcPct val="100000"/>
                        </a:lnSpc>
                        <a:spcBef>
                          <a:spcPts val="240"/>
                        </a:spcBef>
                      </a:pPr>
                      <a:r>
                        <a:rPr sz="1800" b="1" dirty="0">
                          <a:solidFill>
                            <a:srgbClr val="FFFFFF"/>
                          </a:solidFill>
                          <a:latin typeface="Calibri"/>
                          <a:cs typeface="Calibri"/>
                        </a:rPr>
                        <a:t>Bob</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00025">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2540" algn="ctr">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2540" algn="ctr">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3</a:t>
                      </a:r>
                      <a:endParaRPr sz="1800">
                        <a:latin typeface="Calibri"/>
                        <a:cs typeface="Calibri"/>
                      </a:endParaRPr>
                    </a:p>
                  </a:txBody>
                  <a:tcPr marL="0" marR="0" marT="30480" marB="0">
                    <a:lnL w="12700">
                      <a:solidFill>
                        <a:srgbClr val="A6A6A6"/>
                      </a:solidFill>
                      <a:prstDash val="solid"/>
                    </a:lnL>
                    <a:lnB w="12700">
                      <a:solidFill>
                        <a:srgbClr val="A6A6A6"/>
                      </a:solidFill>
                      <a:prstDash val="solid"/>
                    </a:lnB>
                    <a:solidFill>
                      <a:srgbClr val="7089AC"/>
                    </a:solidFill>
                  </a:tcPr>
                </a:tc>
                <a:extLst>
                  <a:ext uri="{0D108BD9-81ED-4DB2-BD59-A6C34878D82A}">
                    <a16:rowId xmlns:a16="http://schemas.microsoft.com/office/drawing/2014/main" val="10000"/>
                  </a:ext>
                </a:extLst>
              </a:tr>
              <a:tr h="914400">
                <a:tc>
                  <a:txBody>
                    <a:bodyPr/>
                    <a:lstStyle/>
                    <a:p>
                      <a:pPr>
                        <a:lnSpc>
                          <a:spcPct val="100000"/>
                        </a:lnSpc>
                        <a:spcBef>
                          <a:spcPts val="45"/>
                        </a:spcBef>
                      </a:pPr>
                      <a:endParaRPr sz="2050">
                        <a:latin typeface="Times New Roman"/>
                        <a:cs typeface="Times New Roman"/>
                      </a:endParaRPr>
                    </a:p>
                    <a:p>
                      <a:pPr marR="85090" algn="r">
                        <a:lnSpc>
                          <a:spcPct val="100000"/>
                        </a:lnSpc>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571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45"/>
                        </a:spcBef>
                      </a:pPr>
                      <a:endParaRPr sz="2050">
                        <a:latin typeface="Times New Roman"/>
                        <a:cs typeface="Times New Roman"/>
                      </a:endParaRPr>
                    </a:p>
                    <a:p>
                      <a:pPr marL="1270" algn="ctr">
                        <a:lnSpc>
                          <a:spcPct val="100000"/>
                        </a:lnSpc>
                      </a:pPr>
                      <a:r>
                        <a:rPr sz="1800" spc="-15" dirty="0">
                          <a:latin typeface="Calibri"/>
                          <a:cs typeface="Calibri"/>
                        </a:rPr>
                        <a:t>control</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spcBef>
                          <a:spcPts val="45"/>
                        </a:spcBef>
                      </a:pPr>
                      <a:endParaRPr sz="2050">
                        <a:latin typeface="Times New Roman"/>
                        <a:cs typeface="Times New Roman"/>
                      </a:endParaRPr>
                    </a:p>
                    <a:p>
                      <a:pPr marL="150495">
                        <a:lnSpc>
                          <a:spcPct val="100000"/>
                        </a:lnSpc>
                      </a:pPr>
                      <a:r>
                        <a:rPr sz="1800" spc="-5" dirty="0">
                          <a:latin typeface="Calibri"/>
                          <a:cs typeface="Calibri"/>
                        </a:rPr>
                        <a:t>owner</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51130" marR="139700" algn="ctr">
                        <a:lnSpc>
                          <a:spcPct val="100000"/>
                        </a:lnSpc>
                        <a:spcBef>
                          <a:spcPts val="245"/>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spcBef>
                          <a:spcPts val="45"/>
                        </a:spcBef>
                      </a:pPr>
                      <a:endParaRPr sz="2050">
                        <a:latin typeface="Times New Roman"/>
                        <a:cs typeface="Times New Roman"/>
                      </a:endParaRPr>
                    </a:p>
                    <a:p>
                      <a:pPr marL="2540" algn="ctr">
                        <a:lnSpc>
                          <a:spcPct val="100000"/>
                        </a:lnSpc>
                      </a:pPr>
                      <a:r>
                        <a:rPr sz="1800" spc="-5" dirty="0">
                          <a:latin typeface="Calibri"/>
                          <a:cs typeface="Calibri"/>
                        </a:rPr>
                        <a:t>owner</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spcBef>
                          <a:spcPts val="45"/>
                        </a:spcBef>
                      </a:pPr>
                      <a:endParaRPr sz="2050">
                        <a:latin typeface="Times New Roman"/>
                        <a:cs typeface="Times New Roman"/>
                      </a:endParaRPr>
                    </a:p>
                    <a:p>
                      <a:pPr marL="1905" algn="ctr">
                        <a:lnSpc>
                          <a:spcPct val="100000"/>
                        </a:lnSpc>
                      </a:pPr>
                      <a:r>
                        <a:rPr sz="1800" spc="-10" dirty="0">
                          <a:latin typeface="Calibri"/>
                          <a:cs typeface="Calibri"/>
                        </a:rPr>
                        <a:t>read*</a:t>
                      </a:r>
                      <a:endParaRPr sz="1800">
                        <a:latin typeface="Calibri"/>
                        <a:cs typeface="Calibri"/>
                      </a:endParaRPr>
                    </a:p>
                  </a:txBody>
                  <a:tcPr marL="0" marR="0" marT="5715" marB="0">
                    <a:lnL w="12700">
                      <a:solidFill>
                        <a:srgbClr val="A6A6A6"/>
                      </a:solidFill>
                      <a:prstDash val="solid"/>
                    </a:lnL>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640079">
                <a:tc>
                  <a:txBody>
                    <a:bodyPr/>
                    <a:lstStyle/>
                    <a:p>
                      <a:pPr marR="85725" algn="r">
                        <a:lnSpc>
                          <a:spcPct val="100000"/>
                        </a:lnSpc>
                        <a:spcBef>
                          <a:spcPts val="1325"/>
                        </a:spcBef>
                      </a:pPr>
                      <a:r>
                        <a:rPr sz="1800" b="1" dirty="0">
                          <a:solidFill>
                            <a:srgbClr val="F1F1F1"/>
                          </a:solidFill>
                          <a:latin typeface="Calibri"/>
                          <a:cs typeface="Calibri"/>
                        </a:rPr>
                        <a:t>Bob</a:t>
                      </a:r>
                      <a:endParaRPr sz="1800">
                        <a:latin typeface="Calibri"/>
                        <a:cs typeface="Calibri"/>
                      </a:endParaRPr>
                    </a:p>
                  </a:txBody>
                  <a:tcPr marL="0" marR="0" marT="168275" marB="0">
                    <a:lnR w="12700">
                      <a:solidFill>
                        <a:srgbClr val="A6A6A6"/>
                      </a:solidFill>
                      <a:prstDash val="solid"/>
                    </a:lnR>
                    <a:lnT w="12700">
                      <a:solidFill>
                        <a:srgbClr val="A6A6A6"/>
                      </a:solidFill>
                      <a:prstDash val="solid"/>
                    </a:lnT>
                    <a:solidFill>
                      <a:srgbClr val="7089AC"/>
                    </a:solidFill>
                  </a:tcPr>
                </a:tc>
                <a:tc>
                  <a:txBody>
                    <a:bodyPr/>
                    <a:lstStyle/>
                    <a:p>
                      <a:pPr>
                        <a:lnSpc>
                          <a:spcPct val="100000"/>
                        </a:lnSpc>
                      </a:pPr>
                      <a:endParaRPr sz="28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solidFill>
                      <a:srgbClr val="C3C5DB"/>
                    </a:solidFill>
                  </a:tcPr>
                </a:tc>
                <a:tc>
                  <a:txBody>
                    <a:bodyPr/>
                    <a:lstStyle/>
                    <a:p>
                      <a:pPr marL="118745">
                        <a:lnSpc>
                          <a:spcPct val="100000"/>
                        </a:lnSpc>
                        <a:spcBef>
                          <a:spcPts val="1325"/>
                        </a:spcBef>
                      </a:pPr>
                      <a:r>
                        <a:rPr sz="1800" spc="-15" dirty="0">
                          <a:latin typeface="Calibri"/>
                          <a:cs typeface="Calibri"/>
                        </a:rPr>
                        <a:t>control</a:t>
                      </a:r>
                      <a:endParaRPr sz="1800">
                        <a:latin typeface="Calibri"/>
                        <a:cs typeface="Calibri"/>
                      </a:endParaRPr>
                    </a:p>
                  </a:txBody>
                  <a:tcPr marL="0" marR="0" marT="168275" marB="0">
                    <a:lnL w="12700">
                      <a:solidFill>
                        <a:srgbClr val="A6A6A6"/>
                      </a:solidFill>
                      <a:prstDash val="solid"/>
                    </a:lnL>
                    <a:lnR w="12700">
                      <a:solidFill>
                        <a:srgbClr val="A6A6A6"/>
                      </a:solidFill>
                      <a:prstDash val="solid"/>
                    </a:lnR>
                    <a:lnT w="12700">
                      <a:solidFill>
                        <a:srgbClr val="A6A6A6"/>
                      </a:solidFill>
                      <a:prstDash val="solid"/>
                    </a:lnT>
                    <a:solidFill>
                      <a:srgbClr val="C3C5DB"/>
                    </a:solidFill>
                  </a:tcPr>
                </a:tc>
                <a:tc>
                  <a:txBody>
                    <a:bodyPr/>
                    <a:lstStyle/>
                    <a:p>
                      <a:pPr>
                        <a:lnSpc>
                          <a:spcPct val="100000"/>
                        </a:lnSpc>
                      </a:pPr>
                      <a:endParaRPr sz="28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solidFill>
                      <a:srgbClr val="DBDCE9"/>
                    </a:solidFill>
                  </a:tcPr>
                </a:tc>
                <a:tc>
                  <a:txBody>
                    <a:bodyPr/>
                    <a:lstStyle/>
                    <a:p>
                      <a:pPr marL="207645" marR="198755" indent="30480">
                        <a:lnSpc>
                          <a:spcPct val="100000"/>
                        </a:lnSpc>
                        <a:spcBef>
                          <a:spcPts val="245"/>
                        </a:spcBef>
                      </a:pPr>
                      <a:r>
                        <a:rPr sz="1800" spc="-10" dirty="0">
                          <a:latin typeface="Calibri"/>
                          <a:cs typeface="Calibri"/>
                        </a:rPr>
                        <a:t>read  </a:t>
                      </a:r>
                      <a:r>
                        <a:rPr sz="1800" dirty="0">
                          <a:latin typeface="Calibri"/>
                          <a:cs typeface="Calibri"/>
                        </a:rPr>
                        <a:t>w</a:t>
                      </a:r>
                      <a:r>
                        <a:rPr sz="1800" spc="-10" dirty="0">
                          <a:latin typeface="Calibri"/>
                          <a:cs typeface="Calibri"/>
                        </a:rPr>
                        <a:t>r</a:t>
                      </a:r>
                      <a:r>
                        <a:rPr sz="1800" spc="-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solidFill>
                      <a:srgbClr val="DBDCE9"/>
                    </a:solidFill>
                  </a:tcPr>
                </a:tc>
                <a:tc>
                  <a:txBody>
                    <a:bodyPr/>
                    <a:lstStyle/>
                    <a:p>
                      <a:pPr marL="238125" marR="140335" indent="-86995">
                        <a:lnSpc>
                          <a:spcPct val="100000"/>
                        </a:lnSpc>
                        <a:spcBef>
                          <a:spcPts val="245"/>
                        </a:spcBef>
                      </a:pPr>
                      <a:r>
                        <a:rPr sz="1800" spc="-15" dirty="0">
                          <a:latin typeface="Calibri"/>
                          <a:cs typeface="Calibri"/>
                        </a:rPr>
                        <a:t>o</a:t>
                      </a:r>
                      <a:r>
                        <a:rPr sz="1800" dirty="0">
                          <a:latin typeface="Calibri"/>
                          <a:cs typeface="Calibri"/>
                        </a:rPr>
                        <a:t>wner  </a:t>
                      </a:r>
                      <a:r>
                        <a:rPr sz="1800" spc="-10" dirty="0">
                          <a:latin typeface="Calibri"/>
                          <a:cs typeface="Calibri"/>
                        </a:rPr>
                        <a:t>read</a:t>
                      </a:r>
                      <a:endParaRPr sz="1800">
                        <a:latin typeface="Calibri"/>
                        <a:cs typeface="Calibri"/>
                      </a:endParaRPr>
                    </a:p>
                  </a:txBody>
                  <a:tcPr marL="0" marR="0" marT="31115" marB="0">
                    <a:lnL w="12700">
                      <a:solidFill>
                        <a:srgbClr val="A6A6A6"/>
                      </a:solidFill>
                      <a:prstDash val="solid"/>
                    </a:lnL>
                    <a:lnT w="12700">
                      <a:solidFill>
                        <a:srgbClr val="A6A6A6"/>
                      </a:solidFill>
                      <a:prstDash val="solid"/>
                    </a:lnT>
                    <a:solidFill>
                      <a:srgbClr val="DBDCE9"/>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67224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3592" y="194847"/>
            <a:ext cx="11368407" cy="689932"/>
          </a:xfrm>
          <a:prstGeom prst="rect">
            <a:avLst/>
          </a:prstGeom>
        </p:spPr>
        <p:txBody>
          <a:bodyPr vert="horz" wrap="square" lIns="0" tIns="12700" rIns="0" bIns="0" rtlCol="0">
            <a:spAutoFit/>
          </a:bodyPr>
          <a:lstStyle/>
          <a:p>
            <a:pPr marL="12700">
              <a:lnSpc>
                <a:spcPct val="100000"/>
              </a:lnSpc>
              <a:spcBef>
                <a:spcPts val="100"/>
              </a:spcBef>
            </a:pPr>
            <a:r>
              <a:rPr lang="en-US" spc="-110" dirty="0"/>
              <a:t>Creating and destroying subjects and objects</a:t>
            </a:r>
          </a:p>
        </p:txBody>
      </p:sp>
      <p:sp>
        <p:nvSpPr>
          <p:cNvPr id="3" name="object 3"/>
          <p:cNvSpPr txBox="1"/>
          <p:nvPr/>
        </p:nvSpPr>
        <p:spPr>
          <a:xfrm>
            <a:off x="881621" y="1256902"/>
            <a:ext cx="10499725" cy="382156"/>
          </a:xfrm>
          <a:prstGeom prst="rect">
            <a:avLst/>
          </a:prstGeom>
        </p:spPr>
        <p:txBody>
          <a:bodyPr vert="horz" wrap="square" lIns="0" tIns="12700" rIns="0" bIns="0" rtlCol="0">
            <a:spAutoFit/>
          </a:bodyPr>
          <a:lstStyle/>
          <a:p>
            <a:pPr marL="12700">
              <a:lnSpc>
                <a:spcPct val="100000"/>
              </a:lnSpc>
              <a:spcBef>
                <a:spcPts val="100"/>
              </a:spcBef>
              <a:tabLst>
                <a:tab pos="6337300" algn="l"/>
              </a:tabLst>
            </a:pPr>
            <a:r>
              <a:rPr sz="2400" i="1" dirty="0">
                <a:latin typeface="Calibri"/>
                <a:cs typeface="Calibri"/>
              </a:rPr>
              <a:t>1. </a:t>
            </a: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creates object</a:t>
            </a:r>
            <a:r>
              <a:rPr sz="2400" i="1" spc="15" dirty="0">
                <a:latin typeface="Calibri"/>
                <a:cs typeface="Calibri"/>
              </a:rPr>
              <a:t> </a:t>
            </a:r>
            <a:r>
              <a:rPr sz="2400" i="1" u="heavy" spc="-5" dirty="0">
                <a:uFill>
                  <a:solidFill>
                    <a:srgbClr val="000000"/>
                  </a:solidFill>
                </a:uFill>
                <a:latin typeface="Calibri"/>
                <a:cs typeface="Calibri"/>
              </a:rPr>
              <a:t>File</a:t>
            </a:r>
            <a:r>
              <a:rPr sz="2400" i="1" u="heavy" spc="-10" dirty="0">
                <a:uFill>
                  <a:solidFill>
                    <a:srgbClr val="000000"/>
                  </a:solidFill>
                </a:uFill>
                <a:latin typeface="Calibri"/>
                <a:cs typeface="Calibri"/>
              </a:rPr>
              <a:t> </a:t>
            </a:r>
            <a:r>
              <a:rPr lang="en-US" sz="2400" i="1" u="heavy" dirty="0">
                <a:uFill>
                  <a:solidFill>
                    <a:srgbClr val="000000"/>
                  </a:solidFill>
                </a:uFill>
                <a:latin typeface="Calibri"/>
                <a:cs typeface="Calibri"/>
              </a:rPr>
              <a:t>1</a:t>
            </a:r>
            <a:r>
              <a:rPr lang="en-US" sz="2400" i="1" dirty="0">
                <a:latin typeface="Calibri"/>
                <a:cs typeface="Calibri"/>
              </a:rPr>
              <a:t>	</a:t>
            </a:r>
            <a:r>
              <a:rPr sz="2400" i="1" spc="-5" dirty="0">
                <a:latin typeface="Calibri"/>
                <a:cs typeface="Calibri"/>
              </a:rPr>
              <a:t>2. Subject </a:t>
            </a:r>
            <a:r>
              <a:rPr sz="2400" i="1" u="heavy" spc="-5" dirty="0">
                <a:uFill>
                  <a:solidFill>
                    <a:srgbClr val="000000"/>
                  </a:solidFill>
                </a:uFill>
                <a:latin typeface="Calibri"/>
                <a:cs typeface="Calibri"/>
              </a:rPr>
              <a:t>Alice</a:t>
            </a:r>
            <a:r>
              <a:rPr sz="2400" i="1" spc="-5" dirty="0">
                <a:latin typeface="Calibri"/>
                <a:cs typeface="Calibri"/>
              </a:rPr>
              <a:t> creates subject</a:t>
            </a:r>
            <a:r>
              <a:rPr sz="2400" i="1" spc="-50" dirty="0">
                <a:latin typeface="Calibri"/>
                <a:cs typeface="Calibri"/>
              </a:rPr>
              <a:t> </a:t>
            </a:r>
            <a:r>
              <a:rPr sz="2400" i="1" u="heavy" spc="-5" dirty="0">
                <a:uFill>
                  <a:solidFill>
                    <a:srgbClr val="000000"/>
                  </a:solidFill>
                </a:uFill>
                <a:latin typeface="Calibri"/>
                <a:cs typeface="Calibri"/>
              </a:rPr>
              <a:t>P1</a:t>
            </a:r>
            <a:endParaRPr sz="2400" dirty="0">
              <a:latin typeface="Calibri"/>
              <a:cs typeface="Calibri"/>
            </a:endParaRPr>
          </a:p>
        </p:txBody>
      </p:sp>
      <p:graphicFrame>
        <p:nvGraphicFramePr>
          <p:cNvPr id="4" name="object 4"/>
          <p:cNvGraphicFramePr>
            <a:graphicFrameLocks noGrp="1"/>
          </p:cNvGraphicFramePr>
          <p:nvPr>
            <p:extLst>
              <p:ext uri="{D42A27DB-BD31-4B8C-83A1-F6EECF244321}">
                <p14:modId xmlns:p14="http://schemas.microsoft.com/office/powerpoint/2010/main" val="2372580793"/>
              </p:ext>
            </p:extLst>
          </p:nvPr>
        </p:nvGraphicFramePr>
        <p:xfrm>
          <a:off x="1887181" y="2141852"/>
          <a:ext cx="2590164" cy="736599"/>
        </p:xfrm>
        <a:graphic>
          <a:graphicData uri="http://schemas.openxmlformats.org/drawingml/2006/table">
            <a:tbl>
              <a:tblPr firstRow="1" bandRow="1">
                <a:tableStyleId>{2D5ABB26-0587-4C30-8999-92F81FD0307C}</a:tableStyleId>
              </a:tblPr>
              <a:tblGrid>
                <a:gridCol w="799465">
                  <a:extLst>
                    <a:ext uri="{9D8B030D-6E8A-4147-A177-3AD203B41FA5}">
                      <a16:colId xmlns:a16="http://schemas.microsoft.com/office/drawing/2014/main" val="20000"/>
                    </a:ext>
                  </a:extLst>
                </a:gridCol>
                <a:gridCol w="895349">
                  <a:extLst>
                    <a:ext uri="{9D8B030D-6E8A-4147-A177-3AD203B41FA5}">
                      <a16:colId xmlns:a16="http://schemas.microsoft.com/office/drawing/2014/main" val="20001"/>
                    </a:ext>
                  </a:extLst>
                </a:gridCol>
                <a:gridCol w="895350">
                  <a:extLst>
                    <a:ext uri="{9D8B030D-6E8A-4147-A177-3AD203B41FA5}">
                      <a16:colId xmlns:a16="http://schemas.microsoft.com/office/drawing/2014/main" val="20002"/>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635" algn="ctr">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dirty="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DA1E4"/>
                    </a:solidFill>
                  </a:tcPr>
                </a:tc>
                <a:extLst>
                  <a:ext uri="{0D108BD9-81ED-4DB2-BD59-A6C34878D82A}">
                    <a16:rowId xmlns:a16="http://schemas.microsoft.com/office/drawing/2014/main" val="10000"/>
                  </a:ext>
                </a:extLst>
              </a:tr>
              <a:tr h="370839">
                <a:tc>
                  <a:txBody>
                    <a:bodyPr/>
                    <a:lstStyle/>
                    <a:p>
                      <a:pPr marL="243840">
                        <a:lnSpc>
                          <a:spcPct val="100000"/>
                        </a:lnSpc>
                        <a:spcBef>
                          <a:spcPts val="265"/>
                        </a:spcBef>
                      </a:pPr>
                      <a:r>
                        <a:rPr sz="1800" b="1" dirty="0">
                          <a:solidFill>
                            <a:srgbClr val="F1F1F1"/>
                          </a:solidFill>
                          <a:latin typeface="Calibri"/>
                          <a:cs typeface="Calibri"/>
                        </a:rPr>
                        <a:t>Alice</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635" algn="ctr">
                        <a:lnSpc>
                          <a:spcPct val="100000"/>
                        </a:lnSpc>
                        <a:spcBef>
                          <a:spcPts val="265"/>
                        </a:spcBef>
                      </a:pPr>
                      <a:r>
                        <a:rPr sz="1800" spc="-15" dirty="0">
                          <a:latin typeface="Calibri"/>
                          <a:cs typeface="Calibri"/>
                        </a:rPr>
                        <a:t>control</a:t>
                      </a:r>
                      <a:endParaRPr sz="1800" dirty="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270" algn="ctr">
                        <a:lnSpc>
                          <a:spcPct val="100000"/>
                        </a:lnSpc>
                        <a:spcBef>
                          <a:spcPts val="265"/>
                        </a:spcBef>
                      </a:pPr>
                      <a:r>
                        <a:rPr sz="1800" spc="-5" dirty="0">
                          <a:latin typeface="Calibri"/>
                          <a:cs typeface="Calibri"/>
                        </a:rPr>
                        <a:t>owner</a:t>
                      </a:r>
                      <a:endParaRPr sz="1800" dirty="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1"/>
                  </a:ext>
                </a:extLst>
              </a:tr>
            </a:tbl>
          </a:graphicData>
        </a:graphic>
      </p:graphicFrame>
      <p:graphicFrame>
        <p:nvGraphicFramePr>
          <p:cNvPr id="5" name="object 5"/>
          <p:cNvGraphicFramePr>
            <a:graphicFrameLocks noGrp="1"/>
          </p:cNvGraphicFramePr>
          <p:nvPr/>
        </p:nvGraphicFramePr>
        <p:xfrm>
          <a:off x="8063738" y="1771014"/>
          <a:ext cx="2592070" cy="1107437"/>
        </p:xfrm>
        <a:graphic>
          <a:graphicData uri="http://schemas.openxmlformats.org/drawingml/2006/table">
            <a:tbl>
              <a:tblPr firstRow="1" bandRow="1">
                <a:tableStyleId>{2D5ABB26-0587-4C30-8999-92F81FD0307C}</a:tableStyleId>
              </a:tblPr>
              <a:tblGrid>
                <a:gridCol w="800100">
                  <a:extLst>
                    <a:ext uri="{9D8B030D-6E8A-4147-A177-3AD203B41FA5}">
                      <a16:colId xmlns:a16="http://schemas.microsoft.com/office/drawing/2014/main" val="20000"/>
                    </a:ext>
                  </a:extLst>
                </a:gridCol>
                <a:gridCol w="895985">
                  <a:extLst>
                    <a:ext uri="{9D8B030D-6E8A-4147-A177-3AD203B41FA5}">
                      <a16:colId xmlns:a16="http://schemas.microsoft.com/office/drawing/2014/main" val="20001"/>
                    </a:ext>
                  </a:extLst>
                </a:gridCol>
                <a:gridCol w="895985">
                  <a:extLst>
                    <a:ext uri="{9D8B030D-6E8A-4147-A177-3AD203B41FA5}">
                      <a16:colId xmlns:a16="http://schemas.microsoft.com/office/drawing/2014/main" val="20002"/>
                    </a:ext>
                  </a:extLst>
                </a:gridCol>
              </a:tblGrid>
              <a:tr h="365759">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44"/>
                        </a:spcBef>
                      </a:pPr>
                      <a:r>
                        <a:rPr sz="1800" b="1" dirty="0">
                          <a:solidFill>
                            <a:srgbClr val="FFFFFF"/>
                          </a:solidFill>
                          <a:latin typeface="Calibri"/>
                          <a:cs typeface="Calibri"/>
                        </a:rPr>
                        <a:t>Alice</a:t>
                      </a:r>
                      <a:endParaRPr sz="1800">
                        <a:latin typeface="Calibri"/>
                        <a:cs typeface="Calibri"/>
                      </a:endParaRPr>
                    </a:p>
                  </a:txBody>
                  <a:tcPr marL="0" marR="0" marT="31114"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44"/>
                        </a:spcBef>
                      </a:pPr>
                      <a:r>
                        <a:rPr sz="1800" b="1" dirty="0">
                          <a:solidFill>
                            <a:srgbClr val="FFFFFF"/>
                          </a:solidFill>
                          <a:latin typeface="Calibri"/>
                          <a:cs typeface="Calibri"/>
                        </a:rPr>
                        <a:t>P1</a:t>
                      </a:r>
                      <a:endParaRPr sz="1800" dirty="0">
                        <a:latin typeface="Calibri"/>
                        <a:cs typeface="Calibri"/>
                      </a:endParaRPr>
                    </a:p>
                  </a:txBody>
                  <a:tcPr marL="0" marR="0" marT="31114" marB="0">
                    <a:lnL w="12700">
                      <a:solidFill>
                        <a:srgbClr val="A6A6A6"/>
                      </a:solidFill>
                      <a:prstDash val="solid"/>
                    </a:lnL>
                    <a:lnR w="12700">
                      <a:solidFill>
                        <a:srgbClr val="A6A6A6"/>
                      </a:solidFill>
                      <a:prstDash val="solid"/>
                    </a:lnR>
                    <a:lnB w="12700">
                      <a:solidFill>
                        <a:srgbClr val="A6A6A6"/>
                      </a:solidFill>
                      <a:prstDash val="solid"/>
                    </a:lnB>
                    <a:solidFill>
                      <a:srgbClr val="1DA1E4"/>
                    </a:solidFill>
                  </a:tcPr>
                </a:tc>
                <a:extLst>
                  <a:ext uri="{0D108BD9-81ED-4DB2-BD59-A6C34878D82A}">
                    <a16:rowId xmlns:a16="http://schemas.microsoft.com/office/drawing/2014/main" val="10000"/>
                  </a:ext>
                </a:extLst>
              </a:tr>
              <a:tr h="370839">
                <a:tc>
                  <a:txBody>
                    <a:bodyPr/>
                    <a:lstStyle/>
                    <a:p>
                      <a:pPr marR="85090" algn="r">
                        <a:lnSpc>
                          <a:spcPct val="100000"/>
                        </a:lnSpc>
                        <a:spcBef>
                          <a:spcPts val="265"/>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3175" algn="ctr">
                        <a:lnSpc>
                          <a:spcPct val="100000"/>
                        </a:lnSpc>
                        <a:spcBef>
                          <a:spcPts val="265"/>
                        </a:spcBef>
                      </a:pPr>
                      <a:r>
                        <a:rPr sz="1800" spc="-15" dirty="0">
                          <a:latin typeface="Calibri"/>
                          <a:cs typeface="Calibri"/>
                        </a:rPr>
                        <a:t>control</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50495">
                        <a:lnSpc>
                          <a:spcPct val="100000"/>
                        </a:lnSpc>
                        <a:spcBef>
                          <a:spcPts val="265"/>
                        </a:spcBef>
                      </a:pPr>
                      <a:r>
                        <a:rPr sz="1800" spc="-5" dirty="0">
                          <a:latin typeface="Calibri"/>
                          <a:cs typeface="Calibri"/>
                        </a:rPr>
                        <a:t>owner</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1"/>
                  </a:ext>
                </a:extLst>
              </a:tr>
              <a:tr h="370839">
                <a:tc>
                  <a:txBody>
                    <a:bodyPr/>
                    <a:lstStyle/>
                    <a:p>
                      <a:pPr marR="83820" algn="r">
                        <a:lnSpc>
                          <a:spcPct val="100000"/>
                        </a:lnSpc>
                        <a:spcBef>
                          <a:spcPts val="265"/>
                        </a:spcBef>
                      </a:pPr>
                      <a:r>
                        <a:rPr sz="1800" b="1" dirty="0">
                          <a:solidFill>
                            <a:srgbClr val="F1F1F1"/>
                          </a:solidFill>
                          <a:latin typeface="Calibri"/>
                          <a:cs typeface="Calibri"/>
                        </a:rPr>
                        <a:t>P1</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1DA1E4"/>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tc>
                  <a:txBody>
                    <a:bodyPr/>
                    <a:lstStyle/>
                    <a:p>
                      <a:pPr marL="120014">
                        <a:lnSpc>
                          <a:spcPct val="100000"/>
                        </a:lnSpc>
                        <a:spcBef>
                          <a:spcPts val="265"/>
                        </a:spcBef>
                      </a:pPr>
                      <a:r>
                        <a:rPr sz="1800" spc="-15" dirty="0">
                          <a:latin typeface="Calibri"/>
                          <a:cs typeface="Calibri"/>
                        </a:rPr>
                        <a:t>control</a:t>
                      </a:r>
                      <a:endParaRPr sz="1800" dirty="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2"/>
                  </a:ext>
                </a:extLst>
              </a:tr>
            </a:tbl>
          </a:graphicData>
        </a:graphic>
      </p:graphicFrame>
      <p:sp>
        <p:nvSpPr>
          <p:cNvPr id="6" name="object 6"/>
          <p:cNvSpPr txBox="1"/>
          <p:nvPr/>
        </p:nvSpPr>
        <p:spPr>
          <a:xfrm>
            <a:off x="881621" y="3884039"/>
            <a:ext cx="4530090" cy="756920"/>
          </a:xfrm>
          <a:prstGeom prst="rect">
            <a:avLst/>
          </a:prstGeom>
        </p:spPr>
        <p:txBody>
          <a:bodyPr vert="horz" wrap="square" lIns="0" tIns="12700" rIns="0" bIns="0" rtlCol="0">
            <a:spAutoFit/>
          </a:bodyPr>
          <a:lstStyle/>
          <a:p>
            <a:pPr algn="ctr">
              <a:lnSpc>
                <a:spcPct val="100000"/>
              </a:lnSpc>
              <a:spcBef>
                <a:spcPts val="100"/>
              </a:spcBef>
            </a:pPr>
            <a:r>
              <a:rPr sz="2400" i="1" dirty="0">
                <a:latin typeface="Calibri"/>
                <a:cs typeface="Calibri"/>
              </a:rPr>
              <a:t>3. </a:t>
            </a: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destroys object </a:t>
            </a:r>
            <a:r>
              <a:rPr sz="2400" i="1" u="heavy" spc="-5" dirty="0">
                <a:uFill>
                  <a:solidFill>
                    <a:srgbClr val="000000"/>
                  </a:solidFill>
                </a:uFill>
                <a:latin typeface="Calibri"/>
                <a:cs typeface="Calibri"/>
              </a:rPr>
              <a:t>File</a:t>
            </a:r>
            <a:r>
              <a:rPr sz="2400" i="1" u="heavy" spc="-80" dirty="0">
                <a:uFill>
                  <a:solidFill>
                    <a:srgbClr val="000000"/>
                  </a:solidFill>
                </a:uFill>
                <a:latin typeface="Calibri"/>
                <a:cs typeface="Calibri"/>
              </a:rPr>
              <a:t> </a:t>
            </a:r>
            <a:r>
              <a:rPr sz="2400" i="1" u="heavy" dirty="0">
                <a:uFill>
                  <a:solidFill>
                    <a:srgbClr val="000000"/>
                  </a:solidFill>
                </a:uFill>
                <a:latin typeface="Calibri"/>
                <a:cs typeface="Calibri"/>
              </a:rPr>
              <a:t>1</a:t>
            </a:r>
            <a:endParaRPr sz="2400">
              <a:latin typeface="Calibri"/>
              <a:cs typeface="Calibri"/>
            </a:endParaRPr>
          </a:p>
          <a:p>
            <a:pPr marR="54610" algn="ctr">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own </a:t>
            </a:r>
            <a:r>
              <a:rPr sz="2400" u="heavy" spc="-5" dirty="0">
                <a:uFill>
                  <a:solidFill>
                    <a:srgbClr val="000000"/>
                  </a:solidFill>
                </a:uFill>
                <a:latin typeface="Calibri"/>
                <a:cs typeface="Calibri"/>
              </a:rPr>
              <a:t>File</a:t>
            </a:r>
            <a:r>
              <a:rPr sz="2400" u="heavy" spc="-40" dirty="0">
                <a:uFill>
                  <a:solidFill>
                    <a:srgbClr val="000000"/>
                  </a:solidFill>
                </a:uFill>
                <a:latin typeface="Calibri"/>
                <a:cs typeface="Calibri"/>
              </a:rPr>
              <a:t> </a:t>
            </a:r>
            <a:r>
              <a:rPr sz="2400" u="heavy" dirty="0">
                <a:uFill>
                  <a:solidFill>
                    <a:srgbClr val="000000"/>
                  </a:solidFill>
                </a:uFill>
                <a:latin typeface="Calibri"/>
                <a:cs typeface="Calibri"/>
              </a:rPr>
              <a:t>1</a:t>
            </a:r>
            <a:endParaRPr sz="2400">
              <a:latin typeface="Calibri"/>
              <a:cs typeface="Calibri"/>
            </a:endParaRPr>
          </a:p>
        </p:txBody>
      </p:sp>
      <p:sp>
        <p:nvSpPr>
          <p:cNvPr id="7" name="object 7"/>
          <p:cNvSpPr/>
          <p:nvPr/>
        </p:nvSpPr>
        <p:spPr>
          <a:xfrm>
            <a:off x="1418844" y="4400675"/>
            <a:ext cx="291465" cy="177165"/>
          </a:xfrm>
          <a:custGeom>
            <a:avLst/>
            <a:gdLst/>
            <a:ahLst/>
            <a:cxnLst/>
            <a:rect l="l" t="t" r="r" b="b"/>
            <a:pathLst>
              <a:path w="291465" h="177164">
                <a:moveTo>
                  <a:pt x="202653" y="0"/>
                </a:moveTo>
                <a:lnTo>
                  <a:pt x="202653" y="44196"/>
                </a:lnTo>
                <a:lnTo>
                  <a:pt x="0" y="44196"/>
                </a:lnTo>
                <a:lnTo>
                  <a:pt x="0" y="132461"/>
                </a:lnTo>
                <a:lnTo>
                  <a:pt x="202653" y="132461"/>
                </a:lnTo>
                <a:lnTo>
                  <a:pt x="202653" y="176656"/>
                </a:lnTo>
                <a:lnTo>
                  <a:pt x="290918" y="88265"/>
                </a:lnTo>
                <a:lnTo>
                  <a:pt x="202653" y="0"/>
                </a:lnTo>
                <a:close/>
              </a:path>
            </a:pathLst>
          </a:custGeom>
          <a:solidFill>
            <a:srgbClr val="000000"/>
          </a:solidFill>
        </p:spPr>
        <p:txBody>
          <a:bodyPr wrap="square" lIns="0" tIns="0" rIns="0" bIns="0" rtlCol="0"/>
          <a:lstStyle/>
          <a:p>
            <a:endParaRPr/>
          </a:p>
        </p:txBody>
      </p:sp>
      <p:graphicFrame>
        <p:nvGraphicFramePr>
          <p:cNvPr id="8" name="object 8"/>
          <p:cNvGraphicFramePr>
            <a:graphicFrameLocks noGrp="1"/>
          </p:cNvGraphicFramePr>
          <p:nvPr>
            <p:extLst>
              <p:ext uri="{D42A27DB-BD31-4B8C-83A1-F6EECF244321}">
                <p14:modId xmlns:p14="http://schemas.microsoft.com/office/powerpoint/2010/main" val="1754244068"/>
              </p:ext>
            </p:extLst>
          </p:nvPr>
        </p:nvGraphicFramePr>
        <p:xfrm>
          <a:off x="1887181" y="5220332"/>
          <a:ext cx="2590164" cy="736612"/>
        </p:xfrm>
        <a:graphic>
          <a:graphicData uri="http://schemas.openxmlformats.org/drawingml/2006/table">
            <a:tbl>
              <a:tblPr firstRow="1" bandRow="1">
                <a:tableStyleId>{2D5ABB26-0587-4C30-8999-92F81FD0307C}</a:tableStyleId>
              </a:tblPr>
              <a:tblGrid>
                <a:gridCol w="799465">
                  <a:extLst>
                    <a:ext uri="{9D8B030D-6E8A-4147-A177-3AD203B41FA5}">
                      <a16:colId xmlns:a16="http://schemas.microsoft.com/office/drawing/2014/main" val="20000"/>
                    </a:ext>
                  </a:extLst>
                </a:gridCol>
                <a:gridCol w="895349">
                  <a:extLst>
                    <a:ext uri="{9D8B030D-6E8A-4147-A177-3AD203B41FA5}">
                      <a16:colId xmlns:a16="http://schemas.microsoft.com/office/drawing/2014/main" val="20001"/>
                    </a:ext>
                  </a:extLst>
                </a:gridCol>
                <a:gridCol w="895350">
                  <a:extLst>
                    <a:ext uri="{9D8B030D-6E8A-4147-A177-3AD203B41FA5}">
                      <a16:colId xmlns:a16="http://schemas.microsoft.com/office/drawing/2014/main" val="20002"/>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50"/>
                        </a:spcBef>
                      </a:pPr>
                      <a:r>
                        <a:rPr sz="1800" b="1" dirty="0">
                          <a:solidFill>
                            <a:srgbClr val="FFFFFF"/>
                          </a:solidFill>
                          <a:latin typeface="Calibri"/>
                          <a:cs typeface="Calibri"/>
                        </a:rPr>
                        <a:t>Alice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635" algn="ctr">
                        <a:lnSpc>
                          <a:spcPct val="100000"/>
                        </a:lnSpc>
                        <a:spcBef>
                          <a:spcPts val="25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C00000"/>
                    </a:solidFill>
                  </a:tcPr>
                </a:tc>
                <a:extLst>
                  <a:ext uri="{0D108BD9-81ED-4DB2-BD59-A6C34878D82A}">
                    <a16:rowId xmlns:a16="http://schemas.microsoft.com/office/drawing/2014/main" val="10000"/>
                  </a:ext>
                </a:extLst>
              </a:tr>
              <a:tr h="370852">
                <a:tc>
                  <a:txBody>
                    <a:bodyPr/>
                    <a:lstStyle/>
                    <a:p>
                      <a:pPr marL="243840">
                        <a:lnSpc>
                          <a:spcPct val="100000"/>
                        </a:lnSpc>
                        <a:spcBef>
                          <a:spcPts val="270"/>
                        </a:spcBef>
                      </a:pPr>
                      <a:r>
                        <a:rPr sz="1800" b="1" dirty="0">
                          <a:solidFill>
                            <a:srgbClr val="F1F1F1"/>
                          </a:solidFill>
                          <a:latin typeface="Calibri"/>
                          <a:cs typeface="Calibri"/>
                        </a:rPr>
                        <a:t>Alice</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635" algn="ctr">
                        <a:lnSpc>
                          <a:spcPct val="100000"/>
                        </a:lnSpc>
                        <a:spcBef>
                          <a:spcPts val="270"/>
                        </a:spcBef>
                      </a:pPr>
                      <a:r>
                        <a:rPr sz="1800" spc="-15" dirty="0">
                          <a:latin typeface="Calibri"/>
                          <a:cs typeface="Calibri"/>
                        </a:rPr>
                        <a:t>control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270" algn="ctr">
                        <a:lnSpc>
                          <a:spcPct val="100000"/>
                        </a:lnSpc>
                        <a:spcBef>
                          <a:spcPts val="270"/>
                        </a:spcBef>
                      </a:pPr>
                      <a:r>
                        <a:rPr sz="1800" spc="-5" dirty="0">
                          <a:latin typeface="Calibri"/>
                          <a:cs typeface="Calibri"/>
                        </a:rPr>
                        <a:t>owner</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extLst>
                  <a:ext uri="{0D108BD9-81ED-4DB2-BD59-A6C34878D82A}">
                    <a16:rowId xmlns:a16="http://schemas.microsoft.com/office/drawing/2014/main" val="10001"/>
                  </a:ext>
                </a:extLst>
              </a:tr>
            </a:tbl>
          </a:graphicData>
        </a:graphic>
      </p:graphicFrame>
      <p:sp>
        <p:nvSpPr>
          <p:cNvPr id="9" name="object 9"/>
          <p:cNvSpPr txBox="1"/>
          <p:nvPr/>
        </p:nvSpPr>
        <p:spPr>
          <a:xfrm>
            <a:off x="6861809" y="3833241"/>
            <a:ext cx="4313555" cy="756920"/>
          </a:xfrm>
          <a:prstGeom prst="rect">
            <a:avLst/>
          </a:prstGeom>
        </p:spPr>
        <p:txBody>
          <a:bodyPr vert="horz" wrap="square" lIns="0" tIns="12700" rIns="0" bIns="0" rtlCol="0">
            <a:spAutoFit/>
          </a:bodyPr>
          <a:lstStyle/>
          <a:p>
            <a:pPr marL="12700">
              <a:lnSpc>
                <a:spcPct val="100000"/>
              </a:lnSpc>
              <a:spcBef>
                <a:spcPts val="100"/>
              </a:spcBef>
            </a:pPr>
            <a:r>
              <a:rPr sz="2400" i="1" dirty="0">
                <a:latin typeface="Calibri"/>
                <a:cs typeface="Calibri"/>
              </a:rPr>
              <a:t>4. </a:t>
            </a: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destroys subject</a:t>
            </a:r>
            <a:r>
              <a:rPr sz="2400" i="1" spc="-65" dirty="0">
                <a:latin typeface="Calibri"/>
                <a:cs typeface="Calibri"/>
              </a:rPr>
              <a:t> </a:t>
            </a:r>
            <a:r>
              <a:rPr sz="2400" i="1" u="heavy" spc="-5" dirty="0">
                <a:uFill>
                  <a:solidFill>
                    <a:srgbClr val="000000"/>
                  </a:solidFill>
                </a:uFill>
                <a:latin typeface="Calibri"/>
                <a:cs typeface="Calibri"/>
              </a:rPr>
              <a:t>P1</a:t>
            </a:r>
            <a:endParaRPr sz="2400">
              <a:latin typeface="Calibri"/>
              <a:cs typeface="Calibri"/>
            </a:endParaRPr>
          </a:p>
          <a:p>
            <a:pPr marL="927100">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own</a:t>
            </a:r>
            <a:r>
              <a:rPr sz="2400" spc="-30" dirty="0">
                <a:latin typeface="Calibri"/>
                <a:cs typeface="Calibri"/>
              </a:rPr>
              <a:t> </a:t>
            </a:r>
            <a:r>
              <a:rPr sz="2400" u="heavy" spc="-5" dirty="0">
                <a:uFill>
                  <a:solidFill>
                    <a:srgbClr val="000000"/>
                  </a:solidFill>
                </a:uFill>
                <a:latin typeface="Calibri"/>
                <a:cs typeface="Calibri"/>
              </a:rPr>
              <a:t>P1</a:t>
            </a:r>
            <a:endParaRPr sz="2400">
              <a:latin typeface="Calibri"/>
              <a:cs typeface="Calibri"/>
            </a:endParaRPr>
          </a:p>
        </p:txBody>
      </p:sp>
      <p:sp>
        <p:nvSpPr>
          <p:cNvPr id="10" name="object 10"/>
          <p:cNvSpPr/>
          <p:nvPr/>
        </p:nvSpPr>
        <p:spPr>
          <a:xfrm>
            <a:off x="7398384" y="4349877"/>
            <a:ext cx="290830" cy="177165"/>
          </a:xfrm>
          <a:custGeom>
            <a:avLst/>
            <a:gdLst/>
            <a:ahLst/>
            <a:cxnLst/>
            <a:rect l="l" t="t" r="r" b="b"/>
            <a:pathLst>
              <a:path w="290829" h="177164">
                <a:moveTo>
                  <a:pt x="202565" y="0"/>
                </a:moveTo>
                <a:lnTo>
                  <a:pt x="202565" y="44196"/>
                </a:lnTo>
                <a:lnTo>
                  <a:pt x="0" y="44196"/>
                </a:lnTo>
                <a:lnTo>
                  <a:pt x="0" y="132461"/>
                </a:lnTo>
                <a:lnTo>
                  <a:pt x="202565" y="132461"/>
                </a:lnTo>
                <a:lnTo>
                  <a:pt x="202565" y="176656"/>
                </a:lnTo>
                <a:lnTo>
                  <a:pt x="290830" y="88265"/>
                </a:lnTo>
                <a:lnTo>
                  <a:pt x="202565" y="0"/>
                </a:lnTo>
                <a:close/>
              </a:path>
            </a:pathLst>
          </a:custGeom>
          <a:solidFill>
            <a:srgbClr val="000000"/>
          </a:solidFill>
        </p:spPr>
        <p:txBody>
          <a:bodyPr wrap="square" lIns="0" tIns="0" rIns="0" bIns="0" rtlCol="0"/>
          <a:lstStyle/>
          <a:p>
            <a:endParaRPr/>
          </a:p>
        </p:txBody>
      </p:sp>
      <p:graphicFrame>
        <p:nvGraphicFramePr>
          <p:cNvPr id="11" name="object 11"/>
          <p:cNvGraphicFramePr>
            <a:graphicFrameLocks noGrp="1"/>
          </p:cNvGraphicFramePr>
          <p:nvPr/>
        </p:nvGraphicFramePr>
        <p:xfrm>
          <a:off x="8063738" y="4849495"/>
          <a:ext cx="2592070" cy="1107451"/>
        </p:xfrm>
        <a:graphic>
          <a:graphicData uri="http://schemas.openxmlformats.org/drawingml/2006/table">
            <a:tbl>
              <a:tblPr firstRow="1" bandRow="1">
                <a:tableStyleId>{2D5ABB26-0587-4C30-8999-92F81FD0307C}</a:tableStyleId>
              </a:tblPr>
              <a:tblGrid>
                <a:gridCol w="800100">
                  <a:extLst>
                    <a:ext uri="{9D8B030D-6E8A-4147-A177-3AD203B41FA5}">
                      <a16:colId xmlns:a16="http://schemas.microsoft.com/office/drawing/2014/main" val="20000"/>
                    </a:ext>
                  </a:extLst>
                </a:gridCol>
                <a:gridCol w="895985">
                  <a:extLst>
                    <a:ext uri="{9D8B030D-6E8A-4147-A177-3AD203B41FA5}">
                      <a16:colId xmlns:a16="http://schemas.microsoft.com/office/drawing/2014/main" val="20001"/>
                    </a:ext>
                  </a:extLst>
                </a:gridCol>
                <a:gridCol w="895985">
                  <a:extLst>
                    <a:ext uri="{9D8B030D-6E8A-4147-A177-3AD203B41FA5}">
                      <a16:colId xmlns:a16="http://schemas.microsoft.com/office/drawing/2014/main" val="20002"/>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50"/>
                        </a:spcBef>
                      </a:pPr>
                      <a:r>
                        <a:rPr sz="1800" b="1" dirty="0">
                          <a:solidFill>
                            <a:srgbClr val="FFFFFF"/>
                          </a:solidFill>
                          <a:latin typeface="Calibri"/>
                          <a:cs typeface="Calibri"/>
                        </a:rPr>
                        <a:t>Alice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50"/>
                        </a:spcBef>
                      </a:pPr>
                      <a:r>
                        <a:rPr sz="1800" b="1" dirty="0">
                          <a:solidFill>
                            <a:srgbClr val="FFFFFF"/>
                          </a:solidFill>
                          <a:latin typeface="Calibri"/>
                          <a:cs typeface="Calibri"/>
                        </a:rPr>
                        <a:t>P1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C00000"/>
                    </a:solidFill>
                  </a:tcPr>
                </a:tc>
                <a:extLst>
                  <a:ext uri="{0D108BD9-81ED-4DB2-BD59-A6C34878D82A}">
                    <a16:rowId xmlns:a16="http://schemas.microsoft.com/office/drawing/2014/main" val="10000"/>
                  </a:ext>
                </a:extLst>
              </a:tr>
              <a:tr h="370839">
                <a:tc>
                  <a:txBody>
                    <a:bodyPr/>
                    <a:lstStyle/>
                    <a:p>
                      <a:pPr marR="85090" algn="r">
                        <a:lnSpc>
                          <a:spcPct val="100000"/>
                        </a:lnSpc>
                        <a:spcBef>
                          <a:spcPts val="270"/>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3175" algn="ctr">
                        <a:lnSpc>
                          <a:spcPct val="100000"/>
                        </a:lnSpc>
                        <a:spcBef>
                          <a:spcPts val="270"/>
                        </a:spcBef>
                      </a:pPr>
                      <a:r>
                        <a:rPr sz="1800" spc="-15" dirty="0">
                          <a:latin typeface="Calibri"/>
                          <a:cs typeface="Calibri"/>
                        </a:rPr>
                        <a:t>control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50495">
                        <a:lnSpc>
                          <a:spcPct val="100000"/>
                        </a:lnSpc>
                        <a:spcBef>
                          <a:spcPts val="270"/>
                        </a:spcBef>
                      </a:pPr>
                      <a:r>
                        <a:rPr sz="1800" spc="-5" dirty="0">
                          <a:latin typeface="Calibri"/>
                          <a:cs typeface="Calibri"/>
                        </a:rPr>
                        <a:t>owner</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extLst>
                  <a:ext uri="{0D108BD9-81ED-4DB2-BD59-A6C34878D82A}">
                    <a16:rowId xmlns:a16="http://schemas.microsoft.com/office/drawing/2014/main" val="10001"/>
                  </a:ext>
                </a:extLst>
              </a:tr>
              <a:tr h="370852">
                <a:tc>
                  <a:txBody>
                    <a:bodyPr/>
                    <a:lstStyle/>
                    <a:p>
                      <a:pPr marR="83820" algn="r">
                        <a:lnSpc>
                          <a:spcPct val="100000"/>
                        </a:lnSpc>
                        <a:spcBef>
                          <a:spcPts val="270"/>
                        </a:spcBef>
                      </a:pPr>
                      <a:r>
                        <a:rPr sz="1800" b="1" dirty="0">
                          <a:solidFill>
                            <a:srgbClr val="F1F1F1"/>
                          </a:solidFill>
                          <a:latin typeface="Calibri"/>
                          <a:cs typeface="Calibri"/>
                        </a:rPr>
                        <a:t>P1</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C00000"/>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tc>
                  <a:txBody>
                    <a:bodyPr/>
                    <a:lstStyle/>
                    <a:p>
                      <a:pPr marL="120014">
                        <a:lnSpc>
                          <a:spcPct val="100000"/>
                        </a:lnSpc>
                        <a:spcBef>
                          <a:spcPts val="270"/>
                        </a:spcBef>
                      </a:pPr>
                      <a:r>
                        <a:rPr sz="1800" spc="-15" dirty="0">
                          <a:latin typeface="Calibri"/>
                          <a:cs typeface="Calibri"/>
                        </a:rPr>
                        <a:t>control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38759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886574" y="136014"/>
            <a:ext cx="2594610" cy="689291"/>
          </a:xfrm>
          <a:prstGeom prst="rect">
            <a:avLst/>
          </a:prstGeom>
        </p:spPr>
        <p:txBody>
          <a:bodyPr vert="horz" wrap="square" lIns="0" tIns="12065" rIns="0" bIns="0" rtlCol="0" anchor="ctr">
            <a:spAutoFit/>
          </a:bodyPr>
          <a:lstStyle/>
          <a:p>
            <a:pPr marL="12700">
              <a:lnSpc>
                <a:spcPct val="100000"/>
              </a:lnSpc>
              <a:spcBef>
                <a:spcPts val="95"/>
              </a:spcBef>
            </a:pPr>
            <a:r>
              <a:rPr spc="10" dirty="0"/>
              <a:t>Intruders</a:t>
            </a:r>
          </a:p>
        </p:txBody>
      </p:sp>
      <p:grpSp>
        <p:nvGrpSpPr>
          <p:cNvPr id="9" name="object 9"/>
          <p:cNvGrpSpPr/>
          <p:nvPr/>
        </p:nvGrpSpPr>
        <p:grpSpPr>
          <a:xfrm>
            <a:off x="1803977" y="1941268"/>
            <a:ext cx="2533650" cy="3850004"/>
            <a:chOff x="655116" y="2281237"/>
            <a:chExt cx="2533650" cy="3850004"/>
          </a:xfrm>
        </p:grpSpPr>
        <p:sp>
          <p:nvSpPr>
            <p:cNvPr id="10" name="object 10"/>
            <p:cNvSpPr/>
            <p:nvPr/>
          </p:nvSpPr>
          <p:spPr>
            <a:xfrm>
              <a:off x="659879" y="2286000"/>
              <a:ext cx="2524125" cy="3840479"/>
            </a:xfrm>
            <a:custGeom>
              <a:avLst/>
              <a:gdLst/>
              <a:ahLst/>
              <a:cxnLst/>
              <a:rect l="l" t="t" r="r" b="b"/>
              <a:pathLst>
                <a:path w="2524125" h="3840479">
                  <a:moveTo>
                    <a:pt x="2271407" y="0"/>
                  </a:moveTo>
                  <a:lnTo>
                    <a:pt x="252361" y="0"/>
                  </a:lnTo>
                  <a:lnTo>
                    <a:pt x="207000" y="4067"/>
                  </a:lnTo>
                  <a:lnTo>
                    <a:pt x="164306" y="15793"/>
                  </a:lnTo>
                  <a:lnTo>
                    <a:pt x="124992" y="34464"/>
                  </a:lnTo>
                  <a:lnTo>
                    <a:pt x="89770" y="59365"/>
                  </a:lnTo>
                  <a:lnTo>
                    <a:pt x="59354" y="89784"/>
                  </a:lnTo>
                  <a:lnTo>
                    <a:pt x="34456" y="125005"/>
                  </a:lnTo>
                  <a:lnTo>
                    <a:pt x="15789" y="164316"/>
                  </a:lnTo>
                  <a:lnTo>
                    <a:pt x="4066" y="207001"/>
                  </a:lnTo>
                  <a:lnTo>
                    <a:pt x="0" y="252349"/>
                  </a:lnTo>
                  <a:lnTo>
                    <a:pt x="0" y="3587788"/>
                  </a:lnTo>
                  <a:lnTo>
                    <a:pt x="4066" y="3633152"/>
                  </a:lnTo>
                  <a:lnTo>
                    <a:pt x="15789" y="3675849"/>
                  </a:lnTo>
                  <a:lnTo>
                    <a:pt x="34456" y="3715166"/>
                  </a:lnTo>
                  <a:lnTo>
                    <a:pt x="59354" y="3750389"/>
                  </a:lnTo>
                  <a:lnTo>
                    <a:pt x="89770" y="3780807"/>
                  </a:lnTo>
                  <a:lnTo>
                    <a:pt x="124992" y="3805705"/>
                  </a:lnTo>
                  <a:lnTo>
                    <a:pt x="164306" y="3824373"/>
                  </a:lnTo>
                  <a:lnTo>
                    <a:pt x="207000" y="3836096"/>
                  </a:lnTo>
                  <a:lnTo>
                    <a:pt x="252361" y="3840162"/>
                  </a:lnTo>
                  <a:lnTo>
                    <a:pt x="2271407" y="3840162"/>
                  </a:lnTo>
                  <a:lnTo>
                    <a:pt x="2316754" y="3836096"/>
                  </a:lnTo>
                  <a:lnTo>
                    <a:pt x="2359440" y="3824373"/>
                  </a:lnTo>
                  <a:lnTo>
                    <a:pt x="2398751" y="3805705"/>
                  </a:lnTo>
                  <a:lnTo>
                    <a:pt x="2433972" y="3780807"/>
                  </a:lnTo>
                  <a:lnTo>
                    <a:pt x="2464391" y="3750389"/>
                  </a:lnTo>
                  <a:lnTo>
                    <a:pt x="2489292" y="3715166"/>
                  </a:lnTo>
                  <a:lnTo>
                    <a:pt x="2507963" y="3675849"/>
                  </a:lnTo>
                  <a:lnTo>
                    <a:pt x="2519689" y="3633152"/>
                  </a:lnTo>
                  <a:lnTo>
                    <a:pt x="2523756" y="3587788"/>
                  </a:lnTo>
                  <a:lnTo>
                    <a:pt x="2523756" y="252349"/>
                  </a:lnTo>
                  <a:lnTo>
                    <a:pt x="2519689" y="207001"/>
                  </a:lnTo>
                  <a:lnTo>
                    <a:pt x="2507963" y="164316"/>
                  </a:lnTo>
                  <a:lnTo>
                    <a:pt x="2489292" y="125005"/>
                  </a:lnTo>
                  <a:lnTo>
                    <a:pt x="2464391" y="89784"/>
                  </a:lnTo>
                  <a:lnTo>
                    <a:pt x="2433972" y="59365"/>
                  </a:lnTo>
                  <a:lnTo>
                    <a:pt x="2398751" y="34464"/>
                  </a:lnTo>
                  <a:lnTo>
                    <a:pt x="2359440" y="15793"/>
                  </a:lnTo>
                  <a:lnTo>
                    <a:pt x="2316754" y="4067"/>
                  </a:lnTo>
                  <a:lnTo>
                    <a:pt x="2271407" y="0"/>
                  </a:lnTo>
                  <a:close/>
                </a:path>
              </a:pathLst>
            </a:custGeom>
            <a:solidFill>
              <a:srgbClr val="FFFFFF"/>
            </a:solidFill>
          </p:spPr>
          <p:txBody>
            <a:bodyPr wrap="square" lIns="0" tIns="0" rIns="0" bIns="0" rtlCol="0"/>
            <a:lstStyle/>
            <a:p>
              <a:endParaRPr/>
            </a:p>
          </p:txBody>
        </p:sp>
        <p:sp>
          <p:nvSpPr>
            <p:cNvPr id="11" name="object 11"/>
            <p:cNvSpPr/>
            <p:nvPr/>
          </p:nvSpPr>
          <p:spPr>
            <a:xfrm>
              <a:off x="659879" y="2286000"/>
              <a:ext cx="2524125" cy="3840479"/>
            </a:xfrm>
            <a:custGeom>
              <a:avLst/>
              <a:gdLst/>
              <a:ahLst/>
              <a:cxnLst/>
              <a:rect l="l" t="t" r="r" b="b"/>
              <a:pathLst>
                <a:path w="2524125" h="3840479">
                  <a:moveTo>
                    <a:pt x="0" y="252349"/>
                  </a:moveTo>
                  <a:lnTo>
                    <a:pt x="4066" y="207001"/>
                  </a:lnTo>
                  <a:lnTo>
                    <a:pt x="15789" y="164316"/>
                  </a:lnTo>
                  <a:lnTo>
                    <a:pt x="34456" y="125005"/>
                  </a:lnTo>
                  <a:lnTo>
                    <a:pt x="59354" y="89784"/>
                  </a:lnTo>
                  <a:lnTo>
                    <a:pt x="89770" y="59365"/>
                  </a:lnTo>
                  <a:lnTo>
                    <a:pt x="124992" y="34464"/>
                  </a:lnTo>
                  <a:lnTo>
                    <a:pt x="164306" y="15793"/>
                  </a:lnTo>
                  <a:lnTo>
                    <a:pt x="207000" y="4067"/>
                  </a:lnTo>
                  <a:lnTo>
                    <a:pt x="252361" y="0"/>
                  </a:lnTo>
                  <a:lnTo>
                    <a:pt x="2271407" y="0"/>
                  </a:lnTo>
                  <a:lnTo>
                    <a:pt x="2316754" y="4067"/>
                  </a:lnTo>
                  <a:lnTo>
                    <a:pt x="2359440" y="15793"/>
                  </a:lnTo>
                  <a:lnTo>
                    <a:pt x="2398751" y="34464"/>
                  </a:lnTo>
                  <a:lnTo>
                    <a:pt x="2433972" y="59365"/>
                  </a:lnTo>
                  <a:lnTo>
                    <a:pt x="2464391" y="89784"/>
                  </a:lnTo>
                  <a:lnTo>
                    <a:pt x="2489292" y="125005"/>
                  </a:lnTo>
                  <a:lnTo>
                    <a:pt x="2507963" y="164316"/>
                  </a:lnTo>
                  <a:lnTo>
                    <a:pt x="2519689" y="207001"/>
                  </a:lnTo>
                  <a:lnTo>
                    <a:pt x="2523756" y="252349"/>
                  </a:lnTo>
                  <a:lnTo>
                    <a:pt x="2523756" y="3587788"/>
                  </a:lnTo>
                  <a:lnTo>
                    <a:pt x="2519689" y="3633152"/>
                  </a:lnTo>
                  <a:lnTo>
                    <a:pt x="2507963" y="3675849"/>
                  </a:lnTo>
                  <a:lnTo>
                    <a:pt x="2489292" y="3715166"/>
                  </a:lnTo>
                  <a:lnTo>
                    <a:pt x="2464391" y="3750389"/>
                  </a:lnTo>
                  <a:lnTo>
                    <a:pt x="2433972" y="3780807"/>
                  </a:lnTo>
                  <a:lnTo>
                    <a:pt x="2398751" y="3805705"/>
                  </a:lnTo>
                  <a:lnTo>
                    <a:pt x="2359440" y="3824373"/>
                  </a:lnTo>
                  <a:lnTo>
                    <a:pt x="2316754" y="3836096"/>
                  </a:lnTo>
                  <a:lnTo>
                    <a:pt x="2271407" y="3840162"/>
                  </a:lnTo>
                  <a:lnTo>
                    <a:pt x="252361" y="3840162"/>
                  </a:lnTo>
                  <a:lnTo>
                    <a:pt x="207000" y="3836096"/>
                  </a:lnTo>
                  <a:lnTo>
                    <a:pt x="164306" y="3824373"/>
                  </a:lnTo>
                  <a:lnTo>
                    <a:pt x="124992" y="3805705"/>
                  </a:lnTo>
                  <a:lnTo>
                    <a:pt x="89770" y="3780807"/>
                  </a:lnTo>
                  <a:lnTo>
                    <a:pt x="59354" y="3750389"/>
                  </a:lnTo>
                  <a:lnTo>
                    <a:pt x="34456" y="3715166"/>
                  </a:lnTo>
                  <a:lnTo>
                    <a:pt x="15789" y="3675849"/>
                  </a:lnTo>
                  <a:lnTo>
                    <a:pt x="4066" y="3633152"/>
                  </a:lnTo>
                  <a:lnTo>
                    <a:pt x="0" y="3587788"/>
                  </a:lnTo>
                  <a:lnTo>
                    <a:pt x="0" y="252349"/>
                  </a:lnTo>
                  <a:close/>
                </a:path>
              </a:pathLst>
            </a:custGeom>
            <a:ln w="9525">
              <a:solidFill>
                <a:srgbClr val="990000"/>
              </a:solidFill>
            </a:ln>
          </p:spPr>
          <p:txBody>
            <a:bodyPr wrap="square" lIns="0" tIns="0" rIns="0" bIns="0" rtlCol="0"/>
            <a:lstStyle/>
            <a:p>
              <a:endParaRPr/>
            </a:p>
          </p:txBody>
        </p:sp>
      </p:grpSp>
      <p:sp>
        <p:nvSpPr>
          <p:cNvPr id="12" name="object 12"/>
          <p:cNvSpPr txBox="1"/>
          <p:nvPr/>
        </p:nvSpPr>
        <p:spPr>
          <a:xfrm>
            <a:off x="1922850" y="2221062"/>
            <a:ext cx="2294255" cy="514350"/>
          </a:xfrm>
          <a:prstGeom prst="rect">
            <a:avLst/>
          </a:prstGeom>
        </p:spPr>
        <p:txBody>
          <a:bodyPr vert="horz" wrap="square" lIns="0" tIns="13335" rIns="0" bIns="0" rtlCol="0">
            <a:spAutoFit/>
          </a:bodyPr>
          <a:lstStyle/>
          <a:p>
            <a:pPr marL="12700">
              <a:spcBef>
                <a:spcPts val="105"/>
              </a:spcBef>
            </a:pPr>
            <a:r>
              <a:rPr sz="3200" spc="-5" dirty="0">
                <a:latin typeface="Calisto MT"/>
                <a:cs typeface="Calisto MT"/>
              </a:rPr>
              <a:t>Masquerader</a:t>
            </a:r>
            <a:endParaRPr sz="3200">
              <a:latin typeface="Calisto MT"/>
              <a:cs typeface="Calisto MT"/>
            </a:endParaRPr>
          </a:p>
        </p:txBody>
      </p:sp>
      <p:sp>
        <p:nvSpPr>
          <p:cNvPr id="13" name="object 13"/>
          <p:cNvSpPr/>
          <p:nvPr/>
        </p:nvSpPr>
        <p:spPr>
          <a:xfrm>
            <a:off x="2061102" y="3098047"/>
            <a:ext cx="2019046" cy="2496134"/>
          </a:xfrm>
          <a:prstGeom prst="rect">
            <a:avLst/>
          </a:prstGeom>
          <a:blipFill>
            <a:blip r:embed="rId2" cstate="print"/>
            <a:stretch>
              <a:fillRect/>
            </a:stretch>
          </a:blipFill>
        </p:spPr>
        <p:txBody>
          <a:bodyPr wrap="square" lIns="0" tIns="0" rIns="0" bIns="0" rtlCol="0"/>
          <a:lstStyle/>
          <a:p>
            <a:endParaRPr/>
          </a:p>
        </p:txBody>
      </p:sp>
      <p:sp>
        <p:nvSpPr>
          <p:cNvPr id="14" name="object 14"/>
          <p:cNvSpPr txBox="1"/>
          <p:nvPr/>
        </p:nvSpPr>
        <p:spPr>
          <a:xfrm>
            <a:off x="2150841" y="3396116"/>
            <a:ext cx="1839595" cy="1855470"/>
          </a:xfrm>
          <a:prstGeom prst="rect">
            <a:avLst/>
          </a:prstGeom>
        </p:spPr>
        <p:txBody>
          <a:bodyPr vert="horz" wrap="square" lIns="0" tIns="47625" rIns="0" bIns="0" rtlCol="0">
            <a:spAutoFit/>
          </a:bodyPr>
          <a:lstStyle/>
          <a:p>
            <a:pPr marL="12700" marR="5080" algn="ctr">
              <a:lnSpc>
                <a:spcPct val="86600"/>
              </a:lnSpc>
              <a:spcBef>
                <a:spcPts val="375"/>
              </a:spcBef>
            </a:pPr>
            <a:r>
              <a:rPr sz="1700" spc="-5" dirty="0">
                <a:solidFill>
                  <a:srgbClr val="FFFFFF"/>
                </a:solidFill>
                <a:latin typeface="Calisto MT"/>
                <a:cs typeface="Calisto MT"/>
              </a:rPr>
              <a:t>an </a:t>
            </a:r>
            <a:r>
              <a:rPr sz="1700" dirty="0">
                <a:solidFill>
                  <a:srgbClr val="FFFFFF"/>
                </a:solidFill>
                <a:latin typeface="Calisto MT"/>
                <a:cs typeface="Calisto MT"/>
              </a:rPr>
              <a:t>individual who  is not </a:t>
            </a:r>
            <a:r>
              <a:rPr sz="1700" spc="-5" dirty="0">
                <a:solidFill>
                  <a:srgbClr val="FFFFFF"/>
                </a:solidFill>
                <a:latin typeface="Calisto MT"/>
                <a:cs typeface="Calisto MT"/>
              </a:rPr>
              <a:t>authorized </a:t>
            </a:r>
            <a:r>
              <a:rPr sz="1700" dirty="0">
                <a:solidFill>
                  <a:srgbClr val="FFFFFF"/>
                </a:solidFill>
                <a:latin typeface="Calisto MT"/>
                <a:cs typeface="Calisto MT"/>
              </a:rPr>
              <a:t>to  use the computer  </a:t>
            </a:r>
            <a:r>
              <a:rPr sz="1700" spc="-5" dirty="0">
                <a:solidFill>
                  <a:srgbClr val="FFFFFF"/>
                </a:solidFill>
                <a:latin typeface="Calisto MT"/>
                <a:cs typeface="Calisto MT"/>
              </a:rPr>
              <a:t>and </a:t>
            </a:r>
            <a:r>
              <a:rPr sz="1700" dirty="0">
                <a:solidFill>
                  <a:srgbClr val="FFFFFF"/>
                </a:solidFill>
                <a:latin typeface="Calisto MT"/>
                <a:cs typeface="Calisto MT"/>
              </a:rPr>
              <a:t>who penetrates  a </a:t>
            </a:r>
            <a:r>
              <a:rPr sz="1700" spc="-10" dirty="0">
                <a:solidFill>
                  <a:srgbClr val="FFFFFF"/>
                </a:solidFill>
                <a:latin typeface="Calisto MT"/>
                <a:cs typeface="Calisto MT"/>
              </a:rPr>
              <a:t>system’s </a:t>
            </a:r>
            <a:r>
              <a:rPr sz="1700" dirty="0">
                <a:solidFill>
                  <a:srgbClr val="FFFFFF"/>
                </a:solidFill>
                <a:latin typeface="Calisto MT"/>
                <a:cs typeface="Calisto MT"/>
              </a:rPr>
              <a:t>access  </a:t>
            </a:r>
            <a:r>
              <a:rPr sz="1700" spc="-5" dirty="0">
                <a:solidFill>
                  <a:srgbClr val="FFFFFF"/>
                </a:solidFill>
                <a:latin typeface="Calisto MT"/>
                <a:cs typeface="Calisto MT"/>
              </a:rPr>
              <a:t>controls </a:t>
            </a:r>
            <a:r>
              <a:rPr sz="1700" dirty="0">
                <a:solidFill>
                  <a:srgbClr val="FFFFFF"/>
                </a:solidFill>
                <a:latin typeface="Calisto MT"/>
                <a:cs typeface="Calisto MT"/>
              </a:rPr>
              <a:t>to </a:t>
            </a:r>
            <a:r>
              <a:rPr sz="1700" spc="-5" dirty="0">
                <a:solidFill>
                  <a:srgbClr val="FFFFFF"/>
                </a:solidFill>
                <a:latin typeface="Calisto MT"/>
                <a:cs typeface="Calisto MT"/>
              </a:rPr>
              <a:t>exploit</a:t>
            </a:r>
            <a:r>
              <a:rPr sz="1700" spc="-50" dirty="0">
                <a:solidFill>
                  <a:srgbClr val="FFFFFF"/>
                </a:solidFill>
                <a:latin typeface="Calisto MT"/>
                <a:cs typeface="Calisto MT"/>
              </a:rPr>
              <a:t> </a:t>
            </a:r>
            <a:r>
              <a:rPr sz="1700" dirty="0">
                <a:solidFill>
                  <a:srgbClr val="FFFFFF"/>
                </a:solidFill>
                <a:latin typeface="Calisto MT"/>
                <a:cs typeface="Calisto MT"/>
              </a:rPr>
              <a:t>a  legitimate </a:t>
            </a:r>
            <a:r>
              <a:rPr sz="1700" spc="-15" dirty="0">
                <a:solidFill>
                  <a:srgbClr val="FFFFFF"/>
                </a:solidFill>
                <a:latin typeface="Calisto MT"/>
                <a:cs typeface="Calisto MT"/>
              </a:rPr>
              <a:t>user’s  </a:t>
            </a:r>
            <a:r>
              <a:rPr sz="1700" dirty="0">
                <a:solidFill>
                  <a:srgbClr val="FFFFFF"/>
                </a:solidFill>
                <a:latin typeface="Calisto MT"/>
                <a:cs typeface="Calisto MT"/>
              </a:rPr>
              <a:t>account</a:t>
            </a:r>
            <a:endParaRPr sz="1700">
              <a:latin typeface="Calisto MT"/>
              <a:cs typeface="Calisto MT"/>
            </a:endParaRPr>
          </a:p>
        </p:txBody>
      </p:sp>
      <p:grpSp>
        <p:nvGrpSpPr>
          <p:cNvPr id="15" name="object 15"/>
          <p:cNvGrpSpPr/>
          <p:nvPr/>
        </p:nvGrpSpPr>
        <p:grpSpPr>
          <a:xfrm>
            <a:off x="4516964" y="1941268"/>
            <a:ext cx="2533650" cy="3850004"/>
            <a:chOff x="3368103" y="2281237"/>
            <a:chExt cx="2533650" cy="3850004"/>
          </a:xfrm>
        </p:grpSpPr>
        <p:sp>
          <p:nvSpPr>
            <p:cNvPr id="16" name="object 16"/>
            <p:cNvSpPr/>
            <p:nvPr/>
          </p:nvSpPr>
          <p:spPr>
            <a:xfrm>
              <a:off x="3372865" y="2286000"/>
              <a:ext cx="2524125" cy="3840479"/>
            </a:xfrm>
            <a:custGeom>
              <a:avLst/>
              <a:gdLst/>
              <a:ahLst/>
              <a:cxnLst/>
              <a:rect l="l" t="t" r="r" b="b"/>
              <a:pathLst>
                <a:path w="2524125" h="3840479">
                  <a:moveTo>
                    <a:pt x="2271395" y="0"/>
                  </a:moveTo>
                  <a:lnTo>
                    <a:pt x="252349" y="0"/>
                  </a:lnTo>
                  <a:lnTo>
                    <a:pt x="207001" y="4067"/>
                  </a:lnTo>
                  <a:lnTo>
                    <a:pt x="164316" y="15793"/>
                  </a:lnTo>
                  <a:lnTo>
                    <a:pt x="125005" y="34464"/>
                  </a:lnTo>
                  <a:lnTo>
                    <a:pt x="89784" y="59365"/>
                  </a:lnTo>
                  <a:lnTo>
                    <a:pt x="59365" y="89784"/>
                  </a:lnTo>
                  <a:lnTo>
                    <a:pt x="34464" y="125005"/>
                  </a:lnTo>
                  <a:lnTo>
                    <a:pt x="15793" y="164316"/>
                  </a:lnTo>
                  <a:lnTo>
                    <a:pt x="4067" y="207001"/>
                  </a:lnTo>
                  <a:lnTo>
                    <a:pt x="0" y="252349"/>
                  </a:lnTo>
                  <a:lnTo>
                    <a:pt x="0" y="3587788"/>
                  </a:lnTo>
                  <a:lnTo>
                    <a:pt x="4067" y="3633152"/>
                  </a:lnTo>
                  <a:lnTo>
                    <a:pt x="15793" y="3675849"/>
                  </a:lnTo>
                  <a:lnTo>
                    <a:pt x="34464" y="3715166"/>
                  </a:lnTo>
                  <a:lnTo>
                    <a:pt x="59365" y="3750389"/>
                  </a:lnTo>
                  <a:lnTo>
                    <a:pt x="89784" y="3780807"/>
                  </a:lnTo>
                  <a:lnTo>
                    <a:pt x="125005" y="3805705"/>
                  </a:lnTo>
                  <a:lnTo>
                    <a:pt x="164316" y="3824373"/>
                  </a:lnTo>
                  <a:lnTo>
                    <a:pt x="207001" y="3836096"/>
                  </a:lnTo>
                  <a:lnTo>
                    <a:pt x="252349" y="3840162"/>
                  </a:lnTo>
                  <a:lnTo>
                    <a:pt x="2271395" y="3840162"/>
                  </a:lnTo>
                  <a:lnTo>
                    <a:pt x="2316742" y="3836096"/>
                  </a:lnTo>
                  <a:lnTo>
                    <a:pt x="2359427" y="3824373"/>
                  </a:lnTo>
                  <a:lnTo>
                    <a:pt x="2398738" y="3805705"/>
                  </a:lnTo>
                  <a:lnTo>
                    <a:pt x="2433959" y="3780807"/>
                  </a:lnTo>
                  <a:lnTo>
                    <a:pt x="2464378" y="3750389"/>
                  </a:lnTo>
                  <a:lnTo>
                    <a:pt x="2489279" y="3715166"/>
                  </a:lnTo>
                  <a:lnTo>
                    <a:pt x="2507950" y="3675849"/>
                  </a:lnTo>
                  <a:lnTo>
                    <a:pt x="2519676" y="3633152"/>
                  </a:lnTo>
                  <a:lnTo>
                    <a:pt x="2523744" y="3587788"/>
                  </a:lnTo>
                  <a:lnTo>
                    <a:pt x="2523744" y="252349"/>
                  </a:lnTo>
                  <a:lnTo>
                    <a:pt x="2519676" y="207001"/>
                  </a:lnTo>
                  <a:lnTo>
                    <a:pt x="2507950" y="164316"/>
                  </a:lnTo>
                  <a:lnTo>
                    <a:pt x="2489279" y="125005"/>
                  </a:lnTo>
                  <a:lnTo>
                    <a:pt x="2464378" y="89784"/>
                  </a:lnTo>
                  <a:lnTo>
                    <a:pt x="2433959" y="59365"/>
                  </a:lnTo>
                  <a:lnTo>
                    <a:pt x="2398738" y="34464"/>
                  </a:lnTo>
                  <a:lnTo>
                    <a:pt x="2359427" y="15793"/>
                  </a:lnTo>
                  <a:lnTo>
                    <a:pt x="2316742" y="4067"/>
                  </a:lnTo>
                  <a:lnTo>
                    <a:pt x="2271395" y="0"/>
                  </a:lnTo>
                  <a:close/>
                </a:path>
              </a:pathLst>
            </a:custGeom>
            <a:solidFill>
              <a:srgbClr val="FFFFFF"/>
            </a:solidFill>
          </p:spPr>
          <p:txBody>
            <a:bodyPr wrap="square" lIns="0" tIns="0" rIns="0" bIns="0" rtlCol="0"/>
            <a:lstStyle/>
            <a:p>
              <a:endParaRPr/>
            </a:p>
          </p:txBody>
        </p:sp>
        <p:sp>
          <p:nvSpPr>
            <p:cNvPr id="17" name="object 17"/>
            <p:cNvSpPr/>
            <p:nvPr/>
          </p:nvSpPr>
          <p:spPr>
            <a:xfrm>
              <a:off x="3372865" y="2286000"/>
              <a:ext cx="2524125" cy="3840479"/>
            </a:xfrm>
            <a:custGeom>
              <a:avLst/>
              <a:gdLst/>
              <a:ahLst/>
              <a:cxnLst/>
              <a:rect l="l" t="t" r="r" b="b"/>
              <a:pathLst>
                <a:path w="2524125" h="3840479">
                  <a:moveTo>
                    <a:pt x="0" y="252349"/>
                  </a:moveTo>
                  <a:lnTo>
                    <a:pt x="4067" y="207001"/>
                  </a:lnTo>
                  <a:lnTo>
                    <a:pt x="15793" y="164316"/>
                  </a:lnTo>
                  <a:lnTo>
                    <a:pt x="34464" y="125005"/>
                  </a:lnTo>
                  <a:lnTo>
                    <a:pt x="59365" y="89784"/>
                  </a:lnTo>
                  <a:lnTo>
                    <a:pt x="89784" y="59365"/>
                  </a:lnTo>
                  <a:lnTo>
                    <a:pt x="125005" y="34464"/>
                  </a:lnTo>
                  <a:lnTo>
                    <a:pt x="164316" y="15793"/>
                  </a:lnTo>
                  <a:lnTo>
                    <a:pt x="207001" y="4067"/>
                  </a:lnTo>
                  <a:lnTo>
                    <a:pt x="252349" y="0"/>
                  </a:lnTo>
                  <a:lnTo>
                    <a:pt x="2271395" y="0"/>
                  </a:lnTo>
                  <a:lnTo>
                    <a:pt x="2316742" y="4067"/>
                  </a:lnTo>
                  <a:lnTo>
                    <a:pt x="2359427" y="15793"/>
                  </a:lnTo>
                  <a:lnTo>
                    <a:pt x="2398738" y="34464"/>
                  </a:lnTo>
                  <a:lnTo>
                    <a:pt x="2433959" y="59365"/>
                  </a:lnTo>
                  <a:lnTo>
                    <a:pt x="2464378" y="89784"/>
                  </a:lnTo>
                  <a:lnTo>
                    <a:pt x="2489279" y="125005"/>
                  </a:lnTo>
                  <a:lnTo>
                    <a:pt x="2507950" y="164316"/>
                  </a:lnTo>
                  <a:lnTo>
                    <a:pt x="2519676" y="207001"/>
                  </a:lnTo>
                  <a:lnTo>
                    <a:pt x="2523744" y="252349"/>
                  </a:lnTo>
                  <a:lnTo>
                    <a:pt x="2523744" y="3587788"/>
                  </a:lnTo>
                  <a:lnTo>
                    <a:pt x="2519676" y="3633152"/>
                  </a:lnTo>
                  <a:lnTo>
                    <a:pt x="2507950" y="3675849"/>
                  </a:lnTo>
                  <a:lnTo>
                    <a:pt x="2489279" y="3715166"/>
                  </a:lnTo>
                  <a:lnTo>
                    <a:pt x="2464378" y="3750389"/>
                  </a:lnTo>
                  <a:lnTo>
                    <a:pt x="2433959" y="3780807"/>
                  </a:lnTo>
                  <a:lnTo>
                    <a:pt x="2398738" y="3805705"/>
                  </a:lnTo>
                  <a:lnTo>
                    <a:pt x="2359427" y="3824373"/>
                  </a:lnTo>
                  <a:lnTo>
                    <a:pt x="2316742" y="3836096"/>
                  </a:lnTo>
                  <a:lnTo>
                    <a:pt x="2271395" y="3840162"/>
                  </a:lnTo>
                  <a:lnTo>
                    <a:pt x="252349" y="3840162"/>
                  </a:lnTo>
                  <a:lnTo>
                    <a:pt x="207001" y="3836096"/>
                  </a:lnTo>
                  <a:lnTo>
                    <a:pt x="164316" y="3824373"/>
                  </a:lnTo>
                  <a:lnTo>
                    <a:pt x="125005" y="3805705"/>
                  </a:lnTo>
                  <a:lnTo>
                    <a:pt x="89784" y="3780807"/>
                  </a:lnTo>
                  <a:lnTo>
                    <a:pt x="59365" y="3750389"/>
                  </a:lnTo>
                  <a:lnTo>
                    <a:pt x="34464" y="3715166"/>
                  </a:lnTo>
                  <a:lnTo>
                    <a:pt x="15793" y="3675849"/>
                  </a:lnTo>
                  <a:lnTo>
                    <a:pt x="4067" y="3633152"/>
                  </a:lnTo>
                  <a:lnTo>
                    <a:pt x="0" y="3587788"/>
                  </a:lnTo>
                  <a:lnTo>
                    <a:pt x="0" y="252349"/>
                  </a:lnTo>
                  <a:close/>
                </a:path>
              </a:pathLst>
            </a:custGeom>
            <a:ln w="9525">
              <a:solidFill>
                <a:srgbClr val="990000"/>
              </a:solidFill>
            </a:ln>
          </p:spPr>
          <p:txBody>
            <a:bodyPr wrap="square" lIns="0" tIns="0" rIns="0" bIns="0" rtlCol="0"/>
            <a:lstStyle/>
            <a:p>
              <a:endParaRPr/>
            </a:p>
          </p:txBody>
        </p:sp>
      </p:grpSp>
      <p:sp>
        <p:nvSpPr>
          <p:cNvPr id="18" name="object 18"/>
          <p:cNvSpPr txBox="1"/>
          <p:nvPr/>
        </p:nvSpPr>
        <p:spPr>
          <a:xfrm>
            <a:off x="4923046" y="2221062"/>
            <a:ext cx="1720850" cy="514350"/>
          </a:xfrm>
          <a:prstGeom prst="rect">
            <a:avLst/>
          </a:prstGeom>
        </p:spPr>
        <p:txBody>
          <a:bodyPr vert="horz" wrap="square" lIns="0" tIns="13335" rIns="0" bIns="0" rtlCol="0">
            <a:spAutoFit/>
          </a:bodyPr>
          <a:lstStyle/>
          <a:p>
            <a:pPr marL="12700">
              <a:spcBef>
                <a:spcPts val="105"/>
              </a:spcBef>
            </a:pPr>
            <a:r>
              <a:rPr sz="3200" spc="-5" dirty="0">
                <a:latin typeface="Calisto MT"/>
                <a:cs typeface="Calisto MT"/>
              </a:rPr>
              <a:t>Misfeasor</a:t>
            </a:r>
            <a:endParaRPr sz="3200">
              <a:latin typeface="Calisto MT"/>
              <a:cs typeface="Calisto MT"/>
            </a:endParaRPr>
          </a:p>
        </p:txBody>
      </p:sp>
      <p:sp>
        <p:nvSpPr>
          <p:cNvPr id="19" name="object 19"/>
          <p:cNvSpPr/>
          <p:nvPr/>
        </p:nvSpPr>
        <p:spPr>
          <a:xfrm>
            <a:off x="4774076" y="3098047"/>
            <a:ext cx="2019046" cy="2496134"/>
          </a:xfrm>
          <a:prstGeom prst="rect">
            <a:avLst/>
          </a:prstGeom>
          <a:blipFill>
            <a:blip r:embed="rId3" cstate="print"/>
            <a:stretch>
              <a:fillRect/>
            </a:stretch>
          </a:blipFill>
        </p:spPr>
        <p:txBody>
          <a:bodyPr wrap="square" lIns="0" tIns="0" rIns="0" bIns="0" rtlCol="0"/>
          <a:lstStyle/>
          <a:p>
            <a:endParaRPr/>
          </a:p>
        </p:txBody>
      </p:sp>
      <p:sp>
        <p:nvSpPr>
          <p:cNvPr id="20" name="object 20"/>
          <p:cNvSpPr txBox="1"/>
          <p:nvPr/>
        </p:nvSpPr>
        <p:spPr>
          <a:xfrm>
            <a:off x="4881264" y="3171708"/>
            <a:ext cx="1804670" cy="2303780"/>
          </a:xfrm>
          <a:prstGeom prst="rect">
            <a:avLst/>
          </a:prstGeom>
        </p:spPr>
        <p:txBody>
          <a:bodyPr vert="horz" wrap="square" lIns="0" tIns="47625" rIns="0" bIns="0" rtlCol="0">
            <a:spAutoFit/>
          </a:bodyPr>
          <a:lstStyle/>
          <a:p>
            <a:pPr marL="12700" marR="5080" indent="-635" algn="ctr">
              <a:lnSpc>
                <a:spcPct val="86600"/>
              </a:lnSpc>
              <a:spcBef>
                <a:spcPts val="375"/>
              </a:spcBef>
            </a:pPr>
            <a:r>
              <a:rPr sz="1700" dirty="0">
                <a:solidFill>
                  <a:srgbClr val="FFFFFF"/>
                </a:solidFill>
                <a:latin typeface="Calisto MT"/>
                <a:cs typeface="Calisto MT"/>
              </a:rPr>
              <a:t>a legitimate user  who accesses data,  </a:t>
            </a:r>
            <a:r>
              <a:rPr sz="1700" spc="-5" dirty="0">
                <a:solidFill>
                  <a:srgbClr val="FFFFFF"/>
                </a:solidFill>
                <a:latin typeface="Calisto MT"/>
                <a:cs typeface="Calisto MT"/>
              </a:rPr>
              <a:t>programs, </a:t>
            </a:r>
            <a:r>
              <a:rPr sz="1700" dirty="0">
                <a:solidFill>
                  <a:srgbClr val="FFFFFF"/>
                </a:solidFill>
                <a:latin typeface="Calisto MT"/>
                <a:cs typeface="Calisto MT"/>
              </a:rPr>
              <a:t>or  </a:t>
            </a:r>
            <a:r>
              <a:rPr sz="1700" spc="-5" dirty="0">
                <a:solidFill>
                  <a:srgbClr val="FFFFFF"/>
                </a:solidFill>
                <a:latin typeface="Calisto MT"/>
                <a:cs typeface="Calisto MT"/>
              </a:rPr>
              <a:t>resources </a:t>
            </a:r>
            <a:r>
              <a:rPr sz="1700" dirty="0">
                <a:solidFill>
                  <a:srgbClr val="FFFFFF"/>
                </a:solidFill>
                <a:latin typeface="Calisto MT"/>
                <a:cs typeface="Calisto MT"/>
              </a:rPr>
              <a:t>for</a:t>
            </a:r>
            <a:r>
              <a:rPr sz="1700" spc="-65" dirty="0">
                <a:solidFill>
                  <a:srgbClr val="FFFFFF"/>
                </a:solidFill>
                <a:latin typeface="Calisto MT"/>
                <a:cs typeface="Calisto MT"/>
              </a:rPr>
              <a:t> </a:t>
            </a:r>
            <a:r>
              <a:rPr sz="1700" dirty="0">
                <a:solidFill>
                  <a:srgbClr val="FFFFFF"/>
                </a:solidFill>
                <a:latin typeface="Calisto MT"/>
                <a:cs typeface="Calisto MT"/>
              </a:rPr>
              <a:t>which  such access is not  </a:t>
            </a:r>
            <a:r>
              <a:rPr sz="1700" spc="-5" dirty="0">
                <a:solidFill>
                  <a:srgbClr val="FFFFFF"/>
                </a:solidFill>
                <a:latin typeface="Calisto MT"/>
                <a:cs typeface="Calisto MT"/>
              </a:rPr>
              <a:t>authorized, </a:t>
            </a:r>
            <a:r>
              <a:rPr sz="1700" dirty="0">
                <a:solidFill>
                  <a:srgbClr val="FFFFFF"/>
                </a:solidFill>
                <a:latin typeface="Calisto MT"/>
                <a:cs typeface="Calisto MT"/>
              </a:rPr>
              <a:t>or who  is </a:t>
            </a:r>
            <a:r>
              <a:rPr sz="1700" spc="-5" dirty="0">
                <a:solidFill>
                  <a:srgbClr val="FFFFFF"/>
                </a:solidFill>
                <a:latin typeface="Calisto MT"/>
                <a:cs typeface="Calisto MT"/>
              </a:rPr>
              <a:t>authorized </a:t>
            </a:r>
            <a:r>
              <a:rPr sz="1700" dirty="0">
                <a:solidFill>
                  <a:srgbClr val="FFFFFF"/>
                </a:solidFill>
                <a:latin typeface="Calisto MT"/>
                <a:cs typeface="Calisto MT"/>
              </a:rPr>
              <a:t>for  such access </a:t>
            </a:r>
            <a:r>
              <a:rPr sz="1700" spc="-5" dirty="0">
                <a:solidFill>
                  <a:srgbClr val="FFFFFF"/>
                </a:solidFill>
                <a:latin typeface="Calisto MT"/>
                <a:cs typeface="Calisto MT"/>
              </a:rPr>
              <a:t>but  </a:t>
            </a:r>
            <a:r>
              <a:rPr sz="1700" dirty="0">
                <a:solidFill>
                  <a:srgbClr val="FFFFFF"/>
                </a:solidFill>
                <a:latin typeface="Calisto MT"/>
                <a:cs typeface="Calisto MT"/>
              </a:rPr>
              <a:t>misuses his or her  </a:t>
            </a:r>
            <a:r>
              <a:rPr sz="1700" spc="-5" dirty="0">
                <a:solidFill>
                  <a:srgbClr val="FFFFFF"/>
                </a:solidFill>
                <a:latin typeface="Calisto MT"/>
                <a:cs typeface="Calisto MT"/>
              </a:rPr>
              <a:t>privileges</a:t>
            </a:r>
            <a:endParaRPr sz="1700">
              <a:latin typeface="Calisto MT"/>
              <a:cs typeface="Calisto MT"/>
            </a:endParaRPr>
          </a:p>
        </p:txBody>
      </p:sp>
      <p:grpSp>
        <p:nvGrpSpPr>
          <p:cNvPr id="21" name="object 21"/>
          <p:cNvGrpSpPr/>
          <p:nvPr/>
        </p:nvGrpSpPr>
        <p:grpSpPr>
          <a:xfrm>
            <a:off x="7229938" y="1941268"/>
            <a:ext cx="2533650" cy="3850004"/>
            <a:chOff x="6081077" y="2281237"/>
            <a:chExt cx="2533650" cy="3850004"/>
          </a:xfrm>
        </p:grpSpPr>
        <p:sp>
          <p:nvSpPr>
            <p:cNvPr id="22" name="object 22"/>
            <p:cNvSpPr/>
            <p:nvPr/>
          </p:nvSpPr>
          <p:spPr>
            <a:xfrm>
              <a:off x="6085840" y="2286000"/>
              <a:ext cx="2524125" cy="3840479"/>
            </a:xfrm>
            <a:custGeom>
              <a:avLst/>
              <a:gdLst/>
              <a:ahLst/>
              <a:cxnLst/>
              <a:rect l="l" t="t" r="r" b="b"/>
              <a:pathLst>
                <a:path w="2524125" h="3840479">
                  <a:moveTo>
                    <a:pt x="2271394" y="0"/>
                  </a:moveTo>
                  <a:lnTo>
                    <a:pt x="252475" y="0"/>
                  </a:lnTo>
                  <a:lnTo>
                    <a:pt x="207091" y="4067"/>
                  </a:lnTo>
                  <a:lnTo>
                    <a:pt x="164375" y="15793"/>
                  </a:lnTo>
                  <a:lnTo>
                    <a:pt x="125043" y="34464"/>
                  </a:lnTo>
                  <a:lnTo>
                    <a:pt x="89805" y="59365"/>
                  </a:lnTo>
                  <a:lnTo>
                    <a:pt x="59376" y="89784"/>
                  </a:lnTo>
                  <a:lnTo>
                    <a:pt x="34468" y="125005"/>
                  </a:lnTo>
                  <a:lnTo>
                    <a:pt x="15794" y="164316"/>
                  </a:lnTo>
                  <a:lnTo>
                    <a:pt x="4067" y="207001"/>
                  </a:lnTo>
                  <a:lnTo>
                    <a:pt x="0" y="252349"/>
                  </a:lnTo>
                  <a:lnTo>
                    <a:pt x="0" y="3587788"/>
                  </a:lnTo>
                  <a:lnTo>
                    <a:pt x="4067" y="3633152"/>
                  </a:lnTo>
                  <a:lnTo>
                    <a:pt x="15794" y="3675849"/>
                  </a:lnTo>
                  <a:lnTo>
                    <a:pt x="34468" y="3715166"/>
                  </a:lnTo>
                  <a:lnTo>
                    <a:pt x="59376" y="3750389"/>
                  </a:lnTo>
                  <a:lnTo>
                    <a:pt x="89805" y="3780807"/>
                  </a:lnTo>
                  <a:lnTo>
                    <a:pt x="125043" y="3805705"/>
                  </a:lnTo>
                  <a:lnTo>
                    <a:pt x="164375" y="3824373"/>
                  </a:lnTo>
                  <a:lnTo>
                    <a:pt x="207091" y="3836096"/>
                  </a:lnTo>
                  <a:lnTo>
                    <a:pt x="252475" y="3840162"/>
                  </a:lnTo>
                  <a:lnTo>
                    <a:pt x="2271394" y="3840162"/>
                  </a:lnTo>
                  <a:lnTo>
                    <a:pt x="2316775" y="3836096"/>
                  </a:lnTo>
                  <a:lnTo>
                    <a:pt x="2359478" y="3824373"/>
                  </a:lnTo>
                  <a:lnTo>
                    <a:pt x="2398794" y="3805705"/>
                  </a:lnTo>
                  <a:lnTo>
                    <a:pt x="2434012" y="3780807"/>
                  </a:lnTo>
                  <a:lnTo>
                    <a:pt x="2464420" y="3750389"/>
                  </a:lnTo>
                  <a:lnTo>
                    <a:pt x="2489308" y="3715166"/>
                  </a:lnTo>
                  <a:lnTo>
                    <a:pt x="2507965" y="3675849"/>
                  </a:lnTo>
                  <a:lnTo>
                    <a:pt x="2519680" y="3633152"/>
                  </a:lnTo>
                  <a:lnTo>
                    <a:pt x="2523743" y="3587788"/>
                  </a:lnTo>
                  <a:lnTo>
                    <a:pt x="2523743" y="252349"/>
                  </a:lnTo>
                  <a:lnTo>
                    <a:pt x="2519680" y="207001"/>
                  </a:lnTo>
                  <a:lnTo>
                    <a:pt x="2507965" y="164316"/>
                  </a:lnTo>
                  <a:lnTo>
                    <a:pt x="2489308" y="125005"/>
                  </a:lnTo>
                  <a:lnTo>
                    <a:pt x="2464420" y="89784"/>
                  </a:lnTo>
                  <a:lnTo>
                    <a:pt x="2434012" y="59365"/>
                  </a:lnTo>
                  <a:lnTo>
                    <a:pt x="2398794" y="34464"/>
                  </a:lnTo>
                  <a:lnTo>
                    <a:pt x="2359478" y="15793"/>
                  </a:lnTo>
                  <a:lnTo>
                    <a:pt x="2316775" y="4067"/>
                  </a:lnTo>
                  <a:lnTo>
                    <a:pt x="2271394" y="0"/>
                  </a:lnTo>
                  <a:close/>
                </a:path>
              </a:pathLst>
            </a:custGeom>
            <a:solidFill>
              <a:srgbClr val="FFFFFF"/>
            </a:solidFill>
          </p:spPr>
          <p:txBody>
            <a:bodyPr wrap="square" lIns="0" tIns="0" rIns="0" bIns="0" rtlCol="0"/>
            <a:lstStyle/>
            <a:p>
              <a:endParaRPr/>
            </a:p>
          </p:txBody>
        </p:sp>
        <p:sp>
          <p:nvSpPr>
            <p:cNvPr id="23" name="object 23"/>
            <p:cNvSpPr/>
            <p:nvPr/>
          </p:nvSpPr>
          <p:spPr>
            <a:xfrm>
              <a:off x="6085840" y="2286000"/>
              <a:ext cx="2524125" cy="3840479"/>
            </a:xfrm>
            <a:custGeom>
              <a:avLst/>
              <a:gdLst/>
              <a:ahLst/>
              <a:cxnLst/>
              <a:rect l="l" t="t" r="r" b="b"/>
              <a:pathLst>
                <a:path w="2524125" h="3840479">
                  <a:moveTo>
                    <a:pt x="0" y="252349"/>
                  </a:moveTo>
                  <a:lnTo>
                    <a:pt x="4067" y="207001"/>
                  </a:lnTo>
                  <a:lnTo>
                    <a:pt x="15794" y="164316"/>
                  </a:lnTo>
                  <a:lnTo>
                    <a:pt x="34468" y="125005"/>
                  </a:lnTo>
                  <a:lnTo>
                    <a:pt x="59376" y="89784"/>
                  </a:lnTo>
                  <a:lnTo>
                    <a:pt x="89805" y="59365"/>
                  </a:lnTo>
                  <a:lnTo>
                    <a:pt x="125043" y="34464"/>
                  </a:lnTo>
                  <a:lnTo>
                    <a:pt x="164375" y="15793"/>
                  </a:lnTo>
                  <a:lnTo>
                    <a:pt x="207091" y="4067"/>
                  </a:lnTo>
                  <a:lnTo>
                    <a:pt x="252475" y="0"/>
                  </a:lnTo>
                  <a:lnTo>
                    <a:pt x="2271394" y="0"/>
                  </a:lnTo>
                  <a:lnTo>
                    <a:pt x="2316775" y="4067"/>
                  </a:lnTo>
                  <a:lnTo>
                    <a:pt x="2359478" y="15793"/>
                  </a:lnTo>
                  <a:lnTo>
                    <a:pt x="2398794" y="34464"/>
                  </a:lnTo>
                  <a:lnTo>
                    <a:pt x="2434012" y="59365"/>
                  </a:lnTo>
                  <a:lnTo>
                    <a:pt x="2464420" y="89784"/>
                  </a:lnTo>
                  <a:lnTo>
                    <a:pt x="2489308" y="125005"/>
                  </a:lnTo>
                  <a:lnTo>
                    <a:pt x="2507965" y="164316"/>
                  </a:lnTo>
                  <a:lnTo>
                    <a:pt x="2519680" y="207001"/>
                  </a:lnTo>
                  <a:lnTo>
                    <a:pt x="2523743" y="252349"/>
                  </a:lnTo>
                  <a:lnTo>
                    <a:pt x="2523743" y="3587788"/>
                  </a:lnTo>
                  <a:lnTo>
                    <a:pt x="2519680" y="3633152"/>
                  </a:lnTo>
                  <a:lnTo>
                    <a:pt x="2507965" y="3675849"/>
                  </a:lnTo>
                  <a:lnTo>
                    <a:pt x="2489308" y="3715166"/>
                  </a:lnTo>
                  <a:lnTo>
                    <a:pt x="2464420" y="3750389"/>
                  </a:lnTo>
                  <a:lnTo>
                    <a:pt x="2434012" y="3780807"/>
                  </a:lnTo>
                  <a:lnTo>
                    <a:pt x="2398794" y="3805705"/>
                  </a:lnTo>
                  <a:lnTo>
                    <a:pt x="2359478" y="3824373"/>
                  </a:lnTo>
                  <a:lnTo>
                    <a:pt x="2316775" y="3836096"/>
                  </a:lnTo>
                  <a:lnTo>
                    <a:pt x="2271394" y="3840162"/>
                  </a:lnTo>
                  <a:lnTo>
                    <a:pt x="252475" y="3840162"/>
                  </a:lnTo>
                  <a:lnTo>
                    <a:pt x="207091" y="3836096"/>
                  </a:lnTo>
                  <a:lnTo>
                    <a:pt x="164375" y="3824373"/>
                  </a:lnTo>
                  <a:lnTo>
                    <a:pt x="125043" y="3805705"/>
                  </a:lnTo>
                  <a:lnTo>
                    <a:pt x="89805" y="3780807"/>
                  </a:lnTo>
                  <a:lnTo>
                    <a:pt x="59376" y="3750389"/>
                  </a:lnTo>
                  <a:lnTo>
                    <a:pt x="34468" y="3715166"/>
                  </a:lnTo>
                  <a:lnTo>
                    <a:pt x="15794" y="3675849"/>
                  </a:lnTo>
                  <a:lnTo>
                    <a:pt x="4067" y="3633152"/>
                  </a:lnTo>
                  <a:lnTo>
                    <a:pt x="0" y="3587788"/>
                  </a:lnTo>
                  <a:lnTo>
                    <a:pt x="0" y="252349"/>
                  </a:lnTo>
                  <a:close/>
                </a:path>
              </a:pathLst>
            </a:custGeom>
            <a:ln w="9525">
              <a:solidFill>
                <a:srgbClr val="990000"/>
              </a:solidFill>
            </a:ln>
          </p:spPr>
          <p:txBody>
            <a:bodyPr wrap="square" lIns="0" tIns="0" rIns="0" bIns="0" rtlCol="0"/>
            <a:lstStyle/>
            <a:p>
              <a:endParaRPr/>
            </a:p>
          </p:txBody>
        </p:sp>
        <p:sp>
          <p:nvSpPr>
            <p:cNvPr id="24" name="object 24"/>
            <p:cNvSpPr/>
            <p:nvPr/>
          </p:nvSpPr>
          <p:spPr>
            <a:xfrm>
              <a:off x="6338316" y="3438016"/>
              <a:ext cx="2018918" cy="2496134"/>
            </a:xfrm>
            <a:prstGeom prst="rect">
              <a:avLst/>
            </a:prstGeom>
            <a:blipFill>
              <a:blip r:embed="rId4" cstate="print"/>
              <a:stretch>
                <a:fillRect/>
              </a:stretch>
            </a:blipFill>
          </p:spPr>
          <p:txBody>
            <a:bodyPr wrap="square" lIns="0" tIns="0" rIns="0" bIns="0" rtlCol="0"/>
            <a:lstStyle/>
            <a:p>
              <a:endParaRPr/>
            </a:p>
          </p:txBody>
        </p:sp>
      </p:grpSp>
      <p:sp>
        <p:nvSpPr>
          <p:cNvPr id="25" name="object 25"/>
          <p:cNvSpPr txBox="1"/>
          <p:nvPr/>
        </p:nvSpPr>
        <p:spPr>
          <a:xfrm>
            <a:off x="7465588" y="2010167"/>
            <a:ext cx="2061845" cy="3353435"/>
          </a:xfrm>
          <a:prstGeom prst="rect">
            <a:avLst/>
          </a:prstGeom>
        </p:spPr>
        <p:txBody>
          <a:bodyPr vert="horz" wrap="square" lIns="0" tIns="81915" rIns="0" bIns="0" rtlCol="0">
            <a:spAutoFit/>
          </a:bodyPr>
          <a:lstStyle/>
          <a:p>
            <a:pPr marL="12065" marR="5080" algn="ctr">
              <a:lnSpc>
                <a:spcPts val="3320"/>
              </a:lnSpc>
              <a:spcBef>
                <a:spcPts val="645"/>
              </a:spcBef>
            </a:pPr>
            <a:r>
              <a:rPr sz="3200" spc="-5" dirty="0">
                <a:latin typeface="Calisto MT"/>
                <a:cs typeface="Calisto MT"/>
              </a:rPr>
              <a:t>Clandestine  </a:t>
            </a:r>
            <a:r>
              <a:rPr sz="3200" dirty="0">
                <a:latin typeface="Calisto MT"/>
                <a:cs typeface="Calisto MT"/>
              </a:rPr>
              <a:t>user</a:t>
            </a:r>
            <a:endParaRPr sz="3200">
              <a:latin typeface="Calisto MT"/>
              <a:cs typeface="Calisto MT"/>
            </a:endParaRPr>
          </a:p>
          <a:p>
            <a:pPr marL="168910" marR="160655" algn="ctr">
              <a:lnSpc>
                <a:spcPct val="86600"/>
              </a:lnSpc>
              <a:spcBef>
                <a:spcPts val="3120"/>
              </a:spcBef>
            </a:pPr>
            <a:r>
              <a:rPr sz="1700" spc="-5" dirty="0">
                <a:solidFill>
                  <a:srgbClr val="FFFFFF"/>
                </a:solidFill>
                <a:latin typeface="Calisto MT"/>
                <a:cs typeface="Calisto MT"/>
              </a:rPr>
              <a:t>an individual </a:t>
            </a:r>
            <a:r>
              <a:rPr sz="1700" dirty="0">
                <a:solidFill>
                  <a:srgbClr val="FFFFFF"/>
                </a:solidFill>
                <a:latin typeface="Calisto MT"/>
                <a:cs typeface="Calisto MT"/>
              </a:rPr>
              <a:t>who  seizes </a:t>
            </a:r>
            <a:r>
              <a:rPr sz="1700" spc="5" dirty="0">
                <a:solidFill>
                  <a:srgbClr val="FFFFFF"/>
                </a:solidFill>
                <a:latin typeface="Calisto MT"/>
                <a:cs typeface="Calisto MT"/>
              </a:rPr>
              <a:t>supervisory  </a:t>
            </a:r>
            <a:r>
              <a:rPr sz="1700" spc="-5" dirty="0">
                <a:solidFill>
                  <a:srgbClr val="FFFFFF"/>
                </a:solidFill>
                <a:latin typeface="Calisto MT"/>
                <a:cs typeface="Calisto MT"/>
              </a:rPr>
              <a:t>control </a:t>
            </a:r>
            <a:r>
              <a:rPr sz="1700" dirty="0">
                <a:solidFill>
                  <a:srgbClr val="FFFFFF"/>
                </a:solidFill>
                <a:latin typeface="Calisto MT"/>
                <a:cs typeface="Calisto MT"/>
              </a:rPr>
              <a:t>of the  system </a:t>
            </a:r>
            <a:r>
              <a:rPr sz="1700" spc="-5" dirty="0">
                <a:solidFill>
                  <a:srgbClr val="FFFFFF"/>
                </a:solidFill>
                <a:latin typeface="Calisto MT"/>
                <a:cs typeface="Calisto MT"/>
              </a:rPr>
              <a:t>and </a:t>
            </a:r>
            <a:r>
              <a:rPr sz="1700" dirty="0">
                <a:solidFill>
                  <a:srgbClr val="FFFFFF"/>
                </a:solidFill>
                <a:latin typeface="Calisto MT"/>
                <a:cs typeface="Calisto MT"/>
              </a:rPr>
              <a:t>uses  this </a:t>
            </a:r>
            <a:r>
              <a:rPr sz="1700" spc="-5" dirty="0">
                <a:solidFill>
                  <a:srgbClr val="FFFFFF"/>
                </a:solidFill>
                <a:latin typeface="Calisto MT"/>
                <a:cs typeface="Calisto MT"/>
              </a:rPr>
              <a:t>control </a:t>
            </a:r>
            <a:r>
              <a:rPr sz="1700" dirty="0">
                <a:solidFill>
                  <a:srgbClr val="FFFFFF"/>
                </a:solidFill>
                <a:latin typeface="Calisto MT"/>
                <a:cs typeface="Calisto MT"/>
              </a:rPr>
              <a:t>to  </a:t>
            </a:r>
            <a:r>
              <a:rPr sz="1700" spc="-15" dirty="0">
                <a:solidFill>
                  <a:srgbClr val="FFFFFF"/>
                </a:solidFill>
                <a:latin typeface="Calisto MT"/>
                <a:cs typeface="Calisto MT"/>
              </a:rPr>
              <a:t>evade </a:t>
            </a:r>
            <a:r>
              <a:rPr sz="1700" spc="-5" dirty="0">
                <a:solidFill>
                  <a:srgbClr val="FFFFFF"/>
                </a:solidFill>
                <a:latin typeface="Calisto MT"/>
                <a:cs typeface="Calisto MT"/>
              </a:rPr>
              <a:t>auditing</a:t>
            </a:r>
            <a:r>
              <a:rPr sz="1700" spc="-95" dirty="0">
                <a:solidFill>
                  <a:srgbClr val="FFFFFF"/>
                </a:solidFill>
                <a:latin typeface="Calisto MT"/>
                <a:cs typeface="Calisto MT"/>
              </a:rPr>
              <a:t> </a:t>
            </a:r>
            <a:r>
              <a:rPr sz="1700" spc="-5" dirty="0">
                <a:solidFill>
                  <a:srgbClr val="FFFFFF"/>
                </a:solidFill>
                <a:latin typeface="Calisto MT"/>
                <a:cs typeface="Calisto MT"/>
              </a:rPr>
              <a:t>and  </a:t>
            </a:r>
            <a:r>
              <a:rPr sz="1700" dirty="0">
                <a:solidFill>
                  <a:srgbClr val="FFFFFF"/>
                </a:solidFill>
                <a:latin typeface="Calisto MT"/>
                <a:cs typeface="Calisto MT"/>
              </a:rPr>
              <a:t>access </a:t>
            </a:r>
            <a:r>
              <a:rPr sz="1700" spc="-5" dirty="0">
                <a:solidFill>
                  <a:srgbClr val="FFFFFF"/>
                </a:solidFill>
                <a:latin typeface="Calisto MT"/>
                <a:cs typeface="Calisto MT"/>
              </a:rPr>
              <a:t>controls </a:t>
            </a:r>
            <a:r>
              <a:rPr sz="1700" dirty="0">
                <a:solidFill>
                  <a:srgbClr val="FFFFFF"/>
                </a:solidFill>
                <a:latin typeface="Calisto MT"/>
                <a:cs typeface="Calisto MT"/>
              </a:rPr>
              <a:t>or  to </a:t>
            </a:r>
            <a:r>
              <a:rPr sz="1700" spc="-5" dirty="0">
                <a:solidFill>
                  <a:srgbClr val="FFFFFF"/>
                </a:solidFill>
                <a:latin typeface="Calisto MT"/>
                <a:cs typeface="Calisto MT"/>
              </a:rPr>
              <a:t>suppress audit  collection</a:t>
            </a:r>
            <a:endParaRPr sz="1700">
              <a:latin typeface="Calisto MT"/>
              <a:cs typeface="Calisto MT"/>
            </a:endParaRPr>
          </a:p>
        </p:txBody>
      </p:sp>
    </p:spTree>
    <p:extLst>
      <p:ext uri="{BB962C8B-B14F-4D97-AF65-F5344CB8AC3E}">
        <p14:creationId xmlns:p14="http://schemas.microsoft.com/office/powerpoint/2010/main" val="2580774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4" y="147475"/>
            <a:ext cx="11199035" cy="689932"/>
          </a:xfrm>
          <a:prstGeom prst="rect">
            <a:avLst/>
          </a:prstGeom>
        </p:spPr>
        <p:txBody>
          <a:bodyPr vert="horz" wrap="square" lIns="0" tIns="12700" rIns="0" bIns="0" rtlCol="0">
            <a:spAutoFit/>
          </a:bodyPr>
          <a:lstStyle/>
          <a:p>
            <a:pPr marL="12700">
              <a:lnSpc>
                <a:spcPct val="100000"/>
              </a:lnSpc>
              <a:spcBef>
                <a:spcPts val="100"/>
              </a:spcBef>
            </a:pPr>
            <a:r>
              <a:rPr lang="en-US" spc="-110" dirty="0"/>
              <a:t>Granting, transferring and revoking permissions</a:t>
            </a:r>
          </a:p>
        </p:txBody>
      </p:sp>
      <p:graphicFrame>
        <p:nvGraphicFramePr>
          <p:cNvPr id="3" name="object 3"/>
          <p:cNvGraphicFramePr>
            <a:graphicFrameLocks noGrp="1"/>
          </p:cNvGraphicFramePr>
          <p:nvPr/>
        </p:nvGraphicFramePr>
        <p:xfrm>
          <a:off x="8669146" y="1112519"/>
          <a:ext cx="3386454" cy="1376678"/>
        </p:xfrm>
        <a:graphic>
          <a:graphicData uri="http://schemas.openxmlformats.org/drawingml/2006/table">
            <a:tbl>
              <a:tblPr firstRow="1" bandRow="1">
                <a:tableStyleId>{2D5ABB26-0587-4C30-8999-92F81FD0307C}</a:tableStyleId>
              </a:tblPr>
              <a:tblGrid>
                <a:gridCol w="776605">
                  <a:extLst>
                    <a:ext uri="{9D8B030D-6E8A-4147-A177-3AD203B41FA5}">
                      <a16:colId xmlns:a16="http://schemas.microsoft.com/office/drawing/2014/main" val="20000"/>
                    </a:ext>
                  </a:extLst>
                </a:gridCol>
                <a:gridCol w="869950">
                  <a:extLst>
                    <a:ext uri="{9D8B030D-6E8A-4147-A177-3AD203B41FA5}">
                      <a16:colId xmlns:a16="http://schemas.microsoft.com/office/drawing/2014/main" val="20001"/>
                    </a:ext>
                  </a:extLst>
                </a:gridCol>
                <a:gridCol w="869950">
                  <a:extLst>
                    <a:ext uri="{9D8B030D-6E8A-4147-A177-3AD203B41FA5}">
                      <a16:colId xmlns:a16="http://schemas.microsoft.com/office/drawing/2014/main" val="20002"/>
                    </a:ext>
                  </a:extLst>
                </a:gridCol>
                <a:gridCol w="869949">
                  <a:extLst>
                    <a:ext uri="{9D8B030D-6E8A-4147-A177-3AD203B41FA5}">
                      <a16:colId xmlns:a16="http://schemas.microsoft.com/office/drawing/2014/main" val="20003"/>
                    </a:ext>
                  </a:extLst>
                </a:gridCol>
              </a:tblGrid>
              <a:tr h="365759">
                <a:tc>
                  <a:txBody>
                    <a:bodyPr/>
                    <a:lstStyle/>
                    <a:p>
                      <a:pPr>
                        <a:lnSpc>
                          <a:spcPct val="100000"/>
                        </a:lnSpc>
                      </a:pPr>
                      <a:endParaRPr sz="22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40"/>
                        </a:spcBef>
                      </a:pPr>
                      <a:r>
                        <a:rPr sz="1800" b="1" dirty="0">
                          <a:solidFill>
                            <a:srgbClr val="FFFFFF"/>
                          </a:solidFill>
                          <a:latin typeface="Calibri"/>
                          <a:cs typeface="Calibri"/>
                        </a:rPr>
                        <a:t>P1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algn="ctr">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640080">
                <a:tc>
                  <a:txBody>
                    <a:bodyPr/>
                    <a:lstStyle/>
                    <a:p>
                      <a:pPr marR="84455" algn="r">
                        <a:lnSpc>
                          <a:spcPct val="100000"/>
                        </a:lnSpc>
                        <a:spcBef>
                          <a:spcPts val="1320"/>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16764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2540" algn="ctr">
                        <a:lnSpc>
                          <a:spcPct val="100000"/>
                        </a:lnSpc>
                        <a:spcBef>
                          <a:spcPts val="1320"/>
                        </a:spcBef>
                      </a:pPr>
                      <a:r>
                        <a:rPr sz="1800" spc="-15" dirty="0">
                          <a:latin typeface="Calibri"/>
                          <a:cs typeface="Calibri"/>
                        </a:rPr>
                        <a:t>control</a:t>
                      </a:r>
                      <a:endParaRPr sz="1800">
                        <a:latin typeface="Calibri"/>
                        <a:cs typeface="Calibri"/>
                      </a:endParaRPr>
                    </a:p>
                  </a:txBody>
                  <a:tcPr marL="0" marR="0" marT="16764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37160" marR="95885" indent="-30480">
                        <a:lnSpc>
                          <a:spcPct val="100000"/>
                        </a:lnSpc>
                        <a:spcBef>
                          <a:spcPts val="240"/>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  owner</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270" algn="ctr">
                        <a:lnSpc>
                          <a:spcPct val="100000"/>
                        </a:lnSpc>
                        <a:spcBef>
                          <a:spcPts val="1320"/>
                        </a:spcBef>
                      </a:pPr>
                      <a:r>
                        <a:rPr sz="1800" spc="-5" dirty="0">
                          <a:latin typeface="Calibri"/>
                          <a:cs typeface="Calibri"/>
                        </a:rPr>
                        <a:t>owner</a:t>
                      </a:r>
                      <a:endParaRPr sz="1800">
                        <a:latin typeface="Calibri"/>
                        <a:cs typeface="Calibri"/>
                      </a:endParaRPr>
                    </a:p>
                  </a:txBody>
                  <a:tcPr marL="0" marR="0" marT="16764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39">
                <a:tc>
                  <a:txBody>
                    <a:bodyPr/>
                    <a:lstStyle/>
                    <a:p>
                      <a:pPr marR="82550" algn="r">
                        <a:lnSpc>
                          <a:spcPct val="100000"/>
                        </a:lnSpc>
                        <a:spcBef>
                          <a:spcPts val="265"/>
                        </a:spcBef>
                      </a:pPr>
                      <a:r>
                        <a:rPr sz="1800" b="1" dirty="0">
                          <a:solidFill>
                            <a:srgbClr val="F1F1F1"/>
                          </a:solidFill>
                          <a:latin typeface="Calibri"/>
                          <a:cs typeface="Calibri"/>
                        </a:rPr>
                        <a:t>P1</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905" algn="ctr">
                        <a:lnSpc>
                          <a:spcPct val="100000"/>
                        </a:lnSpc>
                        <a:spcBef>
                          <a:spcPts val="265"/>
                        </a:spcBef>
                      </a:pPr>
                      <a:r>
                        <a:rPr sz="1800" spc="-10" dirty="0">
                          <a:latin typeface="Calibri"/>
                          <a:cs typeface="Calibri"/>
                        </a:rPr>
                        <a:t>read</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2"/>
                  </a:ext>
                </a:extLst>
              </a:tr>
            </a:tbl>
          </a:graphicData>
        </a:graphic>
      </p:graphicFrame>
      <p:grpSp>
        <p:nvGrpSpPr>
          <p:cNvPr id="4" name="object 4"/>
          <p:cNvGrpSpPr/>
          <p:nvPr/>
        </p:nvGrpSpPr>
        <p:grpSpPr>
          <a:xfrm>
            <a:off x="1239316" y="1916176"/>
            <a:ext cx="5394960" cy="3754120"/>
            <a:chOff x="1239316" y="1916176"/>
            <a:chExt cx="5394960" cy="3754120"/>
          </a:xfrm>
        </p:grpSpPr>
        <p:sp>
          <p:nvSpPr>
            <p:cNvPr id="5" name="object 5"/>
            <p:cNvSpPr/>
            <p:nvPr/>
          </p:nvSpPr>
          <p:spPr>
            <a:xfrm>
              <a:off x="1239316" y="1916175"/>
              <a:ext cx="291465" cy="3754120"/>
            </a:xfrm>
            <a:custGeom>
              <a:avLst/>
              <a:gdLst/>
              <a:ahLst/>
              <a:cxnLst/>
              <a:rect l="l" t="t" r="r" b="b"/>
              <a:pathLst>
                <a:path w="291465" h="3754120">
                  <a:moveTo>
                    <a:pt x="290906" y="3665474"/>
                  </a:moveTo>
                  <a:lnTo>
                    <a:pt x="202641" y="3577082"/>
                  </a:lnTo>
                  <a:lnTo>
                    <a:pt x="202641" y="3621278"/>
                  </a:lnTo>
                  <a:lnTo>
                    <a:pt x="0" y="3621278"/>
                  </a:lnTo>
                  <a:lnTo>
                    <a:pt x="0" y="3709581"/>
                  </a:lnTo>
                  <a:lnTo>
                    <a:pt x="202641" y="3709581"/>
                  </a:lnTo>
                  <a:lnTo>
                    <a:pt x="202641" y="3753739"/>
                  </a:lnTo>
                  <a:lnTo>
                    <a:pt x="290906" y="3665474"/>
                  </a:lnTo>
                  <a:close/>
                </a:path>
                <a:path w="291465" h="3754120">
                  <a:moveTo>
                    <a:pt x="290906" y="1731391"/>
                  </a:moveTo>
                  <a:lnTo>
                    <a:pt x="202641" y="1642999"/>
                  </a:lnTo>
                  <a:lnTo>
                    <a:pt x="202641" y="1687207"/>
                  </a:lnTo>
                  <a:lnTo>
                    <a:pt x="0" y="1687207"/>
                  </a:lnTo>
                  <a:lnTo>
                    <a:pt x="0" y="1775587"/>
                  </a:lnTo>
                  <a:lnTo>
                    <a:pt x="202641" y="1775587"/>
                  </a:lnTo>
                  <a:lnTo>
                    <a:pt x="202641" y="1819656"/>
                  </a:lnTo>
                  <a:lnTo>
                    <a:pt x="290906" y="1731391"/>
                  </a:lnTo>
                  <a:close/>
                </a:path>
                <a:path w="291465" h="3754120">
                  <a:moveTo>
                    <a:pt x="290906" y="88265"/>
                  </a:moveTo>
                  <a:lnTo>
                    <a:pt x="202641" y="0"/>
                  </a:lnTo>
                  <a:lnTo>
                    <a:pt x="202641" y="44069"/>
                  </a:lnTo>
                  <a:lnTo>
                    <a:pt x="0" y="44069"/>
                  </a:lnTo>
                  <a:lnTo>
                    <a:pt x="0" y="132461"/>
                  </a:lnTo>
                  <a:lnTo>
                    <a:pt x="202641" y="132461"/>
                  </a:lnTo>
                  <a:lnTo>
                    <a:pt x="202641" y="176657"/>
                  </a:lnTo>
                  <a:lnTo>
                    <a:pt x="290906" y="88265"/>
                  </a:lnTo>
                  <a:close/>
                </a:path>
              </a:pathLst>
            </a:custGeom>
            <a:solidFill>
              <a:srgbClr val="000000"/>
            </a:solidFill>
          </p:spPr>
          <p:txBody>
            <a:bodyPr wrap="square" lIns="0" tIns="0" rIns="0" bIns="0" rtlCol="0"/>
            <a:lstStyle/>
            <a:p>
              <a:endParaRPr/>
            </a:p>
          </p:txBody>
        </p:sp>
        <p:sp>
          <p:nvSpPr>
            <p:cNvPr id="6" name="object 6"/>
            <p:cNvSpPr/>
            <p:nvPr/>
          </p:nvSpPr>
          <p:spPr>
            <a:xfrm>
              <a:off x="1530222" y="3953510"/>
              <a:ext cx="5103495" cy="495934"/>
            </a:xfrm>
            <a:custGeom>
              <a:avLst/>
              <a:gdLst/>
              <a:ahLst/>
              <a:cxnLst/>
              <a:rect l="l" t="t" r="r" b="b"/>
              <a:pathLst>
                <a:path w="5103495" h="495935">
                  <a:moveTo>
                    <a:pt x="5020818" y="0"/>
                  </a:moveTo>
                  <a:lnTo>
                    <a:pt x="82677" y="0"/>
                  </a:lnTo>
                  <a:lnTo>
                    <a:pt x="50524" y="6506"/>
                  </a:lnTo>
                  <a:lnTo>
                    <a:pt x="24241" y="24241"/>
                  </a:lnTo>
                  <a:lnTo>
                    <a:pt x="6506" y="50524"/>
                  </a:lnTo>
                  <a:lnTo>
                    <a:pt x="0" y="82676"/>
                  </a:lnTo>
                  <a:lnTo>
                    <a:pt x="0" y="413131"/>
                  </a:lnTo>
                  <a:lnTo>
                    <a:pt x="6506" y="445263"/>
                  </a:lnTo>
                  <a:lnTo>
                    <a:pt x="24241" y="471503"/>
                  </a:lnTo>
                  <a:lnTo>
                    <a:pt x="50524" y="489194"/>
                  </a:lnTo>
                  <a:lnTo>
                    <a:pt x="82677" y="495681"/>
                  </a:lnTo>
                  <a:lnTo>
                    <a:pt x="5020818" y="495681"/>
                  </a:lnTo>
                  <a:lnTo>
                    <a:pt x="5052970" y="489194"/>
                  </a:lnTo>
                  <a:lnTo>
                    <a:pt x="5079253" y="471503"/>
                  </a:lnTo>
                  <a:lnTo>
                    <a:pt x="5096988" y="445263"/>
                  </a:lnTo>
                  <a:lnTo>
                    <a:pt x="5103495" y="413131"/>
                  </a:lnTo>
                  <a:lnTo>
                    <a:pt x="5103495" y="82676"/>
                  </a:lnTo>
                  <a:lnTo>
                    <a:pt x="5096988" y="50524"/>
                  </a:lnTo>
                  <a:lnTo>
                    <a:pt x="5079253" y="24241"/>
                  </a:lnTo>
                  <a:lnTo>
                    <a:pt x="5052970" y="6506"/>
                  </a:lnTo>
                  <a:lnTo>
                    <a:pt x="5020818" y="0"/>
                  </a:lnTo>
                  <a:close/>
                </a:path>
              </a:pathLst>
            </a:custGeom>
            <a:solidFill>
              <a:srgbClr val="DBDCE9"/>
            </a:solidFill>
          </p:spPr>
          <p:txBody>
            <a:bodyPr wrap="square" lIns="0" tIns="0" rIns="0" bIns="0" rtlCol="0"/>
            <a:lstStyle/>
            <a:p>
              <a:endParaRPr/>
            </a:p>
          </p:txBody>
        </p:sp>
      </p:grpSp>
      <p:graphicFrame>
        <p:nvGraphicFramePr>
          <p:cNvPr id="7" name="object 7"/>
          <p:cNvGraphicFramePr>
            <a:graphicFrameLocks noGrp="1"/>
          </p:cNvGraphicFramePr>
          <p:nvPr/>
        </p:nvGraphicFramePr>
        <p:xfrm>
          <a:off x="8669146" y="2755519"/>
          <a:ext cx="3386454" cy="1376679"/>
        </p:xfrm>
        <a:graphic>
          <a:graphicData uri="http://schemas.openxmlformats.org/drawingml/2006/table">
            <a:tbl>
              <a:tblPr firstRow="1" bandRow="1">
                <a:tableStyleId>{2D5ABB26-0587-4C30-8999-92F81FD0307C}</a:tableStyleId>
              </a:tblPr>
              <a:tblGrid>
                <a:gridCol w="776605">
                  <a:extLst>
                    <a:ext uri="{9D8B030D-6E8A-4147-A177-3AD203B41FA5}">
                      <a16:colId xmlns:a16="http://schemas.microsoft.com/office/drawing/2014/main" val="20000"/>
                    </a:ext>
                  </a:extLst>
                </a:gridCol>
                <a:gridCol w="869950">
                  <a:extLst>
                    <a:ext uri="{9D8B030D-6E8A-4147-A177-3AD203B41FA5}">
                      <a16:colId xmlns:a16="http://schemas.microsoft.com/office/drawing/2014/main" val="20001"/>
                    </a:ext>
                  </a:extLst>
                </a:gridCol>
                <a:gridCol w="869950">
                  <a:extLst>
                    <a:ext uri="{9D8B030D-6E8A-4147-A177-3AD203B41FA5}">
                      <a16:colId xmlns:a16="http://schemas.microsoft.com/office/drawing/2014/main" val="20002"/>
                    </a:ext>
                  </a:extLst>
                </a:gridCol>
                <a:gridCol w="869949">
                  <a:extLst>
                    <a:ext uri="{9D8B030D-6E8A-4147-A177-3AD203B41FA5}">
                      <a16:colId xmlns:a16="http://schemas.microsoft.com/office/drawing/2014/main" val="20003"/>
                    </a:ext>
                  </a:extLst>
                </a:gridCol>
              </a:tblGrid>
              <a:tr h="365759">
                <a:tc>
                  <a:txBody>
                    <a:bodyPr/>
                    <a:lstStyle/>
                    <a:p>
                      <a:pPr>
                        <a:lnSpc>
                          <a:spcPct val="100000"/>
                        </a:lnSpc>
                      </a:pPr>
                      <a:endParaRPr sz="22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45"/>
                        </a:spcBef>
                      </a:pPr>
                      <a:r>
                        <a:rPr sz="1800" b="1" dirty="0">
                          <a:solidFill>
                            <a:srgbClr val="FFFFFF"/>
                          </a:solidFill>
                          <a:latin typeface="Calibri"/>
                          <a:cs typeface="Calibri"/>
                        </a:rPr>
                        <a:t>Alice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45"/>
                        </a:spcBef>
                      </a:pPr>
                      <a:r>
                        <a:rPr sz="1800" b="1" dirty="0">
                          <a:solidFill>
                            <a:srgbClr val="FFFFFF"/>
                          </a:solidFill>
                          <a:latin typeface="Calibri"/>
                          <a:cs typeface="Calibri"/>
                        </a:rPr>
                        <a:t>P1</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algn="ctr">
                        <a:lnSpc>
                          <a:spcPct val="100000"/>
                        </a:lnSpc>
                        <a:spcBef>
                          <a:spcPts val="24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640080">
                <a:tc>
                  <a:txBody>
                    <a:bodyPr/>
                    <a:lstStyle/>
                    <a:p>
                      <a:pPr marR="84455" algn="r">
                        <a:lnSpc>
                          <a:spcPct val="100000"/>
                        </a:lnSpc>
                        <a:spcBef>
                          <a:spcPts val="1325"/>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16827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2540" algn="ctr">
                        <a:lnSpc>
                          <a:spcPct val="100000"/>
                        </a:lnSpc>
                        <a:spcBef>
                          <a:spcPts val="1325"/>
                        </a:spcBef>
                      </a:pPr>
                      <a:r>
                        <a:rPr sz="1800" spc="-15" dirty="0">
                          <a:latin typeface="Calibri"/>
                          <a:cs typeface="Calibri"/>
                        </a:rPr>
                        <a:t>control</a:t>
                      </a:r>
                      <a:endParaRPr sz="1800">
                        <a:latin typeface="Calibri"/>
                        <a:cs typeface="Calibri"/>
                      </a:endParaRPr>
                    </a:p>
                  </a:txBody>
                  <a:tcPr marL="0" marR="0" marT="16827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37160" marR="95885" indent="-30480">
                        <a:lnSpc>
                          <a:spcPct val="100000"/>
                        </a:lnSpc>
                        <a:spcBef>
                          <a:spcPts val="245"/>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  owner</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gn="ctr">
                        <a:lnSpc>
                          <a:spcPct val="100000"/>
                        </a:lnSpc>
                        <a:spcBef>
                          <a:spcPts val="1325"/>
                        </a:spcBef>
                      </a:pPr>
                      <a:r>
                        <a:rPr sz="1800" spc="-10" dirty="0">
                          <a:latin typeface="Calibri"/>
                          <a:cs typeface="Calibri"/>
                        </a:rPr>
                        <a:t>read*</a:t>
                      </a:r>
                      <a:endParaRPr sz="1800">
                        <a:latin typeface="Calibri"/>
                        <a:cs typeface="Calibri"/>
                      </a:endParaRPr>
                    </a:p>
                  </a:txBody>
                  <a:tcPr marL="0" marR="0" marT="16827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40">
                <a:tc>
                  <a:txBody>
                    <a:bodyPr/>
                    <a:lstStyle/>
                    <a:p>
                      <a:pPr marR="82550" algn="r">
                        <a:lnSpc>
                          <a:spcPct val="100000"/>
                        </a:lnSpc>
                        <a:spcBef>
                          <a:spcPts val="265"/>
                        </a:spcBef>
                      </a:pPr>
                      <a:r>
                        <a:rPr sz="1800" b="1" dirty="0">
                          <a:solidFill>
                            <a:srgbClr val="F1F1F1"/>
                          </a:solidFill>
                          <a:latin typeface="Calibri"/>
                          <a:cs typeface="Calibri"/>
                        </a:rPr>
                        <a:t>P1</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905" algn="ctr">
                        <a:lnSpc>
                          <a:spcPct val="100000"/>
                        </a:lnSpc>
                        <a:spcBef>
                          <a:spcPts val="265"/>
                        </a:spcBef>
                      </a:pPr>
                      <a:r>
                        <a:rPr sz="1800" spc="-10" dirty="0">
                          <a:latin typeface="Calibri"/>
                          <a:cs typeface="Calibri"/>
                        </a:rPr>
                        <a:t>read</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A6DAF5"/>
                    </a:solidFill>
                  </a:tcPr>
                </a:tc>
                <a:extLst>
                  <a:ext uri="{0D108BD9-81ED-4DB2-BD59-A6C34878D82A}">
                    <a16:rowId xmlns:a16="http://schemas.microsoft.com/office/drawing/2014/main" val="10002"/>
                  </a:ext>
                </a:extLst>
              </a:tr>
            </a:tbl>
          </a:graphicData>
        </a:graphic>
      </p:graphicFrame>
      <p:graphicFrame>
        <p:nvGraphicFramePr>
          <p:cNvPr id="8" name="object 8"/>
          <p:cNvGraphicFramePr>
            <a:graphicFrameLocks noGrp="1"/>
          </p:cNvGraphicFramePr>
          <p:nvPr/>
        </p:nvGraphicFramePr>
        <p:xfrm>
          <a:off x="8669146" y="4689602"/>
          <a:ext cx="3386454" cy="1376666"/>
        </p:xfrm>
        <a:graphic>
          <a:graphicData uri="http://schemas.openxmlformats.org/drawingml/2006/table">
            <a:tbl>
              <a:tblPr firstRow="1" bandRow="1">
                <a:tableStyleId>{2D5ABB26-0587-4C30-8999-92F81FD0307C}</a:tableStyleId>
              </a:tblPr>
              <a:tblGrid>
                <a:gridCol w="776605">
                  <a:extLst>
                    <a:ext uri="{9D8B030D-6E8A-4147-A177-3AD203B41FA5}">
                      <a16:colId xmlns:a16="http://schemas.microsoft.com/office/drawing/2014/main" val="20000"/>
                    </a:ext>
                  </a:extLst>
                </a:gridCol>
                <a:gridCol w="869950">
                  <a:extLst>
                    <a:ext uri="{9D8B030D-6E8A-4147-A177-3AD203B41FA5}">
                      <a16:colId xmlns:a16="http://schemas.microsoft.com/office/drawing/2014/main" val="20001"/>
                    </a:ext>
                  </a:extLst>
                </a:gridCol>
                <a:gridCol w="869950">
                  <a:extLst>
                    <a:ext uri="{9D8B030D-6E8A-4147-A177-3AD203B41FA5}">
                      <a16:colId xmlns:a16="http://schemas.microsoft.com/office/drawing/2014/main" val="20002"/>
                    </a:ext>
                  </a:extLst>
                </a:gridCol>
                <a:gridCol w="869949">
                  <a:extLst>
                    <a:ext uri="{9D8B030D-6E8A-4147-A177-3AD203B41FA5}">
                      <a16:colId xmlns:a16="http://schemas.microsoft.com/office/drawing/2014/main" val="20003"/>
                    </a:ext>
                  </a:extLst>
                </a:gridCol>
              </a:tblGrid>
              <a:tr h="365760">
                <a:tc>
                  <a:txBody>
                    <a:bodyPr/>
                    <a:lstStyle/>
                    <a:p>
                      <a:pPr>
                        <a:lnSpc>
                          <a:spcPct val="100000"/>
                        </a:lnSpc>
                      </a:pPr>
                      <a:endParaRPr sz="22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1270" algn="ctr">
                        <a:lnSpc>
                          <a:spcPct val="100000"/>
                        </a:lnSpc>
                        <a:spcBef>
                          <a:spcPts val="250"/>
                        </a:spcBef>
                      </a:pPr>
                      <a:r>
                        <a:rPr sz="1800" b="1" dirty="0">
                          <a:solidFill>
                            <a:srgbClr val="FFFFFF"/>
                          </a:solidFill>
                          <a:latin typeface="Calibri"/>
                          <a:cs typeface="Calibri"/>
                        </a:rPr>
                        <a:t>Alice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50"/>
                        </a:spcBef>
                      </a:pPr>
                      <a:r>
                        <a:rPr sz="1800" b="1" dirty="0">
                          <a:solidFill>
                            <a:srgbClr val="FFFFFF"/>
                          </a:solidFill>
                          <a:latin typeface="Calibri"/>
                          <a:cs typeface="Calibri"/>
                        </a:rPr>
                        <a:t>P1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algn="ctr">
                        <a:lnSpc>
                          <a:spcPct val="100000"/>
                        </a:lnSpc>
                        <a:spcBef>
                          <a:spcPts val="25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640067">
                <a:tc>
                  <a:txBody>
                    <a:bodyPr/>
                    <a:lstStyle/>
                    <a:p>
                      <a:pPr marR="84455" algn="r">
                        <a:lnSpc>
                          <a:spcPct val="100000"/>
                        </a:lnSpc>
                        <a:spcBef>
                          <a:spcPts val="1330"/>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16891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marL="2540" algn="ctr">
                        <a:lnSpc>
                          <a:spcPct val="100000"/>
                        </a:lnSpc>
                        <a:spcBef>
                          <a:spcPts val="1330"/>
                        </a:spcBef>
                      </a:pPr>
                      <a:r>
                        <a:rPr sz="1800" spc="-15" dirty="0">
                          <a:latin typeface="Calibri"/>
                          <a:cs typeface="Calibri"/>
                        </a:rPr>
                        <a:t>control</a:t>
                      </a:r>
                      <a:endParaRPr sz="1800">
                        <a:latin typeface="Calibri"/>
                        <a:cs typeface="Calibri"/>
                      </a:endParaRPr>
                    </a:p>
                  </a:txBody>
                  <a:tcPr marL="0" marR="0" marT="16891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37160" marR="95885" indent="-30480">
                        <a:lnSpc>
                          <a:spcPct val="100000"/>
                        </a:lnSpc>
                        <a:spcBef>
                          <a:spcPts val="250"/>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  owner</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gn="ctr">
                        <a:lnSpc>
                          <a:spcPct val="100000"/>
                        </a:lnSpc>
                        <a:spcBef>
                          <a:spcPts val="1330"/>
                        </a:spcBef>
                      </a:pPr>
                      <a:r>
                        <a:rPr sz="1800" spc="-10" dirty="0">
                          <a:latin typeface="Calibri"/>
                          <a:cs typeface="Calibri"/>
                        </a:rPr>
                        <a:t>read*</a:t>
                      </a:r>
                      <a:endParaRPr sz="1800">
                        <a:latin typeface="Calibri"/>
                        <a:cs typeface="Calibri"/>
                      </a:endParaRPr>
                    </a:p>
                  </a:txBody>
                  <a:tcPr marL="0" marR="0" marT="16891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39">
                <a:tc>
                  <a:txBody>
                    <a:bodyPr/>
                    <a:lstStyle/>
                    <a:p>
                      <a:pPr marR="82550" algn="r">
                        <a:lnSpc>
                          <a:spcPct val="100000"/>
                        </a:lnSpc>
                        <a:spcBef>
                          <a:spcPts val="270"/>
                        </a:spcBef>
                      </a:pPr>
                      <a:r>
                        <a:rPr sz="1800" b="1" dirty="0">
                          <a:solidFill>
                            <a:srgbClr val="F1F1F1"/>
                          </a:solidFill>
                          <a:latin typeface="Calibri"/>
                          <a:cs typeface="Calibri"/>
                        </a:rPr>
                        <a:t>P1</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905" algn="ctr">
                        <a:lnSpc>
                          <a:spcPct val="100000"/>
                        </a:lnSpc>
                        <a:spcBef>
                          <a:spcPts val="270"/>
                        </a:spcBef>
                      </a:pPr>
                      <a:r>
                        <a:rPr sz="1800" spc="-10" dirty="0">
                          <a:latin typeface="Calibri"/>
                          <a:cs typeface="Calibri"/>
                        </a:rPr>
                        <a:t>read</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FFA2A2"/>
                    </a:solidFill>
                  </a:tcPr>
                </a:tc>
                <a:extLst>
                  <a:ext uri="{0D108BD9-81ED-4DB2-BD59-A6C34878D82A}">
                    <a16:rowId xmlns:a16="http://schemas.microsoft.com/office/drawing/2014/main" val="10002"/>
                  </a:ext>
                </a:extLst>
              </a:tr>
            </a:tbl>
          </a:graphicData>
        </a:graphic>
      </p:graphicFrame>
      <p:sp>
        <p:nvSpPr>
          <p:cNvPr id="9" name="object 9"/>
          <p:cNvSpPr txBox="1"/>
          <p:nvPr/>
        </p:nvSpPr>
        <p:spPr>
          <a:xfrm>
            <a:off x="702055" y="1398778"/>
            <a:ext cx="7322184" cy="4335780"/>
          </a:xfrm>
          <a:prstGeom prst="rect">
            <a:avLst/>
          </a:prstGeom>
        </p:spPr>
        <p:txBody>
          <a:bodyPr vert="horz" wrap="square" lIns="0" tIns="12700" rIns="0" bIns="0" rtlCol="0">
            <a:spAutoFit/>
          </a:bodyPr>
          <a:lstStyle/>
          <a:p>
            <a:pPr marL="311785" indent="-299720">
              <a:lnSpc>
                <a:spcPct val="100000"/>
              </a:lnSpc>
              <a:spcBef>
                <a:spcPts val="100"/>
              </a:spcBef>
              <a:buAutoNum type="arabicPeriod" startAt="5"/>
              <a:tabLst>
                <a:tab pos="312420" algn="l"/>
              </a:tabLst>
            </a:pP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grants </a:t>
            </a:r>
            <a:r>
              <a:rPr sz="2400" i="1" dirty="0">
                <a:latin typeface="Calibri"/>
                <a:cs typeface="Calibri"/>
              </a:rPr>
              <a:t>a </a:t>
            </a:r>
            <a:r>
              <a:rPr sz="2400" i="1" spc="-5" dirty="0">
                <a:latin typeface="Calibri"/>
                <a:cs typeface="Calibri"/>
              </a:rPr>
              <a:t>right </a:t>
            </a:r>
            <a:r>
              <a:rPr sz="2400" i="1" u="heavy" spc="-5" dirty="0">
                <a:uFill>
                  <a:solidFill>
                    <a:srgbClr val="000000"/>
                  </a:solidFill>
                </a:uFill>
                <a:latin typeface="Calibri"/>
                <a:cs typeface="Calibri"/>
              </a:rPr>
              <a:t>read/read*</a:t>
            </a:r>
            <a:r>
              <a:rPr sz="2400" i="1" spc="-5" dirty="0">
                <a:latin typeface="Calibri"/>
                <a:cs typeface="Calibri"/>
              </a:rPr>
              <a:t> on </a:t>
            </a:r>
            <a:r>
              <a:rPr sz="2400" i="1" u="heavy" spc="-5" dirty="0">
                <a:uFill>
                  <a:solidFill>
                    <a:srgbClr val="000000"/>
                  </a:solidFill>
                </a:uFill>
                <a:latin typeface="Calibri"/>
                <a:cs typeface="Calibri"/>
              </a:rPr>
              <a:t>File </a:t>
            </a:r>
            <a:r>
              <a:rPr sz="2400" i="1" u="heavy" dirty="0">
                <a:uFill>
                  <a:solidFill>
                    <a:srgbClr val="000000"/>
                  </a:solidFill>
                </a:uFill>
                <a:latin typeface="Calibri"/>
                <a:cs typeface="Calibri"/>
              </a:rPr>
              <a:t>1</a:t>
            </a:r>
            <a:r>
              <a:rPr sz="2400" i="1" dirty="0">
                <a:latin typeface="Calibri"/>
                <a:cs typeface="Calibri"/>
              </a:rPr>
              <a:t> </a:t>
            </a:r>
            <a:r>
              <a:rPr sz="2400" i="1" spc="-15" dirty="0">
                <a:latin typeface="Calibri"/>
                <a:cs typeface="Calibri"/>
              </a:rPr>
              <a:t>to</a:t>
            </a:r>
            <a:r>
              <a:rPr sz="2400" i="1" spc="-25" dirty="0">
                <a:latin typeface="Calibri"/>
                <a:cs typeface="Calibri"/>
              </a:rPr>
              <a:t> </a:t>
            </a:r>
            <a:r>
              <a:rPr sz="2400" i="1" u="heavy" spc="-5" dirty="0">
                <a:uFill>
                  <a:solidFill>
                    <a:srgbClr val="000000"/>
                  </a:solidFill>
                </a:uFill>
                <a:latin typeface="Calibri"/>
                <a:cs typeface="Calibri"/>
              </a:rPr>
              <a:t>P1</a:t>
            </a:r>
            <a:endParaRPr sz="2400">
              <a:latin typeface="Calibri"/>
              <a:cs typeface="Calibri"/>
            </a:endParaRPr>
          </a:p>
          <a:p>
            <a:pPr marL="927100">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a:t>
            </a:r>
            <a:r>
              <a:rPr sz="2400" spc="-5" dirty="0">
                <a:latin typeface="Calibri"/>
                <a:cs typeface="Calibri"/>
              </a:rPr>
              <a:t>be owner of </a:t>
            </a:r>
            <a:r>
              <a:rPr sz="2400" u="heavy" spc="-5" dirty="0">
                <a:uFill>
                  <a:solidFill>
                    <a:srgbClr val="000000"/>
                  </a:solidFill>
                </a:uFill>
                <a:latin typeface="Calibri"/>
                <a:cs typeface="Calibri"/>
              </a:rPr>
              <a:t>File</a:t>
            </a:r>
            <a:r>
              <a:rPr sz="2400" u="heavy" spc="-45" dirty="0">
                <a:uFill>
                  <a:solidFill>
                    <a:srgbClr val="000000"/>
                  </a:solidFill>
                </a:uFill>
                <a:latin typeface="Calibri"/>
                <a:cs typeface="Calibri"/>
              </a:rPr>
              <a:t> </a:t>
            </a:r>
            <a:r>
              <a:rPr sz="2400" u="heavy" dirty="0">
                <a:uFill>
                  <a:solidFill>
                    <a:srgbClr val="000000"/>
                  </a:solidFill>
                </a:uFill>
                <a:latin typeface="Calibri"/>
                <a:cs typeface="Calibri"/>
              </a:rPr>
              <a:t>1</a:t>
            </a:r>
            <a:endParaRPr sz="2400">
              <a:latin typeface="Calibri"/>
              <a:cs typeface="Calibri"/>
            </a:endParaRPr>
          </a:p>
          <a:p>
            <a:pPr>
              <a:lnSpc>
                <a:spcPct val="100000"/>
              </a:lnSpc>
            </a:pPr>
            <a:endParaRPr sz="2400">
              <a:latin typeface="Calibri"/>
              <a:cs typeface="Calibri"/>
            </a:endParaRPr>
          </a:p>
          <a:p>
            <a:pPr>
              <a:lnSpc>
                <a:spcPct val="100000"/>
              </a:lnSpc>
              <a:spcBef>
                <a:spcPts val="35"/>
              </a:spcBef>
            </a:pPr>
            <a:endParaRPr sz="3450">
              <a:latin typeface="Calibri"/>
              <a:cs typeface="Calibri"/>
            </a:endParaRPr>
          </a:p>
          <a:p>
            <a:pPr marL="311785" indent="-299720">
              <a:lnSpc>
                <a:spcPct val="100000"/>
              </a:lnSpc>
              <a:spcBef>
                <a:spcPts val="5"/>
              </a:spcBef>
              <a:buAutoNum type="arabicPeriod" startAt="6"/>
              <a:tabLst>
                <a:tab pos="312420" algn="l"/>
              </a:tabLst>
            </a:pP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transfers </a:t>
            </a:r>
            <a:r>
              <a:rPr sz="2400" i="1" dirty="0">
                <a:latin typeface="Calibri"/>
                <a:cs typeface="Calibri"/>
              </a:rPr>
              <a:t>a </a:t>
            </a:r>
            <a:r>
              <a:rPr sz="2400" i="1" spc="-5" dirty="0">
                <a:latin typeface="Calibri"/>
                <a:cs typeface="Calibri"/>
              </a:rPr>
              <a:t>right </a:t>
            </a:r>
            <a:r>
              <a:rPr sz="2400" i="1" u="heavy" spc="-5" dirty="0">
                <a:uFill>
                  <a:solidFill>
                    <a:srgbClr val="000000"/>
                  </a:solidFill>
                </a:uFill>
                <a:latin typeface="Calibri"/>
                <a:cs typeface="Calibri"/>
              </a:rPr>
              <a:t>read/read*</a:t>
            </a:r>
            <a:r>
              <a:rPr sz="2400" i="1" spc="-5" dirty="0">
                <a:latin typeface="Calibri"/>
                <a:cs typeface="Calibri"/>
              </a:rPr>
              <a:t> on </a:t>
            </a:r>
            <a:r>
              <a:rPr sz="2400" i="1" u="heavy" spc="-5" dirty="0">
                <a:uFill>
                  <a:solidFill>
                    <a:srgbClr val="000000"/>
                  </a:solidFill>
                </a:uFill>
                <a:latin typeface="Calibri"/>
                <a:cs typeface="Calibri"/>
              </a:rPr>
              <a:t>File </a:t>
            </a:r>
            <a:r>
              <a:rPr sz="2400" i="1" u="heavy" dirty="0">
                <a:uFill>
                  <a:solidFill>
                    <a:srgbClr val="000000"/>
                  </a:solidFill>
                </a:uFill>
                <a:latin typeface="Calibri"/>
                <a:cs typeface="Calibri"/>
              </a:rPr>
              <a:t>1</a:t>
            </a:r>
            <a:r>
              <a:rPr sz="2400" i="1" dirty="0">
                <a:latin typeface="Calibri"/>
                <a:cs typeface="Calibri"/>
              </a:rPr>
              <a:t> </a:t>
            </a:r>
            <a:r>
              <a:rPr sz="2400" i="1" spc="-15" dirty="0">
                <a:latin typeface="Calibri"/>
                <a:cs typeface="Calibri"/>
              </a:rPr>
              <a:t>to</a:t>
            </a:r>
            <a:r>
              <a:rPr sz="2400" i="1" spc="-35" dirty="0">
                <a:latin typeface="Calibri"/>
                <a:cs typeface="Calibri"/>
              </a:rPr>
              <a:t> </a:t>
            </a:r>
            <a:r>
              <a:rPr sz="2400" i="1" u="heavy" spc="-5" dirty="0">
                <a:uFill>
                  <a:solidFill>
                    <a:srgbClr val="000000"/>
                  </a:solidFill>
                </a:uFill>
                <a:latin typeface="Calibri"/>
                <a:cs typeface="Calibri"/>
              </a:rPr>
              <a:t>P1</a:t>
            </a:r>
            <a:endParaRPr sz="2400">
              <a:latin typeface="Calibri"/>
              <a:cs typeface="Calibri"/>
            </a:endParaRPr>
          </a:p>
          <a:p>
            <a:pPr marL="927100">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a:t>
            </a:r>
            <a:r>
              <a:rPr sz="2400" spc="-20" dirty="0">
                <a:latin typeface="Calibri"/>
                <a:cs typeface="Calibri"/>
              </a:rPr>
              <a:t>have </a:t>
            </a:r>
            <a:r>
              <a:rPr sz="2400" dirty="0">
                <a:latin typeface="Calibri"/>
                <a:cs typeface="Calibri"/>
              </a:rPr>
              <a:t>a </a:t>
            </a:r>
            <a:r>
              <a:rPr sz="2400" spc="-10" dirty="0">
                <a:latin typeface="Calibri"/>
                <a:cs typeface="Calibri"/>
              </a:rPr>
              <a:t>right </a:t>
            </a:r>
            <a:r>
              <a:rPr sz="2400" u="heavy" spc="-10" dirty="0">
                <a:uFill>
                  <a:solidFill>
                    <a:srgbClr val="000000"/>
                  </a:solidFill>
                </a:uFill>
                <a:latin typeface="Calibri"/>
                <a:cs typeface="Calibri"/>
              </a:rPr>
              <a:t>read*</a:t>
            </a:r>
            <a:r>
              <a:rPr sz="2400" spc="-10" dirty="0">
                <a:latin typeface="Calibri"/>
                <a:cs typeface="Calibri"/>
              </a:rPr>
              <a:t> </a:t>
            </a:r>
            <a:r>
              <a:rPr sz="2400" spc="-5" dirty="0">
                <a:latin typeface="Calibri"/>
                <a:cs typeface="Calibri"/>
              </a:rPr>
              <a:t>on </a:t>
            </a:r>
            <a:r>
              <a:rPr sz="2400" u="heavy" spc="-5" dirty="0">
                <a:uFill>
                  <a:solidFill>
                    <a:srgbClr val="000000"/>
                  </a:solidFill>
                </a:uFill>
                <a:latin typeface="Calibri"/>
                <a:cs typeface="Calibri"/>
              </a:rPr>
              <a:t>File</a:t>
            </a:r>
            <a:r>
              <a:rPr sz="2400" u="heavy" spc="-25" dirty="0">
                <a:uFill>
                  <a:solidFill>
                    <a:srgbClr val="000000"/>
                  </a:solidFill>
                </a:uFill>
                <a:latin typeface="Calibri"/>
                <a:cs typeface="Calibri"/>
              </a:rPr>
              <a:t> </a:t>
            </a:r>
            <a:r>
              <a:rPr sz="2400" u="heavy" dirty="0">
                <a:uFill>
                  <a:solidFill>
                    <a:srgbClr val="000000"/>
                  </a:solidFill>
                </a:uFill>
                <a:latin typeface="Calibri"/>
                <a:cs typeface="Calibri"/>
              </a:rPr>
              <a:t>1</a:t>
            </a:r>
            <a:endParaRPr sz="2400">
              <a:latin typeface="Calibri"/>
              <a:cs typeface="Calibri"/>
            </a:endParaRPr>
          </a:p>
          <a:p>
            <a:pPr marL="1680210">
              <a:lnSpc>
                <a:spcPct val="100000"/>
              </a:lnSpc>
              <a:spcBef>
                <a:spcPts val="2070"/>
              </a:spcBef>
            </a:pPr>
            <a:r>
              <a:rPr sz="1800" spc="-5" dirty="0">
                <a:latin typeface="Calibri"/>
                <a:cs typeface="Calibri"/>
              </a:rPr>
              <a:t>Only rights with </a:t>
            </a:r>
            <a:r>
              <a:rPr sz="1800" dirty="0">
                <a:latin typeface="Calibri"/>
                <a:cs typeface="Calibri"/>
              </a:rPr>
              <a:t>a * </a:t>
            </a:r>
            <a:r>
              <a:rPr sz="1800" spc="-10" dirty="0">
                <a:latin typeface="Calibri"/>
                <a:cs typeface="Calibri"/>
              </a:rPr>
              <a:t>are</a:t>
            </a:r>
            <a:r>
              <a:rPr sz="1800" spc="45" dirty="0">
                <a:latin typeface="Calibri"/>
                <a:cs typeface="Calibri"/>
              </a:rPr>
              <a:t> </a:t>
            </a:r>
            <a:r>
              <a:rPr sz="1800" spc="-15" dirty="0">
                <a:latin typeface="Calibri"/>
                <a:cs typeface="Calibri"/>
              </a:rPr>
              <a:t>transferrable</a:t>
            </a:r>
            <a:endParaRPr sz="1800">
              <a:latin typeface="Calibri"/>
              <a:cs typeface="Calibri"/>
            </a:endParaRPr>
          </a:p>
          <a:p>
            <a:pPr>
              <a:lnSpc>
                <a:spcPct val="100000"/>
              </a:lnSpc>
            </a:pPr>
            <a:endParaRPr sz="1800">
              <a:latin typeface="Calibri"/>
              <a:cs typeface="Calibri"/>
            </a:endParaRPr>
          </a:p>
          <a:p>
            <a:pPr>
              <a:lnSpc>
                <a:spcPct val="100000"/>
              </a:lnSpc>
              <a:spcBef>
                <a:spcPts val="50"/>
              </a:spcBef>
            </a:pPr>
            <a:endParaRPr sz="2450">
              <a:latin typeface="Calibri"/>
              <a:cs typeface="Calibri"/>
            </a:endParaRPr>
          </a:p>
          <a:p>
            <a:pPr marL="311785" indent="-299720">
              <a:lnSpc>
                <a:spcPct val="100000"/>
              </a:lnSpc>
              <a:spcBef>
                <a:spcPts val="5"/>
              </a:spcBef>
              <a:buAutoNum type="arabicPeriod" startAt="7"/>
              <a:tabLst>
                <a:tab pos="312420" algn="l"/>
              </a:tabLst>
            </a:pPr>
            <a:r>
              <a:rPr sz="2400" i="1" spc="-5" dirty="0">
                <a:latin typeface="Calibri"/>
                <a:cs typeface="Calibri"/>
              </a:rPr>
              <a:t>Subject </a:t>
            </a:r>
            <a:r>
              <a:rPr sz="2400" i="1" u="heavy" spc="-5" dirty="0">
                <a:uFill>
                  <a:solidFill>
                    <a:srgbClr val="000000"/>
                  </a:solidFill>
                </a:uFill>
                <a:latin typeface="Calibri"/>
                <a:cs typeface="Calibri"/>
              </a:rPr>
              <a:t>Alice</a:t>
            </a:r>
            <a:r>
              <a:rPr sz="2400" i="1" spc="-5" dirty="0">
                <a:latin typeface="Calibri"/>
                <a:cs typeface="Calibri"/>
              </a:rPr>
              <a:t> </a:t>
            </a:r>
            <a:r>
              <a:rPr sz="2400" i="1" spc="-10" dirty="0">
                <a:latin typeface="Calibri"/>
                <a:cs typeface="Calibri"/>
              </a:rPr>
              <a:t>deletes </a:t>
            </a:r>
            <a:r>
              <a:rPr sz="2400" i="1" dirty="0">
                <a:latin typeface="Calibri"/>
                <a:cs typeface="Calibri"/>
              </a:rPr>
              <a:t>a </a:t>
            </a:r>
            <a:r>
              <a:rPr sz="2400" i="1" spc="-5" dirty="0">
                <a:latin typeface="Calibri"/>
                <a:cs typeface="Calibri"/>
              </a:rPr>
              <a:t>right </a:t>
            </a:r>
            <a:r>
              <a:rPr sz="2400" i="1" u="heavy" spc="-5" dirty="0">
                <a:uFill>
                  <a:solidFill>
                    <a:srgbClr val="000000"/>
                  </a:solidFill>
                </a:uFill>
                <a:latin typeface="Calibri"/>
                <a:cs typeface="Calibri"/>
              </a:rPr>
              <a:t>read/read*</a:t>
            </a:r>
            <a:r>
              <a:rPr sz="2400" i="1" spc="-5" dirty="0">
                <a:latin typeface="Calibri"/>
                <a:cs typeface="Calibri"/>
              </a:rPr>
              <a:t> on </a:t>
            </a:r>
            <a:r>
              <a:rPr sz="2400" i="1" u="heavy" spc="-5" dirty="0">
                <a:uFill>
                  <a:solidFill>
                    <a:srgbClr val="000000"/>
                  </a:solidFill>
                </a:uFill>
                <a:latin typeface="Calibri"/>
                <a:cs typeface="Calibri"/>
              </a:rPr>
              <a:t>File </a:t>
            </a:r>
            <a:r>
              <a:rPr sz="2400" i="1" u="heavy" dirty="0">
                <a:uFill>
                  <a:solidFill>
                    <a:srgbClr val="000000"/>
                  </a:solidFill>
                </a:uFill>
                <a:latin typeface="Calibri"/>
                <a:cs typeface="Calibri"/>
              </a:rPr>
              <a:t>1</a:t>
            </a:r>
            <a:r>
              <a:rPr sz="2400" i="1" dirty="0">
                <a:latin typeface="Calibri"/>
                <a:cs typeface="Calibri"/>
              </a:rPr>
              <a:t> </a:t>
            </a:r>
            <a:r>
              <a:rPr sz="2400" i="1" spc="-5" dirty="0">
                <a:latin typeface="Calibri"/>
                <a:cs typeface="Calibri"/>
              </a:rPr>
              <a:t>from</a:t>
            </a:r>
            <a:r>
              <a:rPr sz="2400" i="1" spc="10" dirty="0">
                <a:latin typeface="Calibri"/>
                <a:cs typeface="Calibri"/>
              </a:rPr>
              <a:t> </a:t>
            </a:r>
            <a:r>
              <a:rPr sz="2400" i="1" u="heavy" spc="-5" dirty="0">
                <a:uFill>
                  <a:solidFill>
                    <a:srgbClr val="000000"/>
                  </a:solidFill>
                </a:uFill>
                <a:latin typeface="Calibri"/>
                <a:cs typeface="Calibri"/>
              </a:rPr>
              <a:t>P1</a:t>
            </a:r>
            <a:endParaRPr sz="2400">
              <a:latin typeface="Calibri"/>
              <a:cs typeface="Calibri"/>
            </a:endParaRPr>
          </a:p>
          <a:p>
            <a:pPr marL="927100">
              <a:lnSpc>
                <a:spcPct val="100000"/>
              </a:lnSpc>
            </a:pP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a:t>
            </a:r>
            <a:r>
              <a:rPr sz="2400" spc="-15" dirty="0">
                <a:latin typeface="Calibri"/>
                <a:cs typeface="Calibri"/>
              </a:rPr>
              <a:t>control </a:t>
            </a:r>
            <a:r>
              <a:rPr sz="2400" u="heavy" spc="-5" dirty="0">
                <a:uFill>
                  <a:solidFill>
                    <a:srgbClr val="000000"/>
                  </a:solidFill>
                </a:uFill>
                <a:latin typeface="Calibri"/>
                <a:cs typeface="Calibri"/>
              </a:rPr>
              <a:t>P1</a:t>
            </a:r>
            <a:r>
              <a:rPr sz="2400" spc="-5" dirty="0">
                <a:latin typeface="Calibri"/>
                <a:cs typeface="Calibri"/>
              </a:rPr>
              <a:t> or </a:t>
            </a:r>
            <a:r>
              <a:rPr sz="2400" u="heavy" dirty="0">
                <a:uFill>
                  <a:solidFill>
                    <a:srgbClr val="000000"/>
                  </a:solidFill>
                </a:uFill>
                <a:latin typeface="Calibri"/>
                <a:cs typeface="Calibri"/>
              </a:rPr>
              <a:t>Alice</a:t>
            </a:r>
            <a:r>
              <a:rPr sz="2400" dirty="0">
                <a:latin typeface="Calibri"/>
                <a:cs typeface="Calibri"/>
              </a:rPr>
              <a:t> </a:t>
            </a:r>
            <a:r>
              <a:rPr sz="2400" spc="-10" dirty="0">
                <a:latin typeface="Calibri"/>
                <a:cs typeface="Calibri"/>
              </a:rPr>
              <a:t>must own </a:t>
            </a:r>
            <a:r>
              <a:rPr sz="2400" u="heavy" dirty="0">
                <a:uFill>
                  <a:solidFill>
                    <a:srgbClr val="000000"/>
                  </a:solidFill>
                </a:uFill>
                <a:latin typeface="Calibri"/>
                <a:cs typeface="Calibri"/>
              </a:rPr>
              <a:t>File</a:t>
            </a:r>
            <a:r>
              <a:rPr sz="2400" u="heavy" spc="-80" dirty="0">
                <a:uFill>
                  <a:solidFill>
                    <a:srgbClr val="000000"/>
                  </a:solidFill>
                </a:uFill>
                <a:latin typeface="Calibri"/>
                <a:cs typeface="Calibri"/>
              </a:rPr>
              <a:t> </a:t>
            </a:r>
            <a:r>
              <a:rPr sz="2400" u="heavy" dirty="0">
                <a:uFill>
                  <a:solidFill>
                    <a:srgbClr val="000000"/>
                  </a:solidFill>
                </a:uFill>
                <a:latin typeface="Calibri"/>
                <a:cs typeface="Calibri"/>
              </a:rPr>
              <a:t>1</a:t>
            </a:r>
            <a:endParaRPr sz="2400">
              <a:latin typeface="Calibri"/>
              <a:cs typeface="Calibri"/>
            </a:endParaRPr>
          </a:p>
        </p:txBody>
      </p:sp>
    </p:spTree>
    <p:extLst>
      <p:ext uri="{BB962C8B-B14F-4D97-AF65-F5344CB8AC3E}">
        <p14:creationId xmlns:p14="http://schemas.microsoft.com/office/powerpoint/2010/main" val="3618775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893775" y="133582"/>
            <a:ext cx="6955790" cy="689932"/>
          </a:xfrm>
          <a:prstGeom prst="rect">
            <a:avLst/>
          </a:prstGeom>
        </p:spPr>
        <p:txBody>
          <a:bodyPr vert="horz" wrap="square" lIns="0" tIns="12700" rIns="0" bIns="0" rtlCol="0">
            <a:spAutoFit/>
          </a:bodyPr>
          <a:lstStyle/>
          <a:p>
            <a:pPr marL="12700">
              <a:lnSpc>
                <a:spcPct val="100000"/>
              </a:lnSpc>
              <a:spcBef>
                <a:spcPts val="100"/>
              </a:spcBef>
            </a:pPr>
            <a:r>
              <a:rPr spc="-110" dirty="0"/>
              <a:t>The </a:t>
            </a:r>
            <a:r>
              <a:rPr spc="-145" dirty="0"/>
              <a:t>Principle </a:t>
            </a:r>
            <a:r>
              <a:rPr spc="-80" dirty="0"/>
              <a:t>of </a:t>
            </a:r>
            <a:r>
              <a:rPr spc="-140" dirty="0"/>
              <a:t>Least</a:t>
            </a:r>
            <a:r>
              <a:rPr spc="-810" dirty="0"/>
              <a:t> </a:t>
            </a:r>
            <a:r>
              <a:rPr lang="en-US" spc="-810" dirty="0"/>
              <a:t> </a:t>
            </a:r>
            <a:r>
              <a:rPr spc="-150" dirty="0"/>
              <a:t>Privilege</a:t>
            </a:r>
          </a:p>
        </p:txBody>
      </p:sp>
      <p:sp>
        <p:nvSpPr>
          <p:cNvPr id="7" name="object 7"/>
          <p:cNvSpPr txBox="1"/>
          <p:nvPr/>
        </p:nvSpPr>
        <p:spPr>
          <a:xfrm>
            <a:off x="501192" y="1060830"/>
            <a:ext cx="10955655" cy="2113399"/>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spc="-15" dirty="0">
                <a:latin typeface="Calibri"/>
                <a:cs typeface="Calibri"/>
              </a:rPr>
              <a:t>Processes </a:t>
            </a:r>
            <a:r>
              <a:rPr sz="3200" dirty="0">
                <a:latin typeface="Calibri"/>
                <a:cs typeface="Calibri"/>
              </a:rPr>
              <a:t>run </a:t>
            </a:r>
            <a:r>
              <a:rPr sz="3200" spc="-5" dirty="0">
                <a:latin typeface="Calibri"/>
                <a:cs typeface="Calibri"/>
              </a:rPr>
              <a:t>on </a:t>
            </a:r>
            <a:r>
              <a:rPr sz="3200" spc="-15" dirty="0">
                <a:latin typeface="Calibri"/>
                <a:cs typeface="Calibri"/>
              </a:rPr>
              <a:t>user’s</a:t>
            </a:r>
            <a:r>
              <a:rPr sz="3200" spc="-20" dirty="0">
                <a:latin typeface="Calibri"/>
                <a:cs typeface="Calibri"/>
              </a:rPr>
              <a:t> </a:t>
            </a:r>
            <a:r>
              <a:rPr sz="3200" spc="-5" dirty="0">
                <a:latin typeface="Calibri"/>
                <a:cs typeface="Calibri"/>
              </a:rPr>
              <a:t>behalf</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dirty="0">
                <a:solidFill>
                  <a:srgbClr val="585858"/>
                </a:solidFill>
                <a:latin typeface="Calibri"/>
                <a:cs typeface="Calibri"/>
              </a:rPr>
              <a:t>No </a:t>
            </a:r>
            <a:r>
              <a:rPr sz="2800" spc="-5" dirty="0">
                <a:solidFill>
                  <a:srgbClr val="585858"/>
                </a:solidFill>
                <a:latin typeface="Calibri"/>
                <a:cs typeface="Calibri"/>
              </a:rPr>
              <a:t>privilege</a:t>
            </a:r>
            <a:r>
              <a:rPr sz="2800" spc="-15" dirty="0">
                <a:solidFill>
                  <a:srgbClr val="585858"/>
                </a:solidFill>
                <a:latin typeface="Calibri"/>
                <a:cs typeface="Calibri"/>
              </a:rPr>
              <a:t> separation</a:t>
            </a:r>
            <a:endParaRPr sz="28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2800" spc="-30" dirty="0">
                <a:solidFill>
                  <a:srgbClr val="585858"/>
                </a:solidFill>
                <a:latin typeface="Calibri"/>
                <a:cs typeface="Calibri"/>
              </a:rPr>
              <a:t>Alice’s </a:t>
            </a:r>
            <a:r>
              <a:rPr sz="2800" spc="-20" dirty="0">
                <a:solidFill>
                  <a:srgbClr val="585858"/>
                </a:solidFill>
                <a:latin typeface="Calibri"/>
                <a:cs typeface="Calibri"/>
              </a:rPr>
              <a:t>program </a:t>
            </a:r>
            <a:r>
              <a:rPr sz="2800" spc="-10" dirty="0">
                <a:solidFill>
                  <a:srgbClr val="585858"/>
                </a:solidFill>
                <a:latin typeface="Calibri"/>
                <a:cs typeface="Calibri"/>
              </a:rPr>
              <a:t>would </a:t>
            </a:r>
            <a:r>
              <a:rPr sz="2800" spc="-5" dirty="0">
                <a:solidFill>
                  <a:srgbClr val="585858"/>
                </a:solidFill>
                <a:latin typeface="Calibri"/>
                <a:cs typeface="Calibri"/>
              </a:rPr>
              <a:t>be </a:t>
            </a:r>
            <a:r>
              <a:rPr sz="2800" dirty="0">
                <a:solidFill>
                  <a:srgbClr val="585858"/>
                </a:solidFill>
                <a:latin typeface="Calibri"/>
                <a:cs typeface="Calibri"/>
              </a:rPr>
              <a:t>able </a:t>
            </a:r>
            <a:r>
              <a:rPr sz="2800" spc="-25" dirty="0">
                <a:solidFill>
                  <a:srgbClr val="585858"/>
                </a:solidFill>
                <a:latin typeface="Calibri"/>
                <a:cs typeface="Calibri"/>
              </a:rPr>
              <a:t>to </a:t>
            </a:r>
            <a:r>
              <a:rPr sz="2800" spc="-10" dirty="0">
                <a:solidFill>
                  <a:srgbClr val="585858"/>
                </a:solidFill>
                <a:latin typeface="Calibri"/>
                <a:cs typeface="Calibri"/>
              </a:rPr>
              <a:t>write </a:t>
            </a:r>
            <a:r>
              <a:rPr sz="2800" spc="-5" dirty="0">
                <a:solidFill>
                  <a:srgbClr val="585858"/>
                </a:solidFill>
                <a:latin typeface="Calibri"/>
                <a:cs typeface="Calibri"/>
              </a:rPr>
              <a:t>File</a:t>
            </a:r>
            <a:r>
              <a:rPr sz="2800" spc="85" dirty="0">
                <a:solidFill>
                  <a:srgbClr val="585858"/>
                </a:solidFill>
                <a:latin typeface="Calibri"/>
                <a:cs typeface="Calibri"/>
              </a:rPr>
              <a:t> </a:t>
            </a:r>
            <a:r>
              <a:rPr sz="2800" dirty="0">
                <a:solidFill>
                  <a:srgbClr val="585858"/>
                </a:solidFill>
                <a:latin typeface="Calibri"/>
                <a:cs typeface="Calibri"/>
              </a:rPr>
              <a:t>1</a:t>
            </a:r>
            <a:endParaRPr sz="2800" dirty="0">
              <a:latin typeface="Calibri"/>
              <a:cs typeface="Calibri"/>
            </a:endParaRPr>
          </a:p>
          <a:p>
            <a:pPr marL="464820" indent="-452755">
              <a:lnSpc>
                <a:spcPct val="100000"/>
              </a:lnSpc>
              <a:spcBef>
                <a:spcPts val="1340"/>
              </a:spcBef>
              <a:buClr>
                <a:srgbClr val="E30477"/>
              </a:buClr>
              <a:buFont typeface="Wingdings"/>
              <a:buChar char=""/>
              <a:tabLst>
                <a:tab pos="464820" algn="l"/>
                <a:tab pos="465455" algn="l"/>
              </a:tabLst>
            </a:pPr>
            <a:r>
              <a:rPr sz="3200" spc="-10" dirty="0">
                <a:latin typeface="Calibri"/>
                <a:cs typeface="Calibri"/>
              </a:rPr>
              <a:t>How can </a:t>
            </a:r>
            <a:r>
              <a:rPr sz="3200" i="1" u="heavy" spc="-5" dirty="0">
                <a:uFill>
                  <a:solidFill>
                    <a:srgbClr val="000000"/>
                  </a:solidFill>
                </a:uFill>
                <a:latin typeface="Calibri"/>
                <a:cs typeface="Calibri"/>
              </a:rPr>
              <a:t>Alice</a:t>
            </a:r>
            <a:r>
              <a:rPr sz="3200" i="1" spc="-5" dirty="0">
                <a:latin typeface="Calibri"/>
                <a:cs typeface="Calibri"/>
              </a:rPr>
              <a:t> </a:t>
            </a:r>
            <a:r>
              <a:rPr sz="3200" dirty="0">
                <a:latin typeface="Calibri"/>
                <a:cs typeface="Calibri"/>
              </a:rPr>
              <a:t>run a </a:t>
            </a:r>
            <a:r>
              <a:rPr sz="3200" spc="-15" dirty="0">
                <a:latin typeface="Calibri"/>
                <a:cs typeface="Calibri"/>
              </a:rPr>
              <a:t>process </a:t>
            </a:r>
            <a:r>
              <a:rPr sz="3200" i="1" u="heavy" dirty="0">
                <a:uFill>
                  <a:solidFill>
                    <a:srgbClr val="000000"/>
                  </a:solidFill>
                </a:uFill>
                <a:latin typeface="Calibri"/>
                <a:cs typeface="Calibri"/>
              </a:rPr>
              <a:t>P1</a:t>
            </a:r>
            <a:r>
              <a:rPr sz="3200" i="1" dirty="0">
                <a:latin typeface="Calibri"/>
                <a:cs typeface="Calibri"/>
              </a:rPr>
              <a:t> </a:t>
            </a:r>
            <a:r>
              <a:rPr sz="3200" spc="-10" dirty="0">
                <a:latin typeface="Calibri"/>
                <a:cs typeface="Calibri"/>
              </a:rPr>
              <a:t>that can </a:t>
            </a:r>
            <a:r>
              <a:rPr sz="3200" spc="-5" dirty="0">
                <a:latin typeface="Calibri"/>
                <a:cs typeface="Calibri"/>
              </a:rPr>
              <a:t>only </a:t>
            </a:r>
            <a:r>
              <a:rPr sz="3200" spc="-15" dirty="0">
                <a:latin typeface="Calibri"/>
                <a:cs typeface="Calibri"/>
              </a:rPr>
              <a:t>read </a:t>
            </a:r>
            <a:r>
              <a:rPr sz="3200" i="1" u="heavy" spc="-5" dirty="0">
                <a:uFill>
                  <a:solidFill>
                    <a:srgbClr val="000000"/>
                  </a:solidFill>
                </a:uFill>
                <a:latin typeface="Calibri"/>
                <a:cs typeface="Calibri"/>
              </a:rPr>
              <a:t>File</a:t>
            </a:r>
            <a:r>
              <a:rPr sz="3200" i="1" u="heavy" spc="-50" dirty="0">
                <a:uFill>
                  <a:solidFill>
                    <a:srgbClr val="000000"/>
                  </a:solidFill>
                </a:uFill>
                <a:latin typeface="Calibri"/>
                <a:cs typeface="Calibri"/>
              </a:rPr>
              <a:t> </a:t>
            </a:r>
            <a:r>
              <a:rPr sz="3200" i="1" u="heavy" spc="5" dirty="0">
                <a:uFill>
                  <a:solidFill>
                    <a:srgbClr val="000000"/>
                  </a:solidFill>
                </a:uFill>
                <a:latin typeface="Calibri"/>
                <a:cs typeface="Calibri"/>
              </a:rPr>
              <a:t>1</a:t>
            </a:r>
            <a:r>
              <a:rPr sz="3200" spc="5" dirty="0">
                <a:latin typeface="Calibri"/>
                <a:cs typeface="Calibri"/>
              </a:rPr>
              <a:t>?</a:t>
            </a:r>
            <a:endParaRPr sz="3200" dirty="0">
              <a:latin typeface="Calibri"/>
              <a:cs typeface="Calibri"/>
            </a:endParaRPr>
          </a:p>
        </p:txBody>
      </p:sp>
      <p:graphicFrame>
        <p:nvGraphicFramePr>
          <p:cNvPr id="8" name="object 8"/>
          <p:cNvGraphicFramePr>
            <a:graphicFrameLocks noGrp="1"/>
          </p:cNvGraphicFramePr>
          <p:nvPr/>
        </p:nvGraphicFramePr>
        <p:xfrm>
          <a:off x="8462264" y="787400"/>
          <a:ext cx="3460750" cy="1280160"/>
        </p:xfrm>
        <a:graphic>
          <a:graphicData uri="http://schemas.openxmlformats.org/drawingml/2006/table">
            <a:tbl>
              <a:tblPr firstRow="1" bandRow="1">
                <a:tableStyleId>{2D5ABB26-0587-4C30-8999-92F81FD0307C}</a:tableStyleId>
              </a:tblPr>
              <a:tblGrid>
                <a:gridCol w="79375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marL="635"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96850">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196850">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914400">
                <a:tc>
                  <a:txBody>
                    <a:bodyPr/>
                    <a:lstStyle/>
                    <a:p>
                      <a:pPr>
                        <a:lnSpc>
                          <a:spcPct val="100000"/>
                        </a:lnSpc>
                        <a:spcBef>
                          <a:spcPts val="45"/>
                        </a:spcBef>
                      </a:pPr>
                      <a:endParaRPr sz="2050">
                        <a:latin typeface="Times New Roman"/>
                        <a:cs typeface="Times New Roman"/>
                      </a:endParaRPr>
                    </a:p>
                    <a:p>
                      <a:pPr marL="238760">
                        <a:lnSpc>
                          <a:spcPct val="100000"/>
                        </a:lnSpc>
                      </a:pPr>
                      <a:r>
                        <a:rPr sz="1800" b="1" dirty="0">
                          <a:solidFill>
                            <a:srgbClr val="F1F1F1"/>
                          </a:solidFill>
                          <a:latin typeface="Calibri"/>
                          <a:cs typeface="Calibri"/>
                        </a:rPr>
                        <a:t>Alice</a:t>
                      </a:r>
                      <a:endParaRPr sz="1800">
                        <a:latin typeface="Calibri"/>
                        <a:cs typeface="Calibri"/>
                      </a:endParaRPr>
                    </a:p>
                  </a:txBody>
                  <a:tcPr marL="0" marR="0" marT="571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45"/>
                        </a:spcBef>
                      </a:pPr>
                      <a:endParaRPr sz="2050">
                        <a:latin typeface="Times New Roman"/>
                        <a:cs typeface="Times New Roman"/>
                      </a:endParaRPr>
                    </a:p>
                    <a:p>
                      <a:pPr marL="2540" algn="ctr">
                        <a:lnSpc>
                          <a:spcPct val="100000"/>
                        </a:lnSpc>
                      </a:pPr>
                      <a:r>
                        <a:rPr sz="1800" spc="-15" dirty="0">
                          <a:latin typeface="Calibri"/>
                          <a:cs typeface="Calibri"/>
                        </a:rPr>
                        <a:t>control</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47955" marR="137160" algn="ctr">
                        <a:lnSpc>
                          <a:spcPct val="100000"/>
                        </a:lnSpc>
                        <a:spcBef>
                          <a:spcPts val="24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7955" marR="136525" algn="ctr">
                        <a:lnSpc>
                          <a:spcPct val="100000"/>
                        </a:lnSpc>
                        <a:spcBef>
                          <a:spcPts val="24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bl>
          </a:graphicData>
        </a:graphic>
      </p:graphicFrame>
      <p:sp>
        <p:nvSpPr>
          <p:cNvPr id="9" name="object 9"/>
          <p:cNvSpPr txBox="1"/>
          <p:nvPr/>
        </p:nvSpPr>
        <p:spPr>
          <a:xfrm>
            <a:off x="893775" y="3706748"/>
            <a:ext cx="3662045"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Calibri"/>
                <a:cs typeface="Calibri"/>
              </a:rPr>
              <a:t>1.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creates </a:t>
            </a:r>
            <a:r>
              <a:rPr sz="2000" i="1" dirty="0">
                <a:latin typeface="Calibri"/>
                <a:cs typeface="Calibri"/>
              </a:rPr>
              <a:t>object </a:t>
            </a:r>
            <a:r>
              <a:rPr sz="2000" i="1" u="heavy" spc="-5" dirty="0">
                <a:uFill>
                  <a:solidFill>
                    <a:srgbClr val="000000"/>
                  </a:solidFill>
                </a:uFill>
                <a:latin typeface="Calibri"/>
                <a:cs typeface="Calibri"/>
              </a:rPr>
              <a:t>File</a:t>
            </a:r>
            <a:r>
              <a:rPr sz="2000" i="1" u="heavy" spc="-110" dirty="0">
                <a:uFill>
                  <a:solidFill>
                    <a:srgbClr val="000000"/>
                  </a:solidFill>
                </a:uFill>
                <a:latin typeface="Calibri"/>
                <a:cs typeface="Calibri"/>
              </a:rPr>
              <a:t> </a:t>
            </a:r>
            <a:r>
              <a:rPr sz="2000" i="1" u="heavy" dirty="0">
                <a:uFill>
                  <a:solidFill>
                    <a:srgbClr val="000000"/>
                  </a:solidFill>
                </a:uFill>
                <a:latin typeface="Calibri"/>
                <a:cs typeface="Calibri"/>
              </a:rPr>
              <a:t>1</a:t>
            </a:r>
            <a:endParaRPr sz="2000">
              <a:latin typeface="Calibri"/>
              <a:cs typeface="Calibri"/>
            </a:endParaRPr>
          </a:p>
        </p:txBody>
      </p:sp>
      <p:sp>
        <p:nvSpPr>
          <p:cNvPr id="10" name="object 10"/>
          <p:cNvSpPr txBox="1"/>
          <p:nvPr/>
        </p:nvSpPr>
        <p:spPr>
          <a:xfrm>
            <a:off x="893775" y="4261230"/>
            <a:ext cx="3479800"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Calibri"/>
                <a:cs typeface="Calibri"/>
              </a:rPr>
              <a:t>2.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creates subject</a:t>
            </a:r>
            <a:r>
              <a:rPr sz="2000" i="1" spc="-105" dirty="0">
                <a:latin typeface="Calibri"/>
                <a:cs typeface="Calibri"/>
              </a:rPr>
              <a:t> </a:t>
            </a:r>
            <a:r>
              <a:rPr sz="2000" i="1" u="heavy" spc="-5" dirty="0">
                <a:uFill>
                  <a:solidFill>
                    <a:srgbClr val="000000"/>
                  </a:solidFill>
                </a:uFill>
                <a:latin typeface="Calibri"/>
                <a:cs typeface="Calibri"/>
              </a:rPr>
              <a:t>P1</a:t>
            </a:r>
            <a:endParaRPr sz="2000">
              <a:latin typeface="Calibri"/>
              <a:cs typeface="Calibri"/>
            </a:endParaRPr>
          </a:p>
        </p:txBody>
      </p:sp>
      <p:sp>
        <p:nvSpPr>
          <p:cNvPr id="11" name="object 11"/>
          <p:cNvSpPr txBox="1"/>
          <p:nvPr/>
        </p:nvSpPr>
        <p:spPr>
          <a:xfrm>
            <a:off x="893775" y="4838141"/>
            <a:ext cx="3777615"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6</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destroys object </a:t>
            </a:r>
            <a:r>
              <a:rPr sz="2000" i="1" u="heavy" spc="-5" dirty="0">
                <a:uFill>
                  <a:solidFill>
                    <a:srgbClr val="000000"/>
                  </a:solidFill>
                </a:uFill>
                <a:latin typeface="Calibri"/>
                <a:cs typeface="Calibri"/>
              </a:rPr>
              <a:t>File</a:t>
            </a:r>
            <a:r>
              <a:rPr sz="2000" i="1" u="heavy" spc="-85" dirty="0">
                <a:uFill>
                  <a:solidFill>
                    <a:srgbClr val="000000"/>
                  </a:solidFill>
                </a:uFill>
                <a:latin typeface="Calibri"/>
                <a:cs typeface="Calibri"/>
              </a:rPr>
              <a:t> </a:t>
            </a:r>
            <a:r>
              <a:rPr sz="2000" i="1" u="heavy" dirty="0">
                <a:uFill>
                  <a:solidFill>
                    <a:srgbClr val="000000"/>
                  </a:solidFill>
                </a:uFill>
                <a:latin typeface="Calibri"/>
                <a:cs typeface="Calibri"/>
              </a:rPr>
              <a:t>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 </a:t>
            </a:r>
            <a:r>
              <a:rPr sz="2000" u="heavy" spc="-5" dirty="0">
                <a:uFill>
                  <a:solidFill>
                    <a:srgbClr val="000000"/>
                  </a:solidFill>
                </a:uFill>
                <a:latin typeface="Calibri"/>
                <a:cs typeface="Calibri"/>
              </a:rPr>
              <a:t>File</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2" name="object 12"/>
          <p:cNvSpPr/>
          <p:nvPr/>
        </p:nvSpPr>
        <p:spPr>
          <a:xfrm>
            <a:off x="1427988" y="5245734"/>
            <a:ext cx="291465" cy="177165"/>
          </a:xfrm>
          <a:custGeom>
            <a:avLst/>
            <a:gdLst/>
            <a:ahLst/>
            <a:cxnLst/>
            <a:rect l="l" t="t" r="r" b="b"/>
            <a:pathLst>
              <a:path w="291464" h="177164">
                <a:moveTo>
                  <a:pt x="202692" y="0"/>
                </a:moveTo>
                <a:lnTo>
                  <a:pt x="202692" y="44195"/>
                </a:lnTo>
                <a:lnTo>
                  <a:pt x="0" y="44195"/>
                </a:lnTo>
                <a:lnTo>
                  <a:pt x="0" y="132460"/>
                </a:lnTo>
                <a:lnTo>
                  <a:pt x="202692" y="132460"/>
                </a:lnTo>
                <a:lnTo>
                  <a:pt x="202692" y="176656"/>
                </a:lnTo>
                <a:lnTo>
                  <a:pt x="290956" y="88264"/>
                </a:lnTo>
                <a:lnTo>
                  <a:pt x="202692" y="0"/>
                </a:lnTo>
                <a:close/>
              </a:path>
            </a:pathLst>
          </a:custGeom>
          <a:solidFill>
            <a:srgbClr val="000000"/>
          </a:solidFill>
        </p:spPr>
        <p:txBody>
          <a:bodyPr wrap="square" lIns="0" tIns="0" rIns="0" bIns="0" rtlCol="0"/>
          <a:lstStyle/>
          <a:p>
            <a:endParaRPr/>
          </a:p>
        </p:txBody>
      </p:sp>
      <p:sp>
        <p:nvSpPr>
          <p:cNvPr id="13" name="object 13"/>
          <p:cNvSpPr txBox="1"/>
          <p:nvPr/>
        </p:nvSpPr>
        <p:spPr>
          <a:xfrm>
            <a:off x="893775" y="5677915"/>
            <a:ext cx="3594100"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7</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destroys subject</a:t>
            </a:r>
            <a:r>
              <a:rPr sz="2000" i="1" spc="-9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a:t>
            </a:r>
            <a:r>
              <a:rPr sz="2000" spc="5" dirty="0">
                <a:latin typeface="Calibri"/>
                <a:cs typeface="Calibri"/>
              </a:rPr>
              <a:t> </a:t>
            </a:r>
            <a:r>
              <a:rPr sz="2000" u="heavy" spc="-5" dirty="0">
                <a:uFill>
                  <a:solidFill>
                    <a:srgbClr val="000000"/>
                  </a:solidFill>
                </a:uFill>
                <a:latin typeface="Calibri"/>
                <a:cs typeface="Calibri"/>
              </a:rPr>
              <a:t>P1</a:t>
            </a:r>
            <a:endParaRPr sz="2000" dirty="0">
              <a:latin typeface="Calibri"/>
              <a:cs typeface="Calibri"/>
            </a:endParaRPr>
          </a:p>
        </p:txBody>
      </p:sp>
      <p:sp>
        <p:nvSpPr>
          <p:cNvPr id="14" name="object 14"/>
          <p:cNvSpPr/>
          <p:nvPr/>
        </p:nvSpPr>
        <p:spPr>
          <a:xfrm>
            <a:off x="1427988" y="6083363"/>
            <a:ext cx="291465" cy="177165"/>
          </a:xfrm>
          <a:custGeom>
            <a:avLst/>
            <a:gdLst/>
            <a:ahLst/>
            <a:cxnLst/>
            <a:rect l="l" t="t" r="r" b="b"/>
            <a:pathLst>
              <a:path w="291464" h="177164">
                <a:moveTo>
                  <a:pt x="202692" y="0"/>
                </a:moveTo>
                <a:lnTo>
                  <a:pt x="202692" y="44157"/>
                </a:lnTo>
                <a:lnTo>
                  <a:pt x="0" y="44157"/>
                </a:lnTo>
                <a:lnTo>
                  <a:pt x="0" y="132486"/>
                </a:lnTo>
                <a:lnTo>
                  <a:pt x="202692" y="132486"/>
                </a:lnTo>
                <a:lnTo>
                  <a:pt x="202692" y="176644"/>
                </a:lnTo>
                <a:lnTo>
                  <a:pt x="290956" y="88328"/>
                </a:lnTo>
                <a:lnTo>
                  <a:pt x="202692" y="0"/>
                </a:lnTo>
                <a:close/>
              </a:path>
            </a:pathLst>
          </a:custGeom>
          <a:solidFill>
            <a:srgbClr val="000000"/>
          </a:solidFill>
        </p:spPr>
        <p:txBody>
          <a:bodyPr wrap="square" lIns="0" tIns="0" rIns="0" bIns="0" rtlCol="0"/>
          <a:lstStyle/>
          <a:p>
            <a:endParaRPr/>
          </a:p>
        </p:txBody>
      </p:sp>
      <p:sp>
        <p:nvSpPr>
          <p:cNvPr id="15" name="object 15"/>
          <p:cNvSpPr txBox="1"/>
          <p:nvPr/>
        </p:nvSpPr>
        <p:spPr>
          <a:xfrm>
            <a:off x="5757417" y="3718305"/>
            <a:ext cx="5743575" cy="635635"/>
          </a:xfrm>
          <a:prstGeom prst="rect">
            <a:avLst/>
          </a:prstGeom>
        </p:spPr>
        <p:txBody>
          <a:bodyPr vert="horz" wrap="square" lIns="0" tIns="12700" rIns="0" bIns="0" rtlCol="0">
            <a:spAutoFit/>
          </a:bodyPr>
          <a:lstStyle/>
          <a:p>
            <a:pPr marL="12700">
              <a:lnSpc>
                <a:spcPct val="100000"/>
              </a:lnSpc>
              <a:spcBef>
                <a:spcPts val="100"/>
              </a:spcBef>
            </a:pPr>
            <a:r>
              <a:rPr lang="en-US" sz="2000" i="1" dirty="0">
                <a:latin typeface="Calibri"/>
                <a:cs typeface="Calibri"/>
              </a:rPr>
              <a:t>3</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grants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read/read*</a:t>
            </a:r>
            <a:r>
              <a:rPr sz="2000" i="1" dirty="0">
                <a:latin typeface="Calibri"/>
                <a:cs typeface="Calibri"/>
              </a:rPr>
              <a:t> </a:t>
            </a:r>
            <a:r>
              <a:rPr sz="2000" i="1" spc="-5" dirty="0">
                <a:latin typeface="Calibri"/>
                <a:cs typeface="Calibri"/>
              </a:rPr>
              <a:t>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15" dirty="0">
                <a:latin typeface="Calibri"/>
                <a:cs typeface="Calibri"/>
              </a:rPr>
              <a:t>to</a:t>
            </a:r>
            <a:r>
              <a:rPr sz="2000" i="1" spc="-8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dirty="0">
                <a:latin typeface="Calibri"/>
                <a:cs typeface="Calibri"/>
              </a:rPr>
              <a:t>be </a:t>
            </a:r>
            <a:r>
              <a:rPr sz="2000" spc="-5" dirty="0">
                <a:latin typeface="Calibri"/>
                <a:cs typeface="Calibri"/>
              </a:rPr>
              <a:t>owner of </a:t>
            </a:r>
            <a:r>
              <a:rPr sz="2000" u="heavy" spc="-5" dirty="0">
                <a:uFill>
                  <a:solidFill>
                    <a:srgbClr val="000000"/>
                  </a:solidFill>
                </a:uFill>
                <a:latin typeface="Calibri"/>
                <a:cs typeface="Calibri"/>
              </a:rPr>
              <a:t>File</a:t>
            </a:r>
            <a:r>
              <a:rPr sz="2000" u="heavy" spc="2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6" name="object 16"/>
          <p:cNvSpPr/>
          <p:nvPr/>
        </p:nvSpPr>
        <p:spPr>
          <a:xfrm>
            <a:off x="6301359" y="4157853"/>
            <a:ext cx="291465" cy="177165"/>
          </a:xfrm>
          <a:custGeom>
            <a:avLst/>
            <a:gdLst/>
            <a:ahLst/>
            <a:cxnLst/>
            <a:rect l="l" t="t" r="r" b="b"/>
            <a:pathLst>
              <a:path w="291465" h="177164">
                <a:moveTo>
                  <a:pt x="202691" y="0"/>
                </a:moveTo>
                <a:lnTo>
                  <a:pt x="202691" y="44069"/>
                </a:lnTo>
                <a:lnTo>
                  <a:pt x="0" y="44069"/>
                </a:lnTo>
                <a:lnTo>
                  <a:pt x="0" y="132461"/>
                </a:lnTo>
                <a:lnTo>
                  <a:pt x="202691" y="132461"/>
                </a:lnTo>
                <a:lnTo>
                  <a:pt x="202691" y="176657"/>
                </a:lnTo>
                <a:lnTo>
                  <a:pt x="290957" y="88265"/>
                </a:lnTo>
                <a:lnTo>
                  <a:pt x="202691" y="0"/>
                </a:lnTo>
                <a:close/>
              </a:path>
            </a:pathLst>
          </a:custGeom>
          <a:solidFill>
            <a:srgbClr val="000000"/>
          </a:solidFill>
        </p:spPr>
        <p:txBody>
          <a:bodyPr wrap="square" lIns="0" tIns="0" rIns="0" bIns="0" rtlCol="0"/>
          <a:lstStyle/>
          <a:p>
            <a:endParaRPr/>
          </a:p>
        </p:txBody>
      </p:sp>
      <p:sp>
        <p:nvSpPr>
          <p:cNvPr id="17" name="object 17"/>
          <p:cNvSpPr txBox="1"/>
          <p:nvPr/>
        </p:nvSpPr>
        <p:spPr>
          <a:xfrm>
            <a:off x="5757417" y="4716602"/>
            <a:ext cx="5234305"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4</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transfers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r/r*</a:t>
            </a:r>
            <a:r>
              <a:rPr sz="2000" i="1" dirty="0">
                <a:latin typeface="Calibri"/>
                <a:cs typeface="Calibri"/>
              </a:rPr>
              <a:t> 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10" dirty="0">
                <a:latin typeface="Calibri"/>
                <a:cs typeface="Calibri"/>
              </a:rPr>
              <a:t>to</a:t>
            </a:r>
            <a:r>
              <a:rPr sz="2000" i="1" spc="-6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15" dirty="0">
                <a:latin typeface="Calibri"/>
                <a:cs typeface="Calibri"/>
              </a:rPr>
              <a:t>have </a:t>
            </a:r>
            <a:r>
              <a:rPr sz="2000" dirty="0">
                <a:latin typeface="Calibri"/>
                <a:cs typeface="Calibri"/>
              </a:rPr>
              <a:t>a </a:t>
            </a:r>
            <a:r>
              <a:rPr sz="2000" spc="-5" dirty="0">
                <a:latin typeface="Calibri"/>
                <a:cs typeface="Calibri"/>
              </a:rPr>
              <a:t>right </a:t>
            </a:r>
            <a:r>
              <a:rPr sz="2000" u="heavy" spc="-5" dirty="0">
                <a:uFill>
                  <a:solidFill>
                    <a:srgbClr val="000000"/>
                  </a:solidFill>
                </a:uFill>
                <a:latin typeface="Calibri"/>
                <a:cs typeface="Calibri"/>
              </a:rPr>
              <a:t>read*</a:t>
            </a:r>
            <a:r>
              <a:rPr sz="2000" spc="-5" dirty="0">
                <a:latin typeface="Calibri"/>
                <a:cs typeface="Calibri"/>
              </a:rPr>
              <a:t> on </a:t>
            </a:r>
            <a:r>
              <a:rPr sz="2000" u="heavy" spc="-5" dirty="0">
                <a:uFill>
                  <a:solidFill>
                    <a:srgbClr val="000000"/>
                  </a:solidFill>
                </a:uFill>
                <a:latin typeface="Calibri"/>
                <a:cs typeface="Calibri"/>
              </a:rPr>
              <a:t>File</a:t>
            </a:r>
            <a:r>
              <a:rPr sz="2000" u="heavy" spc="4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8" name="object 18"/>
          <p:cNvSpPr/>
          <p:nvPr/>
        </p:nvSpPr>
        <p:spPr>
          <a:xfrm>
            <a:off x="6332601" y="5141848"/>
            <a:ext cx="291465" cy="177165"/>
          </a:xfrm>
          <a:custGeom>
            <a:avLst/>
            <a:gdLst/>
            <a:ahLst/>
            <a:cxnLst/>
            <a:rect l="l" t="t" r="r" b="b"/>
            <a:pathLst>
              <a:path w="291465" h="177164">
                <a:moveTo>
                  <a:pt x="202565" y="0"/>
                </a:moveTo>
                <a:lnTo>
                  <a:pt x="202565" y="44068"/>
                </a:lnTo>
                <a:lnTo>
                  <a:pt x="0" y="44068"/>
                </a:lnTo>
                <a:lnTo>
                  <a:pt x="0" y="132460"/>
                </a:lnTo>
                <a:lnTo>
                  <a:pt x="202565" y="132460"/>
                </a:lnTo>
                <a:lnTo>
                  <a:pt x="202565" y="176656"/>
                </a:lnTo>
                <a:lnTo>
                  <a:pt x="290956" y="88264"/>
                </a:lnTo>
                <a:lnTo>
                  <a:pt x="202565" y="0"/>
                </a:lnTo>
                <a:close/>
              </a:path>
            </a:pathLst>
          </a:custGeom>
          <a:solidFill>
            <a:srgbClr val="000000"/>
          </a:solidFill>
        </p:spPr>
        <p:txBody>
          <a:bodyPr wrap="square" lIns="0" tIns="0" rIns="0" bIns="0" rtlCol="0"/>
          <a:lstStyle/>
          <a:p>
            <a:endParaRPr/>
          </a:p>
        </p:txBody>
      </p:sp>
      <p:sp>
        <p:nvSpPr>
          <p:cNvPr id="19" name="object 19"/>
          <p:cNvSpPr txBox="1"/>
          <p:nvPr/>
        </p:nvSpPr>
        <p:spPr>
          <a:xfrm>
            <a:off x="5757417" y="5715101"/>
            <a:ext cx="5647690" cy="635635"/>
          </a:xfrm>
          <a:prstGeom prst="rect">
            <a:avLst/>
          </a:prstGeom>
        </p:spPr>
        <p:txBody>
          <a:bodyPr vert="horz" wrap="square" lIns="0" tIns="12700" rIns="0" bIns="0" rtlCol="0">
            <a:spAutoFit/>
          </a:bodyPr>
          <a:lstStyle/>
          <a:p>
            <a:pPr marL="12700">
              <a:lnSpc>
                <a:spcPct val="100000"/>
              </a:lnSpc>
              <a:spcBef>
                <a:spcPts val="100"/>
              </a:spcBef>
            </a:pPr>
            <a:r>
              <a:rPr lang="en-US" sz="2000" i="1" dirty="0">
                <a:latin typeface="Calibri"/>
                <a:cs typeface="Calibri"/>
              </a:rPr>
              <a:t>5</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a:t>
            </a:r>
            <a:r>
              <a:rPr sz="2000" i="1" spc="-10" dirty="0">
                <a:latin typeface="Calibri"/>
                <a:cs typeface="Calibri"/>
              </a:rPr>
              <a:t>deletes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r/r*</a:t>
            </a:r>
            <a:r>
              <a:rPr sz="2000" i="1" dirty="0">
                <a:latin typeface="Calibri"/>
                <a:cs typeface="Calibri"/>
              </a:rPr>
              <a:t> </a:t>
            </a:r>
            <a:r>
              <a:rPr sz="2000" i="1" spc="-5" dirty="0">
                <a:latin typeface="Calibri"/>
                <a:cs typeface="Calibri"/>
              </a:rPr>
              <a:t>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5" dirty="0">
                <a:latin typeface="Calibri"/>
                <a:cs typeface="Calibri"/>
              </a:rPr>
              <a:t>from</a:t>
            </a:r>
            <a:r>
              <a:rPr sz="2000" i="1" spc="-4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spcBef>
                <a:spcPts val="5"/>
              </a:spcBef>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control </a:t>
            </a:r>
            <a:r>
              <a:rPr sz="2000" u="heavy" spc="-5" dirty="0">
                <a:uFill>
                  <a:solidFill>
                    <a:srgbClr val="000000"/>
                  </a:solidFill>
                </a:uFill>
                <a:latin typeface="Calibri"/>
                <a:cs typeface="Calibri"/>
              </a:rPr>
              <a:t>P1</a:t>
            </a:r>
            <a:r>
              <a:rPr sz="2000" spc="-5" dirty="0">
                <a:latin typeface="Calibri"/>
                <a:cs typeface="Calibri"/>
              </a:rPr>
              <a:t> or </a:t>
            </a: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 </a:t>
            </a:r>
            <a:r>
              <a:rPr sz="2000" u="heavy" spc="-5" dirty="0">
                <a:uFill>
                  <a:solidFill>
                    <a:srgbClr val="000000"/>
                  </a:solidFill>
                </a:uFill>
                <a:latin typeface="Calibri"/>
                <a:cs typeface="Calibri"/>
              </a:rPr>
              <a:t>File</a:t>
            </a:r>
            <a:r>
              <a:rPr sz="2000" u="heavy" spc="10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20" name="object 20"/>
          <p:cNvSpPr/>
          <p:nvPr/>
        </p:nvSpPr>
        <p:spPr>
          <a:xfrm>
            <a:off x="6294120" y="6141199"/>
            <a:ext cx="291465" cy="177165"/>
          </a:xfrm>
          <a:custGeom>
            <a:avLst/>
            <a:gdLst/>
            <a:ahLst/>
            <a:cxnLst/>
            <a:rect l="l" t="t" r="r" b="b"/>
            <a:pathLst>
              <a:path w="291465" h="177164">
                <a:moveTo>
                  <a:pt x="202691" y="0"/>
                </a:moveTo>
                <a:lnTo>
                  <a:pt x="202691" y="44157"/>
                </a:lnTo>
                <a:lnTo>
                  <a:pt x="0" y="44157"/>
                </a:lnTo>
                <a:lnTo>
                  <a:pt x="0" y="132486"/>
                </a:lnTo>
                <a:lnTo>
                  <a:pt x="202691" y="132486"/>
                </a:lnTo>
                <a:lnTo>
                  <a:pt x="202691" y="176644"/>
                </a:lnTo>
                <a:lnTo>
                  <a:pt x="290956" y="88328"/>
                </a:lnTo>
                <a:lnTo>
                  <a:pt x="202691" y="0"/>
                </a:lnTo>
                <a:close/>
              </a:path>
            </a:pathLst>
          </a:custGeom>
          <a:solidFill>
            <a:srgbClr val="000000"/>
          </a:solidFill>
        </p:spPr>
        <p:txBody>
          <a:bodyPr wrap="square" lIns="0" tIns="0" rIns="0" bIns="0" rtlCol="0"/>
          <a:lstStyle/>
          <a:p>
            <a:endParaRPr/>
          </a:p>
        </p:txBody>
      </p:sp>
      <p:sp>
        <p:nvSpPr>
          <p:cNvPr id="2" name="TextBox 1">
            <a:extLst>
              <a:ext uri="{FF2B5EF4-FFF2-40B4-BE49-F238E27FC236}">
                <a16:creationId xmlns:a16="http://schemas.microsoft.com/office/drawing/2014/main" id="{A3E7BBFF-7E68-8E48-B163-F57DD55F01BD}"/>
              </a:ext>
            </a:extLst>
          </p:cNvPr>
          <p:cNvSpPr txBox="1"/>
          <p:nvPr/>
        </p:nvSpPr>
        <p:spPr>
          <a:xfrm>
            <a:off x="7487478" y="4353940"/>
            <a:ext cx="461986" cy="369332"/>
          </a:xfrm>
          <a:prstGeom prst="rect">
            <a:avLst/>
          </a:prstGeom>
          <a:noFill/>
        </p:spPr>
        <p:txBody>
          <a:bodyPr wrap="none" rtlCol="0">
            <a:spAutoFit/>
          </a:bodyPr>
          <a:lstStyle/>
          <a:p>
            <a:r>
              <a:rPr lang="en-US" dirty="0"/>
              <a:t>OR</a:t>
            </a:r>
          </a:p>
        </p:txBody>
      </p:sp>
    </p:spTree>
    <p:extLst>
      <p:ext uri="{BB962C8B-B14F-4D97-AF65-F5344CB8AC3E}">
        <p14:creationId xmlns:p14="http://schemas.microsoft.com/office/powerpoint/2010/main" val="4121928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165216"/>
            <a:ext cx="6955790" cy="689932"/>
          </a:xfrm>
          <a:prstGeom prst="rect">
            <a:avLst/>
          </a:prstGeom>
        </p:spPr>
        <p:txBody>
          <a:bodyPr vert="horz" wrap="square" lIns="0" tIns="12700" rIns="0" bIns="0" rtlCol="0">
            <a:spAutoFit/>
          </a:bodyPr>
          <a:lstStyle/>
          <a:p>
            <a:pPr marL="12700">
              <a:lnSpc>
                <a:spcPct val="100000"/>
              </a:lnSpc>
              <a:spcBef>
                <a:spcPts val="100"/>
              </a:spcBef>
            </a:pPr>
            <a:r>
              <a:rPr spc="-110" dirty="0"/>
              <a:t>The </a:t>
            </a:r>
            <a:r>
              <a:rPr spc="-145" dirty="0"/>
              <a:t>Principle </a:t>
            </a:r>
            <a:r>
              <a:rPr spc="-80" dirty="0"/>
              <a:t>of </a:t>
            </a:r>
            <a:r>
              <a:rPr spc="-140" dirty="0"/>
              <a:t>Least</a:t>
            </a:r>
            <a:r>
              <a:rPr spc="-810" dirty="0"/>
              <a:t> </a:t>
            </a:r>
            <a:r>
              <a:rPr lang="en-US" spc="-810" dirty="0"/>
              <a:t> </a:t>
            </a:r>
            <a:r>
              <a:rPr spc="-150" dirty="0"/>
              <a:t>Privilege</a:t>
            </a:r>
          </a:p>
        </p:txBody>
      </p:sp>
      <p:sp>
        <p:nvSpPr>
          <p:cNvPr id="3" name="object 3"/>
          <p:cNvSpPr txBox="1"/>
          <p:nvPr/>
        </p:nvSpPr>
        <p:spPr>
          <a:xfrm>
            <a:off x="856565" y="1639093"/>
            <a:ext cx="2393315" cy="452120"/>
          </a:xfrm>
          <a:prstGeom prst="rect">
            <a:avLst/>
          </a:prstGeom>
        </p:spPr>
        <p:txBody>
          <a:bodyPr vert="horz" wrap="square" lIns="0" tIns="12065" rIns="0" bIns="0" rtlCol="0">
            <a:spAutoFit/>
          </a:bodyPr>
          <a:lstStyle/>
          <a:p>
            <a:pPr marL="464820" indent="-452755">
              <a:lnSpc>
                <a:spcPct val="100000"/>
              </a:lnSpc>
              <a:spcBef>
                <a:spcPts val="95"/>
              </a:spcBef>
              <a:buClr>
                <a:srgbClr val="E30477"/>
              </a:buClr>
              <a:buFont typeface="Wingdings"/>
              <a:buChar char=""/>
              <a:tabLst>
                <a:tab pos="464820" algn="l"/>
                <a:tab pos="465455" algn="l"/>
              </a:tabLst>
            </a:pPr>
            <a:r>
              <a:rPr sz="2800" spc="-10" dirty="0">
                <a:latin typeface="Calibri"/>
                <a:cs typeface="Calibri"/>
              </a:rPr>
              <a:t>Starting</a:t>
            </a:r>
            <a:r>
              <a:rPr sz="2800" spc="-55" dirty="0">
                <a:latin typeface="Calibri"/>
                <a:cs typeface="Calibri"/>
              </a:rPr>
              <a:t> </a:t>
            </a:r>
            <a:r>
              <a:rPr sz="2800" spc="-30" dirty="0">
                <a:latin typeface="Calibri"/>
                <a:cs typeface="Calibri"/>
              </a:rPr>
              <a:t>state</a:t>
            </a:r>
            <a:endParaRPr sz="2800" dirty="0">
              <a:latin typeface="Calibri"/>
              <a:cs typeface="Calibri"/>
            </a:endParaRPr>
          </a:p>
        </p:txBody>
      </p:sp>
      <p:sp>
        <p:nvSpPr>
          <p:cNvPr id="4" name="object 4"/>
          <p:cNvSpPr txBox="1"/>
          <p:nvPr/>
        </p:nvSpPr>
        <p:spPr>
          <a:xfrm>
            <a:off x="856565" y="3477368"/>
            <a:ext cx="5490210" cy="2061845"/>
          </a:xfrm>
          <a:prstGeom prst="rect">
            <a:avLst/>
          </a:prstGeom>
        </p:spPr>
        <p:txBody>
          <a:bodyPr vert="horz" wrap="square" lIns="0" tIns="12065" rIns="0" bIns="0" rtlCol="0">
            <a:spAutoFit/>
          </a:bodyPr>
          <a:lstStyle/>
          <a:p>
            <a:pPr marL="464820" indent="-452755">
              <a:lnSpc>
                <a:spcPct val="100000"/>
              </a:lnSpc>
              <a:spcBef>
                <a:spcPts val="95"/>
              </a:spcBef>
              <a:buClr>
                <a:srgbClr val="E30477"/>
              </a:buClr>
              <a:buFont typeface="Wingdings"/>
              <a:buChar char=""/>
              <a:tabLst>
                <a:tab pos="464820" algn="l"/>
                <a:tab pos="465455" algn="l"/>
              </a:tabLst>
            </a:pPr>
            <a:r>
              <a:rPr sz="2800" spc="-10" dirty="0">
                <a:latin typeface="Calibri"/>
                <a:cs typeface="Calibri"/>
              </a:rPr>
              <a:t>Subject </a:t>
            </a:r>
            <a:r>
              <a:rPr sz="2800" i="1" u="heavy" spc="-10" dirty="0">
                <a:uFill>
                  <a:solidFill>
                    <a:srgbClr val="000000"/>
                  </a:solidFill>
                </a:uFill>
                <a:latin typeface="Calibri"/>
                <a:cs typeface="Calibri"/>
              </a:rPr>
              <a:t>Alice</a:t>
            </a:r>
            <a:r>
              <a:rPr sz="2800" i="1" spc="-10" dirty="0">
                <a:latin typeface="Calibri"/>
                <a:cs typeface="Calibri"/>
              </a:rPr>
              <a:t> </a:t>
            </a:r>
            <a:r>
              <a:rPr sz="2800" spc="-15" dirty="0">
                <a:latin typeface="Calibri"/>
                <a:cs typeface="Calibri"/>
              </a:rPr>
              <a:t>creates </a:t>
            </a:r>
            <a:r>
              <a:rPr sz="2800" spc="-10" dirty="0">
                <a:latin typeface="Calibri"/>
                <a:cs typeface="Calibri"/>
              </a:rPr>
              <a:t>subject</a:t>
            </a:r>
            <a:r>
              <a:rPr sz="2800" spc="100" dirty="0">
                <a:latin typeface="Calibri"/>
                <a:cs typeface="Calibri"/>
              </a:rPr>
              <a:t> </a:t>
            </a:r>
            <a:r>
              <a:rPr sz="2800" i="1" u="heavy" spc="-15" dirty="0">
                <a:uFill>
                  <a:solidFill>
                    <a:srgbClr val="000000"/>
                  </a:solidFill>
                </a:uFill>
                <a:latin typeface="Calibri"/>
                <a:cs typeface="Calibri"/>
              </a:rPr>
              <a:t>P1</a:t>
            </a:r>
            <a:endParaRPr sz="2800">
              <a:latin typeface="Calibri"/>
              <a:cs typeface="Calibri"/>
            </a:endParaRPr>
          </a:p>
          <a:p>
            <a:pPr>
              <a:lnSpc>
                <a:spcPct val="100000"/>
              </a:lnSpc>
              <a:buClr>
                <a:srgbClr val="E30477"/>
              </a:buClr>
              <a:buFont typeface="Wingdings"/>
              <a:buChar char=""/>
            </a:pPr>
            <a:endParaRPr sz="3200">
              <a:latin typeface="Calibri"/>
              <a:cs typeface="Calibri"/>
            </a:endParaRPr>
          </a:p>
          <a:p>
            <a:pPr marL="464820" marR="5080" indent="-452755">
              <a:lnSpc>
                <a:spcPts val="3020"/>
              </a:lnSpc>
              <a:spcBef>
                <a:spcPts val="2770"/>
              </a:spcBef>
              <a:buClr>
                <a:srgbClr val="E30477"/>
              </a:buClr>
              <a:buFont typeface="Wingdings"/>
              <a:buChar char=""/>
              <a:tabLst>
                <a:tab pos="464820" algn="l"/>
                <a:tab pos="465455" algn="l"/>
              </a:tabLst>
            </a:pPr>
            <a:r>
              <a:rPr sz="2800" spc="-10" dirty="0">
                <a:latin typeface="Calibri"/>
                <a:cs typeface="Calibri"/>
              </a:rPr>
              <a:t>Subject </a:t>
            </a:r>
            <a:r>
              <a:rPr sz="2800" i="1" u="heavy" spc="-10" dirty="0">
                <a:uFill>
                  <a:solidFill>
                    <a:srgbClr val="000000"/>
                  </a:solidFill>
                </a:uFill>
                <a:latin typeface="Calibri"/>
                <a:cs typeface="Calibri"/>
              </a:rPr>
              <a:t>Alice</a:t>
            </a:r>
            <a:r>
              <a:rPr sz="2800" i="1" spc="-10" dirty="0">
                <a:latin typeface="Calibri"/>
                <a:cs typeface="Calibri"/>
              </a:rPr>
              <a:t> </a:t>
            </a:r>
            <a:r>
              <a:rPr sz="2800" spc="-20" dirty="0">
                <a:latin typeface="Calibri"/>
                <a:cs typeface="Calibri"/>
              </a:rPr>
              <a:t>grants </a:t>
            </a:r>
            <a:r>
              <a:rPr sz="2800" spc="-5" dirty="0">
                <a:latin typeface="Calibri"/>
                <a:cs typeface="Calibri"/>
              </a:rPr>
              <a:t>a </a:t>
            </a:r>
            <a:r>
              <a:rPr sz="2800" spc="-10" dirty="0">
                <a:latin typeface="Calibri"/>
                <a:cs typeface="Calibri"/>
              </a:rPr>
              <a:t>right </a:t>
            </a:r>
            <a:r>
              <a:rPr sz="2800" i="1" u="heavy" spc="-5" dirty="0">
                <a:uFill>
                  <a:solidFill>
                    <a:srgbClr val="000000"/>
                  </a:solidFill>
                </a:uFill>
                <a:latin typeface="Calibri"/>
                <a:cs typeface="Calibri"/>
              </a:rPr>
              <a:t>read</a:t>
            </a:r>
            <a:r>
              <a:rPr sz="2800" i="1" spc="-5" dirty="0">
                <a:latin typeface="Calibri"/>
                <a:cs typeface="Calibri"/>
              </a:rPr>
              <a:t> </a:t>
            </a:r>
            <a:r>
              <a:rPr sz="2800" spc="-10" dirty="0">
                <a:latin typeface="Calibri"/>
                <a:cs typeface="Calibri"/>
              </a:rPr>
              <a:t>on  object </a:t>
            </a:r>
            <a:r>
              <a:rPr sz="2800" i="1" u="heavy" spc="-10" dirty="0">
                <a:uFill>
                  <a:solidFill>
                    <a:srgbClr val="000000"/>
                  </a:solidFill>
                </a:uFill>
                <a:latin typeface="Calibri"/>
                <a:cs typeface="Calibri"/>
              </a:rPr>
              <a:t>File </a:t>
            </a:r>
            <a:r>
              <a:rPr sz="2800" i="1" u="heavy" spc="-5" dirty="0">
                <a:uFill>
                  <a:solidFill>
                    <a:srgbClr val="000000"/>
                  </a:solidFill>
                </a:uFill>
                <a:latin typeface="Calibri"/>
                <a:cs typeface="Calibri"/>
              </a:rPr>
              <a:t>1</a:t>
            </a:r>
            <a:r>
              <a:rPr sz="2800" i="1" spc="-5" dirty="0">
                <a:latin typeface="Calibri"/>
                <a:cs typeface="Calibri"/>
              </a:rPr>
              <a:t> </a:t>
            </a:r>
            <a:r>
              <a:rPr sz="2800" spc="-20" dirty="0">
                <a:latin typeface="Calibri"/>
                <a:cs typeface="Calibri"/>
              </a:rPr>
              <a:t>to </a:t>
            </a:r>
            <a:r>
              <a:rPr sz="2800" spc="-10" dirty="0">
                <a:latin typeface="Calibri"/>
                <a:cs typeface="Calibri"/>
              </a:rPr>
              <a:t>subject</a:t>
            </a:r>
            <a:r>
              <a:rPr sz="2800" spc="114" dirty="0">
                <a:latin typeface="Calibri"/>
                <a:cs typeface="Calibri"/>
              </a:rPr>
              <a:t> </a:t>
            </a:r>
            <a:r>
              <a:rPr sz="2800" i="1" u="heavy" spc="-10" dirty="0">
                <a:uFill>
                  <a:solidFill>
                    <a:srgbClr val="000000"/>
                  </a:solidFill>
                </a:uFill>
                <a:latin typeface="Calibri"/>
                <a:cs typeface="Calibri"/>
              </a:rPr>
              <a:t>P1</a:t>
            </a:r>
            <a:endParaRPr sz="2800">
              <a:latin typeface="Calibri"/>
              <a:cs typeface="Calibri"/>
            </a:endParaRPr>
          </a:p>
        </p:txBody>
      </p:sp>
      <p:graphicFrame>
        <p:nvGraphicFramePr>
          <p:cNvPr id="5" name="object 5"/>
          <p:cNvGraphicFramePr>
            <a:graphicFrameLocks noGrp="1"/>
          </p:cNvGraphicFramePr>
          <p:nvPr/>
        </p:nvGraphicFramePr>
        <p:xfrm>
          <a:off x="7507922" y="982091"/>
          <a:ext cx="3460750" cy="1314005"/>
        </p:xfrm>
        <a:graphic>
          <a:graphicData uri="http://schemas.openxmlformats.org/drawingml/2006/table">
            <a:tbl>
              <a:tblPr firstRow="1" bandRow="1">
                <a:tableStyleId>{2D5ABB26-0587-4C30-8999-92F81FD0307C}</a:tableStyleId>
              </a:tblPr>
              <a:tblGrid>
                <a:gridCol w="79375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tblGrid>
              <a:tr h="399605">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T w="76200">
                      <a:solidFill>
                        <a:srgbClr val="FFFFFF"/>
                      </a:solidFill>
                      <a:prstDash val="solid"/>
                    </a:lnT>
                    <a:lnB w="12700">
                      <a:solidFill>
                        <a:srgbClr val="A6A6A6"/>
                      </a:solidFill>
                      <a:prstDash val="solid"/>
                    </a:lnB>
                  </a:tcPr>
                </a:tc>
                <a:tc>
                  <a:txBody>
                    <a:bodyPr/>
                    <a:lstStyle/>
                    <a:p>
                      <a:pPr algn="ctr">
                        <a:lnSpc>
                          <a:spcPct val="100000"/>
                        </a:lnSpc>
                        <a:spcBef>
                          <a:spcPts val="505"/>
                        </a:spcBef>
                      </a:pPr>
                      <a:r>
                        <a:rPr sz="1800" b="1" dirty="0">
                          <a:solidFill>
                            <a:srgbClr val="FFFFFF"/>
                          </a:solidFill>
                          <a:latin typeface="Calibri"/>
                          <a:cs typeface="Calibri"/>
                        </a:rPr>
                        <a:t>Alice</a:t>
                      </a:r>
                      <a:endParaRPr sz="1800">
                        <a:latin typeface="Calibri"/>
                        <a:cs typeface="Calibri"/>
                      </a:endParaRPr>
                    </a:p>
                  </a:txBody>
                  <a:tcPr marL="0" marR="0" marT="64135" marB="0">
                    <a:lnL w="12700">
                      <a:solidFill>
                        <a:srgbClr val="A6A6A6"/>
                      </a:solidFill>
                      <a:prstDash val="solid"/>
                    </a:lnL>
                    <a:lnR w="12700">
                      <a:solidFill>
                        <a:srgbClr val="A6A6A6"/>
                      </a:solidFill>
                      <a:prstDash val="solid"/>
                    </a:lnR>
                    <a:lnT w="76200">
                      <a:solidFill>
                        <a:srgbClr val="FFFFFF"/>
                      </a:solidFill>
                      <a:prstDash val="solid"/>
                    </a:lnT>
                    <a:lnB w="12700">
                      <a:solidFill>
                        <a:srgbClr val="A6A6A6"/>
                      </a:solidFill>
                      <a:prstDash val="solid"/>
                    </a:lnB>
                    <a:solidFill>
                      <a:srgbClr val="126C9A"/>
                    </a:solidFill>
                  </a:tcPr>
                </a:tc>
                <a:tc>
                  <a:txBody>
                    <a:bodyPr/>
                    <a:lstStyle/>
                    <a:p>
                      <a:pPr marL="196850">
                        <a:lnSpc>
                          <a:spcPct val="100000"/>
                        </a:lnSpc>
                        <a:spcBef>
                          <a:spcPts val="50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64135" marB="0">
                    <a:lnL w="12700">
                      <a:solidFill>
                        <a:srgbClr val="A6A6A6"/>
                      </a:solidFill>
                      <a:prstDash val="solid"/>
                    </a:lnL>
                    <a:lnR w="12700">
                      <a:solidFill>
                        <a:srgbClr val="A6A6A6"/>
                      </a:solidFill>
                      <a:prstDash val="solid"/>
                    </a:lnR>
                    <a:lnT w="76200">
                      <a:solidFill>
                        <a:srgbClr val="FFFFFF"/>
                      </a:solidFill>
                      <a:prstDash val="solid"/>
                    </a:lnT>
                    <a:lnB w="12700">
                      <a:solidFill>
                        <a:srgbClr val="A6A6A6"/>
                      </a:solidFill>
                      <a:prstDash val="solid"/>
                    </a:lnB>
                    <a:solidFill>
                      <a:srgbClr val="7089AC"/>
                    </a:solidFill>
                  </a:tcPr>
                </a:tc>
                <a:tc>
                  <a:txBody>
                    <a:bodyPr/>
                    <a:lstStyle/>
                    <a:p>
                      <a:pPr marL="196850">
                        <a:lnSpc>
                          <a:spcPct val="100000"/>
                        </a:lnSpc>
                        <a:spcBef>
                          <a:spcPts val="50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64135" marB="0">
                    <a:lnL w="12700">
                      <a:solidFill>
                        <a:srgbClr val="A6A6A6"/>
                      </a:solidFill>
                      <a:prstDash val="solid"/>
                    </a:lnL>
                    <a:lnR w="12700">
                      <a:solidFill>
                        <a:srgbClr val="A6A6A6"/>
                      </a:solidFill>
                      <a:prstDash val="solid"/>
                    </a:lnR>
                    <a:lnT w="76200">
                      <a:solidFill>
                        <a:srgbClr val="FFFFFF"/>
                      </a:solidFill>
                      <a:prstDash val="solid"/>
                    </a:lnT>
                    <a:lnB w="12700">
                      <a:solidFill>
                        <a:srgbClr val="A6A6A6"/>
                      </a:solidFill>
                      <a:prstDash val="solid"/>
                    </a:lnB>
                    <a:solidFill>
                      <a:srgbClr val="7089AC"/>
                    </a:solidFill>
                  </a:tcPr>
                </a:tc>
                <a:extLst>
                  <a:ext uri="{0D108BD9-81ED-4DB2-BD59-A6C34878D82A}">
                    <a16:rowId xmlns:a16="http://schemas.microsoft.com/office/drawing/2014/main" val="10000"/>
                  </a:ext>
                </a:extLst>
              </a:tr>
              <a:tr h="914400">
                <a:tc>
                  <a:txBody>
                    <a:bodyPr/>
                    <a:lstStyle/>
                    <a:p>
                      <a:pPr>
                        <a:lnSpc>
                          <a:spcPct val="100000"/>
                        </a:lnSpc>
                        <a:spcBef>
                          <a:spcPts val="45"/>
                        </a:spcBef>
                      </a:pPr>
                      <a:endParaRPr sz="2050">
                        <a:latin typeface="Times New Roman"/>
                        <a:cs typeface="Times New Roman"/>
                      </a:endParaRPr>
                    </a:p>
                    <a:p>
                      <a:pPr marL="238125">
                        <a:lnSpc>
                          <a:spcPct val="100000"/>
                        </a:lnSpc>
                      </a:pPr>
                      <a:r>
                        <a:rPr sz="1800" b="1" dirty="0">
                          <a:solidFill>
                            <a:srgbClr val="F1F1F1"/>
                          </a:solidFill>
                          <a:latin typeface="Calibri"/>
                          <a:cs typeface="Calibri"/>
                        </a:rPr>
                        <a:t>Alice</a:t>
                      </a:r>
                      <a:endParaRPr sz="1800">
                        <a:latin typeface="Calibri"/>
                        <a:cs typeface="Calibri"/>
                      </a:endParaRPr>
                    </a:p>
                  </a:txBody>
                  <a:tcPr marL="0" marR="0" marT="571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45"/>
                        </a:spcBef>
                      </a:pPr>
                      <a:endParaRPr sz="2050">
                        <a:latin typeface="Times New Roman"/>
                        <a:cs typeface="Times New Roman"/>
                      </a:endParaRPr>
                    </a:p>
                    <a:p>
                      <a:pPr marL="1270" algn="ctr">
                        <a:lnSpc>
                          <a:spcPct val="100000"/>
                        </a:lnSpc>
                      </a:pPr>
                      <a:r>
                        <a:rPr sz="1800" spc="-15" dirty="0">
                          <a:latin typeface="Calibri"/>
                          <a:cs typeface="Calibri"/>
                        </a:rPr>
                        <a:t>control</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47955" marR="136525" algn="ctr">
                        <a:lnSpc>
                          <a:spcPct val="100000"/>
                        </a:lnSpc>
                        <a:spcBef>
                          <a:spcPts val="24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7955" marR="137160" algn="ctr">
                        <a:lnSpc>
                          <a:spcPct val="100000"/>
                        </a:lnSpc>
                        <a:spcBef>
                          <a:spcPts val="24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bl>
          </a:graphicData>
        </a:graphic>
      </p:graphicFrame>
      <p:graphicFrame>
        <p:nvGraphicFramePr>
          <p:cNvPr id="6" name="object 6"/>
          <p:cNvGraphicFramePr>
            <a:graphicFrameLocks noGrp="1"/>
          </p:cNvGraphicFramePr>
          <p:nvPr/>
        </p:nvGraphicFramePr>
        <p:xfrm>
          <a:off x="7541768" y="2683510"/>
          <a:ext cx="4359274" cy="1650998"/>
        </p:xfrm>
        <a:graphic>
          <a:graphicData uri="http://schemas.openxmlformats.org/drawingml/2006/table">
            <a:tbl>
              <a:tblPr firstRow="1" bandRow="1">
                <a:tableStyleId>{2D5ABB26-0587-4C30-8999-92F81FD0307C}</a:tableStyleId>
              </a:tblPr>
              <a:tblGrid>
                <a:gridCol w="79565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gridCol w="890905">
                  <a:extLst>
                    <a:ext uri="{9D8B030D-6E8A-4147-A177-3AD203B41FA5}">
                      <a16:colId xmlns:a16="http://schemas.microsoft.com/office/drawing/2014/main" val="20003"/>
                    </a:ext>
                  </a:extLst>
                </a:gridCol>
                <a:gridCol w="890904">
                  <a:extLst>
                    <a:ext uri="{9D8B030D-6E8A-4147-A177-3AD203B41FA5}">
                      <a16:colId xmlns:a16="http://schemas.microsoft.com/office/drawing/2014/main" val="20004"/>
                    </a:ext>
                  </a:extLst>
                </a:gridCol>
              </a:tblGrid>
              <a:tr h="365759">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40"/>
                        </a:spcBef>
                      </a:pPr>
                      <a:r>
                        <a:rPr sz="1800" b="1" dirty="0">
                          <a:solidFill>
                            <a:srgbClr val="FFFFFF"/>
                          </a:solidFill>
                          <a:latin typeface="Calibri"/>
                          <a:cs typeface="Calibri"/>
                        </a:rPr>
                        <a:t>Alice</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270" algn="ctr">
                        <a:lnSpc>
                          <a:spcPct val="100000"/>
                        </a:lnSpc>
                        <a:spcBef>
                          <a:spcPts val="240"/>
                        </a:spcBef>
                      </a:pPr>
                      <a:r>
                        <a:rPr sz="1800" b="1" dirty="0">
                          <a:solidFill>
                            <a:srgbClr val="FFFFFF"/>
                          </a:solidFill>
                          <a:latin typeface="Calibri"/>
                          <a:cs typeface="Calibri"/>
                        </a:rPr>
                        <a:t>P1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97485">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197485">
                        <a:lnSpc>
                          <a:spcPct val="100000"/>
                        </a:lnSpc>
                        <a:spcBef>
                          <a:spcPts val="24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048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914399">
                <a:tc>
                  <a:txBody>
                    <a:bodyPr/>
                    <a:lstStyle/>
                    <a:p>
                      <a:pPr>
                        <a:lnSpc>
                          <a:spcPct val="100000"/>
                        </a:lnSpc>
                        <a:spcBef>
                          <a:spcPts val="45"/>
                        </a:spcBef>
                      </a:pPr>
                      <a:endParaRPr sz="2050">
                        <a:latin typeface="Times New Roman"/>
                        <a:cs typeface="Times New Roman"/>
                      </a:endParaRPr>
                    </a:p>
                    <a:p>
                      <a:pPr marR="83820" algn="r">
                        <a:lnSpc>
                          <a:spcPct val="100000"/>
                        </a:lnSpc>
                        <a:spcBef>
                          <a:spcPts val="5"/>
                        </a:spcBef>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571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45"/>
                        </a:spcBef>
                      </a:pPr>
                      <a:endParaRPr sz="2050">
                        <a:latin typeface="Times New Roman"/>
                        <a:cs typeface="Times New Roman"/>
                      </a:endParaRPr>
                    </a:p>
                    <a:p>
                      <a:pPr marL="1270" algn="ctr">
                        <a:lnSpc>
                          <a:spcPct val="100000"/>
                        </a:lnSpc>
                        <a:spcBef>
                          <a:spcPts val="5"/>
                        </a:spcBef>
                      </a:pPr>
                      <a:r>
                        <a:rPr sz="1800" spc="-15" dirty="0">
                          <a:latin typeface="Calibri"/>
                          <a:cs typeface="Calibri"/>
                        </a:rPr>
                        <a:t>control</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spcBef>
                          <a:spcPts val="45"/>
                        </a:spcBef>
                      </a:pPr>
                      <a:endParaRPr sz="2050">
                        <a:latin typeface="Times New Roman"/>
                        <a:cs typeface="Times New Roman"/>
                      </a:endParaRPr>
                    </a:p>
                    <a:p>
                      <a:pPr marR="138430" algn="r">
                        <a:lnSpc>
                          <a:spcPct val="100000"/>
                        </a:lnSpc>
                        <a:spcBef>
                          <a:spcPts val="5"/>
                        </a:spcBef>
                      </a:pPr>
                      <a:r>
                        <a:rPr sz="1800" spc="-15" dirty="0">
                          <a:latin typeface="Calibri"/>
                          <a:cs typeface="Calibri"/>
                        </a:rPr>
                        <a:t>o</a:t>
                      </a:r>
                      <a:r>
                        <a:rPr sz="1800" dirty="0">
                          <a:latin typeface="Calibri"/>
                          <a:cs typeface="Calibri"/>
                        </a:rPr>
                        <a:t>wner</a:t>
                      </a:r>
                      <a:endParaRPr sz="1800">
                        <a:latin typeface="Calibri"/>
                        <a:cs typeface="Calibri"/>
                      </a:endParaRPr>
                    </a:p>
                  </a:txBody>
                  <a:tcPr marL="0" marR="0" marT="57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49225" marR="137795" algn="ctr">
                        <a:lnSpc>
                          <a:spcPct val="100000"/>
                        </a:lnSpc>
                        <a:spcBef>
                          <a:spcPts val="245"/>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8590" marR="137795" algn="ctr">
                        <a:lnSpc>
                          <a:spcPct val="100000"/>
                        </a:lnSpc>
                        <a:spcBef>
                          <a:spcPts val="245"/>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40">
                <a:tc>
                  <a:txBody>
                    <a:bodyPr/>
                    <a:lstStyle/>
                    <a:p>
                      <a:pPr marR="82550" algn="r">
                        <a:lnSpc>
                          <a:spcPct val="100000"/>
                        </a:lnSpc>
                        <a:spcBef>
                          <a:spcPts val="265"/>
                        </a:spcBef>
                      </a:pPr>
                      <a:r>
                        <a:rPr sz="1800" b="1" dirty="0">
                          <a:solidFill>
                            <a:srgbClr val="F1F1F1"/>
                          </a:solidFill>
                          <a:latin typeface="Calibri"/>
                          <a:cs typeface="Calibri"/>
                        </a:rPr>
                        <a:t>P1</a:t>
                      </a:r>
                      <a:endParaRPr sz="1800">
                        <a:latin typeface="Calibri"/>
                        <a:cs typeface="Calibri"/>
                      </a:endParaRPr>
                    </a:p>
                  </a:txBody>
                  <a:tcPr marL="0" marR="0" marT="33655"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R="107314" algn="r">
                        <a:lnSpc>
                          <a:spcPct val="100000"/>
                        </a:lnSpc>
                        <a:spcBef>
                          <a:spcPts val="265"/>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a:t>
                      </a:r>
                      <a:endParaRPr sz="1800">
                        <a:latin typeface="Calibri"/>
                        <a:cs typeface="Calibri"/>
                      </a:endParaRPr>
                    </a:p>
                  </a:txBody>
                  <a:tcPr marL="0" marR="0" marT="33655"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2"/>
                  </a:ext>
                </a:extLst>
              </a:tr>
            </a:tbl>
          </a:graphicData>
        </a:graphic>
      </p:graphicFrame>
      <p:graphicFrame>
        <p:nvGraphicFramePr>
          <p:cNvPr id="7" name="object 7"/>
          <p:cNvGraphicFramePr>
            <a:graphicFrameLocks noGrp="1"/>
          </p:cNvGraphicFramePr>
          <p:nvPr/>
        </p:nvGraphicFramePr>
        <p:xfrm>
          <a:off x="7541768" y="4688078"/>
          <a:ext cx="4359274" cy="1650987"/>
        </p:xfrm>
        <a:graphic>
          <a:graphicData uri="http://schemas.openxmlformats.org/drawingml/2006/table">
            <a:tbl>
              <a:tblPr firstRow="1" bandRow="1">
                <a:tableStyleId>{2D5ABB26-0587-4C30-8999-92F81FD0307C}</a:tableStyleId>
              </a:tblPr>
              <a:tblGrid>
                <a:gridCol w="79565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gridCol w="890905">
                  <a:extLst>
                    <a:ext uri="{9D8B030D-6E8A-4147-A177-3AD203B41FA5}">
                      <a16:colId xmlns:a16="http://schemas.microsoft.com/office/drawing/2014/main" val="20003"/>
                    </a:ext>
                  </a:extLst>
                </a:gridCol>
                <a:gridCol w="890904">
                  <a:extLst>
                    <a:ext uri="{9D8B030D-6E8A-4147-A177-3AD203B41FA5}">
                      <a16:colId xmlns:a16="http://schemas.microsoft.com/office/drawing/2014/main" val="20004"/>
                    </a:ext>
                  </a:extLst>
                </a:gridCol>
              </a:tblGrid>
              <a:tr h="365760">
                <a:tc>
                  <a:txBody>
                    <a:bodyPr/>
                    <a:lstStyle/>
                    <a:p>
                      <a:pPr>
                        <a:lnSpc>
                          <a:spcPct val="100000"/>
                        </a:lnSpc>
                      </a:pPr>
                      <a:endParaRPr sz="23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50"/>
                        </a:spcBef>
                      </a:pPr>
                      <a:r>
                        <a:rPr sz="1800" b="1" dirty="0">
                          <a:solidFill>
                            <a:srgbClr val="FFFFFF"/>
                          </a:solidFill>
                          <a:latin typeface="Calibri"/>
                          <a:cs typeface="Calibri"/>
                        </a:rPr>
                        <a:t>Alice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270" algn="ctr">
                        <a:lnSpc>
                          <a:spcPct val="100000"/>
                        </a:lnSpc>
                        <a:spcBef>
                          <a:spcPts val="250"/>
                        </a:spcBef>
                      </a:pPr>
                      <a:r>
                        <a:rPr sz="1800" b="1" dirty="0">
                          <a:solidFill>
                            <a:srgbClr val="FFFFFF"/>
                          </a:solidFill>
                          <a:latin typeface="Calibri"/>
                          <a:cs typeface="Calibri"/>
                        </a:rPr>
                        <a:t>P1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197485">
                        <a:lnSpc>
                          <a:spcPct val="100000"/>
                        </a:lnSpc>
                        <a:spcBef>
                          <a:spcPts val="25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197485">
                        <a:lnSpc>
                          <a:spcPct val="100000"/>
                        </a:lnSpc>
                        <a:spcBef>
                          <a:spcPts val="250"/>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914387">
                <a:tc>
                  <a:txBody>
                    <a:bodyPr/>
                    <a:lstStyle/>
                    <a:p>
                      <a:pPr>
                        <a:lnSpc>
                          <a:spcPct val="100000"/>
                        </a:lnSpc>
                        <a:spcBef>
                          <a:spcPts val="50"/>
                        </a:spcBef>
                      </a:pPr>
                      <a:endParaRPr sz="2050">
                        <a:latin typeface="Times New Roman"/>
                        <a:cs typeface="Times New Roman"/>
                      </a:endParaRPr>
                    </a:p>
                    <a:p>
                      <a:pPr marR="83820" algn="r">
                        <a:lnSpc>
                          <a:spcPct val="100000"/>
                        </a:lnSpc>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635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50"/>
                        </a:spcBef>
                      </a:pPr>
                      <a:endParaRPr sz="2050">
                        <a:latin typeface="Times New Roman"/>
                        <a:cs typeface="Times New Roman"/>
                      </a:endParaRPr>
                    </a:p>
                    <a:p>
                      <a:pPr marL="1270" algn="ctr">
                        <a:lnSpc>
                          <a:spcPct val="100000"/>
                        </a:lnSpc>
                      </a:pPr>
                      <a:r>
                        <a:rPr sz="1800" spc="-15" dirty="0">
                          <a:latin typeface="Calibri"/>
                          <a:cs typeface="Calibri"/>
                        </a:rPr>
                        <a:t>control</a:t>
                      </a:r>
                      <a:endParaRPr sz="1800">
                        <a:latin typeface="Calibri"/>
                        <a:cs typeface="Calibri"/>
                      </a:endParaRPr>
                    </a:p>
                  </a:txBody>
                  <a:tcPr marL="0" marR="0" marT="63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spcBef>
                          <a:spcPts val="50"/>
                        </a:spcBef>
                      </a:pPr>
                      <a:endParaRPr sz="2050">
                        <a:latin typeface="Times New Roman"/>
                        <a:cs typeface="Times New Roman"/>
                      </a:endParaRPr>
                    </a:p>
                    <a:p>
                      <a:pPr marR="138430" algn="r">
                        <a:lnSpc>
                          <a:spcPct val="100000"/>
                        </a:lnSpc>
                      </a:pPr>
                      <a:r>
                        <a:rPr sz="1800" spc="-15" dirty="0">
                          <a:latin typeface="Calibri"/>
                          <a:cs typeface="Calibri"/>
                        </a:rPr>
                        <a:t>o</a:t>
                      </a:r>
                      <a:r>
                        <a:rPr sz="1800" dirty="0">
                          <a:latin typeface="Calibri"/>
                          <a:cs typeface="Calibri"/>
                        </a:rPr>
                        <a:t>wner</a:t>
                      </a:r>
                      <a:endParaRPr sz="1800">
                        <a:latin typeface="Calibri"/>
                        <a:cs typeface="Calibri"/>
                      </a:endParaRPr>
                    </a:p>
                  </a:txBody>
                  <a:tcPr marL="0" marR="0" marT="63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49225" marR="137795" algn="ctr">
                        <a:lnSpc>
                          <a:spcPct val="100000"/>
                        </a:lnSpc>
                        <a:spcBef>
                          <a:spcPts val="25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8590" marR="137795" algn="ctr">
                        <a:lnSpc>
                          <a:spcPct val="100000"/>
                        </a:lnSpc>
                        <a:spcBef>
                          <a:spcPts val="25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a:latin typeface="Calibri"/>
                        <a:cs typeface="Calibri"/>
                      </a:endParaRPr>
                    </a:p>
                  </a:txBody>
                  <a:tcPr marL="0" marR="0" marT="317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40">
                <a:tc>
                  <a:txBody>
                    <a:bodyPr/>
                    <a:lstStyle/>
                    <a:p>
                      <a:pPr marR="82550" algn="r">
                        <a:lnSpc>
                          <a:spcPct val="100000"/>
                        </a:lnSpc>
                        <a:spcBef>
                          <a:spcPts val="270"/>
                        </a:spcBef>
                      </a:pPr>
                      <a:r>
                        <a:rPr sz="1800" b="1" dirty="0">
                          <a:solidFill>
                            <a:srgbClr val="F1F1F1"/>
                          </a:solidFill>
                          <a:latin typeface="Calibri"/>
                          <a:cs typeface="Calibri"/>
                        </a:rPr>
                        <a:t>P1</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3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R="107314" algn="r">
                        <a:lnSpc>
                          <a:spcPct val="100000"/>
                        </a:lnSpc>
                        <a:spcBef>
                          <a:spcPts val="270"/>
                        </a:spcBef>
                      </a:pPr>
                      <a:r>
                        <a:rPr sz="1800" spc="-20" dirty="0">
                          <a:latin typeface="Calibri"/>
                          <a:cs typeface="Calibri"/>
                        </a:rPr>
                        <a:t>c</a:t>
                      </a:r>
                      <a:r>
                        <a:rPr sz="1800" spc="-5" dirty="0">
                          <a:latin typeface="Calibri"/>
                          <a:cs typeface="Calibri"/>
                        </a:rPr>
                        <a:t>o</a:t>
                      </a:r>
                      <a:r>
                        <a:rPr sz="1800" spc="-10" dirty="0">
                          <a:latin typeface="Calibri"/>
                          <a:cs typeface="Calibri"/>
                        </a:rPr>
                        <a:t>n</a:t>
                      </a:r>
                      <a:r>
                        <a:rPr sz="1800" dirty="0">
                          <a:latin typeface="Calibri"/>
                          <a:cs typeface="Calibri"/>
                        </a:rPr>
                        <a:t>t</a:t>
                      </a:r>
                      <a:r>
                        <a:rPr sz="1800" spc="-35" dirty="0">
                          <a:latin typeface="Calibri"/>
                          <a:cs typeface="Calibri"/>
                        </a:rPr>
                        <a:t>r</a:t>
                      </a:r>
                      <a:r>
                        <a:rPr sz="1800" spc="-5" dirty="0">
                          <a:latin typeface="Calibri"/>
                          <a:cs typeface="Calibri"/>
                        </a:rPr>
                        <a:t>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235585">
                        <a:lnSpc>
                          <a:spcPct val="100000"/>
                        </a:lnSpc>
                        <a:spcBef>
                          <a:spcPts val="270"/>
                        </a:spcBef>
                      </a:pPr>
                      <a:r>
                        <a:rPr sz="1800" spc="-10" dirty="0">
                          <a:latin typeface="Calibri"/>
                          <a:cs typeface="Calibri"/>
                        </a:rPr>
                        <a:t>read</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pPr>
                      <a:endParaRPr sz="2300" dirty="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09560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3775" y="187833"/>
            <a:ext cx="6955790" cy="689932"/>
          </a:xfrm>
          <a:prstGeom prst="rect">
            <a:avLst/>
          </a:prstGeom>
        </p:spPr>
        <p:txBody>
          <a:bodyPr vert="horz" wrap="square" lIns="0" tIns="12700" rIns="0" bIns="0" rtlCol="0">
            <a:spAutoFit/>
          </a:bodyPr>
          <a:lstStyle/>
          <a:p>
            <a:pPr marL="12700">
              <a:lnSpc>
                <a:spcPct val="100000"/>
              </a:lnSpc>
              <a:spcBef>
                <a:spcPts val="100"/>
              </a:spcBef>
            </a:pPr>
            <a:r>
              <a:rPr sz="4400" b="0" u="none" spc="-110" dirty="0">
                <a:solidFill>
                  <a:schemeClr val="tx1"/>
                </a:solidFill>
                <a:latin typeface="+mj-lt"/>
              </a:rPr>
              <a:t>The </a:t>
            </a:r>
            <a:r>
              <a:rPr sz="4400" b="0" u="none" spc="-145" dirty="0">
                <a:solidFill>
                  <a:schemeClr val="tx1"/>
                </a:solidFill>
                <a:latin typeface="+mj-lt"/>
              </a:rPr>
              <a:t>Principle </a:t>
            </a:r>
            <a:r>
              <a:rPr sz="4400" b="0" u="none" spc="-80" dirty="0">
                <a:solidFill>
                  <a:schemeClr val="tx1"/>
                </a:solidFill>
                <a:latin typeface="+mj-lt"/>
              </a:rPr>
              <a:t>of </a:t>
            </a:r>
            <a:r>
              <a:rPr sz="4400" b="0" u="none" spc="-140" dirty="0">
                <a:solidFill>
                  <a:schemeClr val="tx1"/>
                </a:solidFill>
                <a:latin typeface="+mj-lt"/>
              </a:rPr>
              <a:t>Least</a:t>
            </a:r>
            <a:r>
              <a:rPr sz="4400" b="0" u="none" spc="-810" dirty="0">
                <a:solidFill>
                  <a:schemeClr val="tx1"/>
                </a:solidFill>
                <a:latin typeface="+mj-lt"/>
              </a:rPr>
              <a:t> </a:t>
            </a:r>
            <a:r>
              <a:rPr lang="en-US" sz="4400" b="0" u="none" spc="-810" dirty="0">
                <a:solidFill>
                  <a:schemeClr val="tx1"/>
                </a:solidFill>
                <a:latin typeface="+mj-lt"/>
              </a:rPr>
              <a:t>  </a:t>
            </a:r>
            <a:r>
              <a:rPr sz="4400" b="0" u="none" spc="-150" dirty="0">
                <a:solidFill>
                  <a:schemeClr val="tx1"/>
                </a:solidFill>
                <a:latin typeface="+mj-lt"/>
              </a:rPr>
              <a:t>Privilege</a:t>
            </a:r>
          </a:p>
        </p:txBody>
      </p:sp>
      <p:sp>
        <p:nvSpPr>
          <p:cNvPr id="4" name="object 4"/>
          <p:cNvSpPr txBox="1"/>
          <p:nvPr/>
        </p:nvSpPr>
        <p:spPr>
          <a:xfrm>
            <a:off x="893775" y="4609339"/>
            <a:ext cx="4762500" cy="1361440"/>
          </a:xfrm>
          <a:prstGeom prst="rect">
            <a:avLst/>
          </a:prstGeom>
        </p:spPr>
        <p:txBody>
          <a:bodyPr vert="horz" wrap="square" lIns="0" tIns="131445" rIns="0" bIns="0" rtlCol="0">
            <a:spAutoFit/>
          </a:bodyPr>
          <a:lstStyle/>
          <a:p>
            <a:pPr marL="464820" indent="-452755">
              <a:lnSpc>
                <a:spcPct val="100000"/>
              </a:lnSpc>
              <a:spcBef>
                <a:spcPts val="1035"/>
              </a:spcBef>
              <a:buClr>
                <a:srgbClr val="E30477"/>
              </a:buClr>
              <a:buFont typeface="Wingdings"/>
              <a:buChar char=""/>
              <a:tabLst>
                <a:tab pos="464820" algn="l"/>
                <a:tab pos="465455" algn="l"/>
              </a:tabLst>
            </a:pPr>
            <a:r>
              <a:rPr sz="3600" spc="-5" dirty="0">
                <a:latin typeface="Calibri"/>
                <a:cs typeface="Calibri"/>
              </a:rPr>
              <a:t>Could </a:t>
            </a:r>
            <a:r>
              <a:rPr sz="3600" i="1" u="heavy" spc="-5" dirty="0">
                <a:uFill>
                  <a:solidFill>
                    <a:srgbClr val="000000"/>
                  </a:solidFill>
                </a:uFill>
                <a:latin typeface="Calibri"/>
                <a:cs typeface="Calibri"/>
              </a:rPr>
              <a:t>Alice</a:t>
            </a:r>
            <a:r>
              <a:rPr sz="3600" i="1" spc="-5" dirty="0">
                <a:latin typeface="Calibri"/>
                <a:cs typeface="Calibri"/>
              </a:rPr>
              <a:t> </a:t>
            </a:r>
            <a:r>
              <a:rPr sz="3600" spc="-15" dirty="0">
                <a:latin typeface="Calibri"/>
                <a:cs typeface="Calibri"/>
              </a:rPr>
              <a:t>read </a:t>
            </a:r>
            <a:r>
              <a:rPr sz="3600" i="1" u="heavy" spc="-5" dirty="0">
                <a:uFill>
                  <a:solidFill>
                    <a:srgbClr val="000000"/>
                  </a:solidFill>
                </a:uFill>
                <a:latin typeface="Calibri"/>
                <a:cs typeface="Calibri"/>
              </a:rPr>
              <a:t>File</a:t>
            </a:r>
            <a:r>
              <a:rPr sz="3600" i="1" u="heavy" spc="-80" dirty="0">
                <a:uFill>
                  <a:solidFill>
                    <a:srgbClr val="000000"/>
                  </a:solidFill>
                </a:uFill>
                <a:latin typeface="Calibri"/>
                <a:cs typeface="Calibri"/>
              </a:rPr>
              <a:t> </a:t>
            </a:r>
            <a:r>
              <a:rPr sz="3600" i="1" u="heavy" spc="5" dirty="0">
                <a:uFill>
                  <a:solidFill>
                    <a:srgbClr val="000000"/>
                  </a:solidFill>
                </a:uFill>
                <a:latin typeface="Calibri"/>
                <a:cs typeface="Calibri"/>
              </a:rPr>
              <a:t>1</a:t>
            </a:r>
            <a:r>
              <a:rPr sz="3600" spc="5" dirty="0">
                <a:latin typeface="Calibri"/>
                <a:cs typeface="Calibri"/>
              </a:rPr>
              <a:t>?</a:t>
            </a:r>
            <a:endParaRPr sz="3600" dirty="0">
              <a:latin typeface="Calibri"/>
              <a:cs typeface="Calibri"/>
            </a:endParaRPr>
          </a:p>
          <a:p>
            <a:pPr marL="464820" indent="-452755">
              <a:lnSpc>
                <a:spcPct val="100000"/>
              </a:lnSpc>
              <a:spcBef>
                <a:spcPts val="940"/>
              </a:spcBef>
              <a:buClr>
                <a:srgbClr val="E30477"/>
              </a:buClr>
              <a:buFont typeface="Wingdings"/>
              <a:buChar char=""/>
              <a:tabLst>
                <a:tab pos="464820" algn="l"/>
                <a:tab pos="465455" algn="l"/>
              </a:tabLst>
            </a:pPr>
            <a:r>
              <a:rPr sz="3600" spc="-5" dirty="0">
                <a:latin typeface="Calibri"/>
                <a:cs typeface="Calibri"/>
              </a:rPr>
              <a:t>Could </a:t>
            </a:r>
            <a:r>
              <a:rPr sz="3600" i="1" u="heavy" dirty="0">
                <a:uFill>
                  <a:solidFill>
                    <a:srgbClr val="000000"/>
                  </a:solidFill>
                </a:uFill>
                <a:latin typeface="Calibri"/>
                <a:cs typeface="Calibri"/>
              </a:rPr>
              <a:t>Bob</a:t>
            </a:r>
            <a:r>
              <a:rPr sz="3600" i="1" dirty="0">
                <a:latin typeface="Calibri"/>
                <a:cs typeface="Calibri"/>
              </a:rPr>
              <a:t> </a:t>
            </a:r>
            <a:r>
              <a:rPr sz="3600" spc="-15" dirty="0">
                <a:latin typeface="Calibri"/>
                <a:cs typeface="Calibri"/>
              </a:rPr>
              <a:t>read </a:t>
            </a:r>
            <a:r>
              <a:rPr sz="3600" i="1" u="heavy" spc="-5" dirty="0">
                <a:uFill>
                  <a:solidFill>
                    <a:srgbClr val="000000"/>
                  </a:solidFill>
                </a:uFill>
                <a:latin typeface="Calibri"/>
                <a:cs typeface="Calibri"/>
              </a:rPr>
              <a:t>File</a:t>
            </a:r>
            <a:r>
              <a:rPr sz="3600" i="1" u="heavy" spc="-85" dirty="0">
                <a:uFill>
                  <a:solidFill>
                    <a:srgbClr val="000000"/>
                  </a:solidFill>
                </a:uFill>
                <a:latin typeface="Calibri"/>
                <a:cs typeface="Calibri"/>
              </a:rPr>
              <a:t> </a:t>
            </a:r>
            <a:r>
              <a:rPr sz="3600" i="1" u="heavy" spc="5" dirty="0">
                <a:uFill>
                  <a:solidFill>
                    <a:srgbClr val="000000"/>
                  </a:solidFill>
                </a:uFill>
                <a:latin typeface="Calibri"/>
                <a:cs typeface="Calibri"/>
              </a:rPr>
              <a:t>1</a:t>
            </a:r>
            <a:r>
              <a:rPr sz="3600" spc="5" dirty="0">
                <a:latin typeface="Calibri"/>
                <a:cs typeface="Calibri"/>
              </a:rPr>
              <a:t>?</a:t>
            </a:r>
            <a:endParaRPr sz="3600" dirty="0">
              <a:latin typeface="Calibri"/>
              <a:cs typeface="Calibri"/>
            </a:endParaRPr>
          </a:p>
        </p:txBody>
      </p:sp>
      <p:graphicFrame>
        <p:nvGraphicFramePr>
          <p:cNvPr id="10" name="object 10"/>
          <p:cNvGraphicFramePr>
            <a:graphicFrameLocks noGrp="1"/>
          </p:cNvGraphicFramePr>
          <p:nvPr>
            <p:extLst>
              <p:ext uri="{D42A27DB-BD31-4B8C-83A1-F6EECF244321}">
                <p14:modId xmlns:p14="http://schemas.microsoft.com/office/powerpoint/2010/main" val="695067064"/>
              </p:ext>
            </p:extLst>
          </p:nvPr>
        </p:nvGraphicFramePr>
        <p:xfrm>
          <a:off x="6447663" y="4411217"/>
          <a:ext cx="4359274" cy="1650987"/>
        </p:xfrm>
        <a:graphic>
          <a:graphicData uri="http://schemas.openxmlformats.org/drawingml/2006/table">
            <a:tbl>
              <a:tblPr firstRow="1" bandRow="1">
                <a:tableStyleId>{2D5ABB26-0587-4C30-8999-92F81FD0307C}</a:tableStyleId>
              </a:tblPr>
              <a:tblGrid>
                <a:gridCol w="79565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gridCol w="890905">
                  <a:extLst>
                    <a:ext uri="{9D8B030D-6E8A-4147-A177-3AD203B41FA5}">
                      <a16:colId xmlns:a16="http://schemas.microsoft.com/office/drawing/2014/main" val="20003"/>
                    </a:ext>
                  </a:extLst>
                </a:gridCol>
                <a:gridCol w="890904">
                  <a:extLst>
                    <a:ext uri="{9D8B030D-6E8A-4147-A177-3AD203B41FA5}">
                      <a16:colId xmlns:a16="http://schemas.microsoft.com/office/drawing/2014/main" val="20004"/>
                    </a:ext>
                  </a:extLst>
                </a:gridCol>
              </a:tblGrid>
              <a:tr h="365760">
                <a:tc>
                  <a:txBody>
                    <a:bodyPr/>
                    <a:lstStyle/>
                    <a:p>
                      <a:pPr>
                        <a:lnSpc>
                          <a:spcPct val="100000"/>
                        </a:lnSpc>
                      </a:pPr>
                      <a:endParaRPr sz="2200">
                        <a:latin typeface="Times New Roman"/>
                        <a:cs typeface="Times New Roman"/>
                      </a:endParaRPr>
                    </a:p>
                  </a:txBody>
                  <a:tcPr marL="0" marR="0" marT="0" marB="0">
                    <a:lnR w="12700">
                      <a:solidFill>
                        <a:srgbClr val="A6A6A6"/>
                      </a:solidFill>
                      <a:prstDash val="solid"/>
                    </a:lnR>
                    <a:lnB w="12700">
                      <a:solidFill>
                        <a:srgbClr val="A6A6A6"/>
                      </a:solidFill>
                      <a:prstDash val="solid"/>
                    </a:lnB>
                  </a:tcPr>
                </a:tc>
                <a:tc>
                  <a:txBody>
                    <a:bodyPr/>
                    <a:lstStyle/>
                    <a:p>
                      <a:pPr algn="ctr">
                        <a:lnSpc>
                          <a:spcPct val="100000"/>
                        </a:lnSpc>
                        <a:spcBef>
                          <a:spcPts val="245"/>
                        </a:spcBef>
                      </a:pPr>
                      <a:r>
                        <a:rPr sz="1800" b="1" dirty="0">
                          <a:solidFill>
                            <a:srgbClr val="FFFFFF"/>
                          </a:solidFill>
                          <a:latin typeface="Calibri"/>
                          <a:cs typeface="Calibri"/>
                        </a:rPr>
                        <a:t>Alice</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algn="ctr">
                        <a:lnSpc>
                          <a:spcPct val="100000"/>
                        </a:lnSpc>
                        <a:spcBef>
                          <a:spcPts val="245"/>
                        </a:spcBef>
                      </a:pPr>
                      <a:r>
                        <a:rPr sz="1800" b="1" dirty="0">
                          <a:solidFill>
                            <a:srgbClr val="FFFFFF"/>
                          </a:solidFill>
                          <a:latin typeface="Calibri"/>
                          <a:cs typeface="Calibri"/>
                        </a:rPr>
                        <a:t>Bob</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126C9A"/>
                    </a:solidFill>
                  </a:tcPr>
                </a:tc>
                <a:tc>
                  <a:txBody>
                    <a:bodyPr/>
                    <a:lstStyle/>
                    <a:p>
                      <a:pPr marL="2540" algn="ctr">
                        <a:lnSpc>
                          <a:spcPct val="100000"/>
                        </a:lnSpc>
                        <a:spcBef>
                          <a:spcPts val="24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1</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tc>
                  <a:txBody>
                    <a:bodyPr/>
                    <a:lstStyle/>
                    <a:p>
                      <a:pPr marL="197485">
                        <a:lnSpc>
                          <a:spcPct val="100000"/>
                        </a:lnSpc>
                        <a:spcBef>
                          <a:spcPts val="245"/>
                        </a:spcBef>
                      </a:pPr>
                      <a:r>
                        <a:rPr sz="1800" b="1" dirty="0">
                          <a:solidFill>
                            <a:srgbClr val="FFFFFF"/>
                          </a:solidFill>
                          <a:latin typeface="Calibri"/>
                          <a:cs typeface="Calibri"/>
                        </a:rPr>
                        <a:t>File</a:t>
                      </a:r>
                      <a:r>
                        <a:rPr sz="1800" b="1" spc="-40" dirty="0">
                          <a:solidFill>
                            <a:srgbClr val="FFFFFF"/>
                          </a:solidFill>
                          <a:latin typeface="Calibri"/>
                          <a:cs typeface="Calibri"/>
                        </a:rPr>
                        <a:t> </a:t>
                      </a:r>
                      <a:r>
                        <a:rPr sz="1800" b="1" dirty="0">
                          <a:solidFill>
                            <a:srgbClr val="FFFFFF"/>
                          </a:solidFill>
                          <a:latin typeface="Calibri"/>
                          <a:cs typeface="Calibri"/>
                        </a:rPr>
                        <a:t>2</a:t>
                      </a:r>
                      <a:endParaRPr sz="1800">
                        <a:latin typeface="Calibri"/>
                        <a:cs typeface="Calibri"/>
                      </a:endParaRPr>
                    </a:p>
                  </a:txBody>
                  <a:tcPr marL="0" marR="0" marT="31115" marB="0">
                    <a:lnL w="12700">
                      <a:solidFill>
                        <a:srgbClr val="A6A6A6"/>
                      </a:solidFill>
                      <a:prstDash val="solid"/>
                    </a:lnL>
                    <a:lnR w="12700">
                      <a:solidFill>
                        <a:srgbClr val="A6A6A6"/>
                      </a:solidFill>
                      <a:prstDash val="solid"/>
                    </a:lnR>
                    <a:lnB w="12700">
                      <a:solidFill>
                        <a:srgbClr val="A6A6A6"/>
                      </a:solidFill>
                      <a:prstDash val="solid"/>
                    </a:lnB>
                    <a:solidFill>
                      <a:srgbClr val="7089AC"/>
                    </a:solidFill>
                  </a:tcPr>
                </a:tc>
                <a:extLst>
                  <a:ext uri="{0D108BD9-81ED-4DB2-BD59-A6C34878D82A}">
                    <a16:rowId xmlns:a16="http://schemas.microsoft.com/office/drawing/2014/main" val="10000"/>
                  </a:ext>
                </a:extLst>
              </a:tr>
              <a:tr h="914387">
                <a:tc>
                  <a:txBody>
                    <a:bodyPr/>
                    <a:lstStyle/>
                    <a:p>
                      <a:pPr>
                        <a:lnSpc>
                          <a:spcPct val="100000"/>
                        </a:lnSpc>
                        <a:spcBef>
                          <a:spcPts val="50"/>
                        </a:spcBef>
                      </a:pPr>
                      <a:endParaRPr sz="2050">
                        <a:latin typeface="Times New Roman"/>
                        <a:cs typeface="Times New Roman"/>
                      </a:endParaRPr>
                    </a:p>
                    <a:p>
                      <a:pPr marR="83820" algn="r">
                        <a:lnSpc>
                          <a:spcPct val="100000"/>
                        </a:lnSpc>
                      </a:pPr>
                      <a:r>
                        <a:rPr sz="1800" b="1" dirty="0">
                          <a:solidFill>
                            <a:srgbClr val="F1F1F1"/>
                          </a:solidFill>
                          <a:latin typeface="Calibri"/>
                          <a:cs typeface="Calibri"/>
                        </a:rPr>
                        <a:t>Ali</a:t>
                      </a:r>
                      <a:r>
                        <a:rPr sz="1800" b="1" spc="5" dirty="0">
                          <a:solidFill>
                            <a:srgbClr val="F1F1F1"/>
                          </a:solidFill>
                          <a:latin typeface="Calibri"/>
                          <a:cs typeface="Calibri"/>
                        </a:rPr>
                        <a:t>c</a:t>
                      </a:r>
                      <a:r>
                        <a:rPr sz="1800" b="1" dirty="0">
                          <a:solidFill>
                            <a:srgbClr val="F1F1F1"/>
                          </a:solidFill>
                          <a:latin typeface="Calibri"/>
                          <a:cs typeface="Calibri"/>
                        </a:rPr>
                        <a:t>e</a:t>
                      </a:r>
                      <a:endParaRPr sz="1800">
                        <a:latin typeface="Calibri"/>
                        <a:cs typeface="Calibri"/>
                      </a:endParaRPr>
                    </a:p>
                  </a:txBody>
                  <a:tcPr marL="0" marR="0" marT="635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spcBef>
                          <a:spcPts val="50"/>
                        </a:spcBef>
                      </a:pPr>
                      <a:endParaRPr sz="2050">
                        <a:latin typeface="Times New Roman"/>
                        <a:cs typeface="Times New Roman"/>
                      </a:endParaRPr>
                    </a:p>
                    <a:p>
                      <a:pPr marL="1270" algn="ctr">
                        <a:lnSpc>
                          <a:spcPct val="100000"/>
                        </a:lnSpc>
                      </a:pPr>
                      <a:r>
                        <a:rPr sz="1800" spc="-15" dirty="0">
                          <a:latin typeface="Calibri"/>
                          <a:cs typeface="Calibri"/>
                        </a:rPr>
                        <a:t>control</a:t>
                      </a:r>
                      <a:endParaRPr sz="1800">
                        <a:latin typeface="Calibri"/>
                        <a:cs typeface="Calibri"/>
                      </a:endParaRPr>
                    </a:p>
                  </a:txBody>
                  <a:tcPr marL="0" marR="0" marT="63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spcBef>
                          <a:spcPts val="50"/>
                        </a:spcBef>
                      </a:pPr>
                      <a:endParaRPr sz="2050" dirty="0">
                        <a:latin typeface="Times New Roman"/>
                        <a:cs typeface="Times New Roman"/>
                      </a:endParaRPr>
                    </a:p>
                    <a:p>
                      <a:pPr marL="2540" algn="ctr">
                        <a:lnSpc>
                          <a:spcPct val="100000"/>
                        </a:lnSpc>
                      </a:pPr>
                      <a:r>
                        <a:rPr lang="en-US" sz="1800" spc="-5" dirty="0">
                          <a:latin typeface="Calibri"/>
                          <a:cs typeface="Calibri"/>
                        </a:rPr>
                        <a:t>O</a:t>
                      </a:r>
                      <a:r>
                        <a:rPr sz="1800" spc="-5" dirty="0">
                          <a:latin typeface="Calibri"/>
                          <a:cs typeface="Calibri"/>
                        </a:rPr>
                        <a:t>wner</a:t>
                      </a:r>
                      <a:endParaRPr lang="en-US" sz="1800" spc="-5" dirty="0">
                        <a:latin typeface="Calibri"/>
                        <a:cs typeface="Calibri"/>
                      </a:endParaRPr>
                    </a:p>
                    <a:p>
                      <a:pPr marL="2540" algn="ctr">
                        <a:lnSpc>
                          <a:spcPct val="100000"/>
                        </a:lnSpc>
                      </a:pPr>
                      <a:r>
                        <a:rPr lang="en-US" sz="1800" spc="-10" dirty="0">
                          <a:latin typeface="+mn-lt"/>
                          <a:cs typeface="Calibri"/>
                        </a:rPr>
                        <a:t>read</a:t>
                      </a:r>
                      <a:endParaRPr sz="1800" dirty="0">
                        <a:latin typeface="Calibri"/>
                        <a:cs typeface="Calibri"/>
                      </a:endParaRPr>
                    </a:p>
                  </a:txBody>
                  <a:tcPr marL="0" marR="0" marT="63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marL="148590" marR="137795" algn="ctr">
                        <a:lnSpc>
                          <a:spcPct val="100000"/>
                        </a:lnSpc>
                        <a:spcBef>
                          <a:spcPts val="250"/>
                        </a:spcBef>
                      </a:pPr>
                      <a:r>
                        <a:rPr sz="1800" spc="-15" dirty="0">
                          <a:latin typeface="Calibri"/>
                          <a:cs typeface="Calibri"/>
                        </a:rPr>
                        <a:t>o</a:t>
                      </a:r>
                      <a:r>
                        <a:rPr sz="1800" dirty="0">
                          <a:latin typeface="Calibri"/>
                          <a:cs typeface="Calibri"/>
                        </a:rPr>
                        <a:t>wner  </a:t>
                      </a:r>
                      <a:r>
                        <a:rPr sz="1800" spc="-10" dirty="0">
                          <a:latin typeface="Calibri"/>
                          <a:cs typeface="Calibri"/>
                        </a:rPr>
                        <a:t>read  write</a:t>
                      </a:r>
                      <a:endParaRPr sz="1800" dirty="0">
                        <a:latin typeface="Calibri"/>
                        <a:cs typeface="Calibri"/>
                      </a:endParaRPr>
                    </a:p>
                  </a:txBody>
                  <a:tcPr marL="0" marR="0" marT="3175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1"/>
                  </a:ext>
                </a:extLst>
              </a:tr>
              <a:tr h="370840">
                <a:tc>
                  <a:txBody>
                    <a:bodyPr/>
                    <a:lstStyle/>
                    <a:p>
                      <a:pPr marR="83185" algn="r">
                        <a:lnSpc>
                          <a:spcPct val="100000"/>
                        </a:lnSpc>
                        <a:spcBef>
                          <a:spcPts val="270"/>
                        </a:spcBef>
                      </a:pPr>
                      <a:r>
                        <a:rPr sz="1800" b="1" dirty="0">
                          <a:solidFill>
                            <a:srgbClr val="F1F1F1"/>
                          </a:solidFill>
                          <a:latin typeface="Calibri"/>
                          <a:cs typeface="Calibri"/>
                        </a:rPr>
                        <a:t>Bob</a:t>
                      </a:r>
                      <a:endParaRPr sz="1800">
                        <a:latin typeface="Calibri"/>
                        <a:cs typeface="Calibri"/>
                      </a:endParaRPr>
                    </a:p>
                  </a:txBody>
                  <a:tcPr marL="0" marR="0" marT="34290" marB="0">
                    <a:lnR w="12700">
                      <a:solidFill>
                        <a:srgbClr val="A6A6A6"/>
                      </a:solidFill>
                      <a:prstDash val="solid"/>
                    </a:lnR>
                    <a:lnT w="12700">
                      <a:solidFill>
                        <a:srgbClr val="A6A6A6"/>
                      </a:solidFill>
                      <a:prstDash val="solid"/>
                    </a:lnT>
                    <a:lnB w="12700">
                      <a:solidFill>
                        <a:srgbClr val="A6A6A6"/>
                      </a:solidFill>
                      <a:prstDash val="solid"/>
                    </a:lnB>
                    <a:solidFill>
                      <a:srgbClr val="7089AC"/>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marL="1270" algn="ctr">
                        <a:lnSpc>
                          <a:spcPct val="100000"/>
                        </a:lnSpc>
                        <a:spcBef>
                          <a:spcPts val="270"/>
                        </a:spcBef>
                      </a:pPr>
                      <a:r>
                        <a:rPr sz="1800" spc="-15" dirty="0">
                          <a:latin typeface="Calibri"/>
                          <a:cs typeface="Calibri"/>
                        </a:rPr>
                        <a:t>control</a:t>
                      </a:r>
                      <a:endParaRPr sz="1800">
                        <a:latin typeface="Calibri"/>
                        <a:cs typeface="Calibri"/>
                      </a:endParaRPr>
                    </a:p>
                  </a:txBody>
                  <a:tcPr marL="0" marR="0" marT="3429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C3C5DB"/>
                    </a:solidFill>
                  </a:tcPr>
                </a:tc>
                <a:tc>
                  <a:txBody>
                    <a:bodyPr/>
                    <a:lstStyle/>
                    <a:p>
                      <a:pPr>
                        <a:lnSpc>
                          <a:spcPct val="100000"/>
                        </a:lnSpc>
                      </a:pPr>
                      <a:endParaRPr sz="220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tc>
                  <a:txBody>
                    <a:bodyPr/>
                    <a:lstStyle/>
                    <a:p>
                      <a:pPr>
                        <a:lnSpc>
                          <a:spcPct val="100000"/>
                        </a:lnSpc>
                      </a:pPr>
                      <a:endParaRPr sz="2200" dirty="0">
                        <a:latin typeface="Times New Roman"/>
                        <a:cs typeface="Times New Roman"/>
                      </a:endParaRPr>
                    </a:p>
                  </a:txBody>
                  <a:tcPr marL="0" marR="0" marT="0" marB="0">
                    <a:lnL w="12700">
                      <a:solidFill>
                        <a:srgbClr val="A6A6A6"/>
                      </a:solidFill>
                      <a:prstDash val="solid"/>
                    </a:lnL>
                    <a:lnR w="12700">
                      <a:solidFill>
                        <a:srgbClr val="A6A6A6"/>
                      </a:solidFill>
                      <a:prstDash val="solid"/>
                    </a:lnR>
                    <a:lnT w="12700">
                      <a:solidFill>
                        <a:srgbClr val="A6A6A6"/>
                      </a:solidFill>
                      <a:prstDash val="solid"/>
                    </a:lnT>
                    <a:lnB w="12700">
                      <a:solidFill>
                        <a:srgbClr val="A6A6A6"/>
                      </a:solidFill>
                      <a:prstDash val="solid"/>
                    </a:lnB>
                    <a:solidFill>
                      <a:srgbClr val="DBDCE9"/>
                    </a:solidFill>
                  </a:tcPr>
                </a:tc>
                <a:extLst>
                  <a:ext uri="{0D108BD9-81ED-4DB2-BD59-A6C34878D82A}">
                    <a16:rowId xmlns:a16="http://schemas.microsoft.com/office/drawing/2014/main" val="10002"/>
                  </a:ext>
                </a:extLst>
              </a:tr>
            </a:tbl>
          </a:graphicData>
        </a:graphic>
      </p:graphicFrame>
      <p:sp>
        <p:nvSpPr>
          <p:cNvPr id="11" name="object 9">
            <a:extLst>
              <a:ext uri="{FF2B5EF4-FFF2-40B4-BE49-F238E27FC236}">
                <a16:creationId xmlns:a16="http://schemas.microsoft.com/office/drawing/2014/main" id="{783C577C-C6B9-4040-836E-8114F4F19E6B}"/>
              </a:ext>
            </a:extLst>
          </p:cNvPr>
          <p:cNvSpPr txBox="1"/>
          <p:nvPr/>
        </p:nvSpPr>
        <p:spPr>
          <a:xfrm>
            <a:off x="893775" y="1256140"/>
            <a:ext cx="3662045"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Calibri"/>
                <a:cs typeface="Calibri"/>
              </a:rPr>
              <a:t>1.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creates </a:t>
            </a:r>
            <a:r>
              <a:rPr sz="2000" i="1" dirty="0">
                <a:latin typeface="Calibri"/>
                <a:cs typeface="Calibri"/>
              </a:rPr>
              <a:t>object </a:t>
            </a:r>
            <a:r>
              <a:rPr sz="2000" i="1" u="heavy" spc="-5" dirty="0">
                <a:uFill>
                  <a:solidFill>
                    <a:srgbClr val="000000"/>
                  </a:solidFill>
                </a:uFill>
                <a:latin typeface="Calibri"/>
                <a:cs typeface="Calibri"/>
              </a:rPr>
              <a:t>File</a:t>
            </a:r>
            <a:r>
              <a:rPr sz="2000" i="1" u="heavy" spc="-110" dirty="0">
                <a:uFill>
                  <a:solidFill>
                    <a:srgbClr val="000000"/>
                  </a:solidFill>
                </a:uFill>
                <a:latin typeface="Calibri"/>
                <a:cs typeface="Calibri"/>
              </a:rPr>
              <a:t> </a:t>
            </a:r>
            <a:r>
              <a:rPr sz="2000" i="1" u="heavy" dirty="0">
                <a:uFill>
                  <a:solidFill>
                    <a:srgbClr val="000000"/>
                  </a:solidFill>
                </a:uFill>
                <a:latin typeface="Calibri"/>
                <a:cs typeface="Calibri"/>
              </a:rPr>
              <a:t>1</a:t>
            </a:r>
            <a:endParaRPr sz="2000">
              <a:latin typeface="Calibri"/>
              <a:cs typeface="Calibri"/>
            </a:endParaRPr>
          </a:p>
        </p:txBody>
      </p:sp>
      <p:sp>
        <p:nvSpPr>
          <p:cNvPr id="12" name="object 10">
            <a:extLst>
              <a:ext uri="{FF2B5EF4-FFF2-40B4-BE49-F238E27FC236}">
                <a16:creationId xmlns:a16="http://schemas.microsoft.com/office/drawing/2014/main" id="{29A5F536-C47C-5044-9032-20DC39463AB3}"/>
              </a:ext>
            </a:extLst>
          </p:cNvPr>
          <p:cNvSpPr txBox="1"/>
          <p:nvPr/>
        </p:nvSpPr>
        <p:spPr>
          <a:xfrm>
            <a:off x="893775" y="1810622"/>
            <a:ext cx="3479800"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Calibri"/>
                <a:cs typeface="Calibri"/>
              </a:rPr>
              <a:t>2.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creates subject</a:t>
            </a:r>
            <a:r>
              <a:rPr sz="2000" i="1" spc="-105" dirty="0">
                <a:latin typeface="Calibri"/>
                <a:cs typeface="Calibri"/>
              </a:rPr>
              <a:t> </a:t>
            </a:r>
            <a:r>
              <a:rPr sz="2000" i="1" u="heavy" spc="-5" dirty="0">
                <a:uFill>
                  <a:solidFill>
                    <a:srgbClr val="000000"/>
                  </a:solidFill>
                </a:uFill>
                <a:latin typeface="Calibri"/>
                <a:cs typeface="Calibri"/>
              </a:rPr>
              <a:t>P1</a:t>
            </a:r>
            <a:endParaRPr sz="2000">
              <a:latin typeface="Calibri"/>
              <a:cs typeface="Calibri"/>
            </a:endParaRPr>
          </a:p>
        </p:txBody>
      </p:sp>
      <p:sp>
        <p:nvSpPr>
          <p:cNvPr id="13" name="object 11">
            <a:extLst>
              <a:ext uri="{FF2B5EF4-FFF2-40B4-BE49-F238E27FC236}">
                <a16:creationId xmlns:a16="http://schemas.microsoft.com/office/drawing/2014/main" id="{C0D5B272-433B-5041-B494-46DA4C2933D7}"/>
              </a:ext>
            </a:extLst>
          </p:cNvPr>
          <p:cNvSpPr txBox="1"/>
          <p:nvPr/>
        </p:nvSpPr>
        <p:spPr>
          <a:xfrm>
            <a:off x="893775" y="2387533"/>
            <a:ext cx="3777615"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6</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destroys object </a:t>
            </a:r>
            <a:r>
              <a:rPr sz="2000" i="1" u="heavy" spc="-5" dirty="0">
                <a:uFill>
                  <a:solidFill>
                    <a:srgbClr val="000000"/>
                  </a:solidFill>
                </a:uFill>
                <a:latin typeface="Calibri"/>
                <a:cs typeface="Calibri"/>
              </a:rPr>
              <a:t>File</a:t>
            </a:r>
            <a:r>
              <a:rPr sz="2000" i="1" u="heavy" spc="-85" dirty="0">
                <a:uFill>
                  <a:solidFill>
                    <a:srgbClr val="000000"/>
                  </a:solidFill>
                </a:uFill>
                <a:latin typeface="Calibri"/>
                <a:cs typeface="Calibri"/>
              </a:rPr>
              <a:t> </a:t>
            </a:r>
            <a:r>
              <a:rPr sz="2000" i="1" u="heavy" dirty="0">
                <a:uFill>
                  <a:solidFill>
                    <a:srgbClr val="000000"/>
                  </a:solidFill>
                </a:uFill>
                <a:latin typeface="Calibri"/>
                <a:cs typeface="Calibri"/>
              </a:rPr>
              <a:t>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 </a:t>
            </a:r>
            <a:r>
              <a:rPr sz="2000" u="heavy" spc="-5" dirty="0">
                <a:uFill>
                  <a:solidFill>
                    <a:srgbClr val="000000"/>
                  </a:solidFill>
                </a:uFill>
                <a:latin typeface="Calibri"/>
                <a:cs typeface="Calibri"/>
              </a:rPr>
              <a:t>File</a:t>
            </a:r>
            <a:r>
              <a:rPr sz="2000" u="heavy" spc="15"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4" name="object 12">
            <a:extLst>
              <a:ext uri="{FF2B5EF4-FFF2-40B4-BE49-F238E27FC236}">
                <a16:creationId xmlns:a16="http://schemas.microsoft.com/office/drawing/2014/main" id="{6E268014-8586-4647-9C68-9469CF471960}"/>
              </a:ext>
            </a:extLst>
          </p:cNvPr>
          <p:cNvSpPr/>
          <p:nvPr/>
        </p:nvSpPr>
        <p:spPr>
          <a:xfrm>
            <a:off x="1427988" y="2795126"/>
            <a:ext cx="291465" cy="177165"/>
          </a:xfrm>
          <a:custGeom>
            <a:avLst/>
            <a:gdLst/>
            <a:ahLst/>
            <a:cxnLst/>
            <a:rect l="l" t="t" r="r" b="b"/>
            <a:pathLst>
              <a:path w="291464" h="177164">
                <a:moveTo>
                  <a:pt x="202692" y="0"/>
                </a:moveTo>
                <a:lnTo>
                  <a:pt x="202692" y="44195"/>
                </a:lnTo>
                <a:lnTo>
                  <a:pt x="0" y="44195"/>
                </a:lnTo>
                <a:lnTo>
                  <a:pt x="0" y="132460"/>
                </a:lnTo>
                <a:lnTo>
                  <a:pt x="202692" y="132460"/>
                </a:lnTo>
                <a:lnTo>
                  <a:pt x="202692" y="176656"/>
                </a:lnTo>
                <a:lnTo>
                  <a:pt x="290956" y="88264"/>
                </a:lnTo>
                <a:lnTo>
                  <a:pt x="202692" y="0"/>
                </a:lnTo>
                <a:close/>
              </a:path>
            </a:pathLst>
          </a:custGeom>
          <a:solidFill>
            <a:srgbClr val="000000"/>
          </a:solidFill>
        </p:spPr>
        <p:txBody>
          <a:bodyPr wrap="square" lIns="0" tIns="0" rIns="0" bIns="0" rtlCol="0"/>
          <a:lstStyle/>
          <a:p>
            <a:endParaRPr/>
          </a:p>
        </p:txBody>
      </p:sp>
      <p:sp>
        <p:nvSpPr>
          <p:cNvPr id="15" name="object 13">
            <a:extLst>
              <a:ext uri="{FF2B5EF4-FFF2-40B4-BE49-F238E27FC236}">
                <a16:creationId xmlns:a16="http://schemas.microsoft.com/office/drawing/2014/main" id="{5DDEE055-1048-B04F-B4BA-FAE46AF51E2D}"/>
              </a:ext>
            </a:extLst>
          </p:cNvPr>
          <p:cNvSpPr txBox="1"/>
          <p:nvPr/>
        </p:nvSpPr>
        <p:spPr>
          <a:xfrm>
            <a:off x="893775" y="3227307"/>
            <a:ext cx="3594100"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7</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destroys subject</a:t>
            </a:r>
            <a:r>
              <a:rPr sz="2000" i="1" spc="-9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a:t>
            </a:r>
            <a:r>
              <a:rPr sz="2000" spc="5" dirty="0">
                <a:latin typeface="Calibri"/>
                <a:cs typeface="Calibri"/>
              </a:rPr>
              <a:t> </a:t>
            </a:r>
            <a:r>
              <a:rPr sz="2000" u="heavy" spc="-5" dirty="0">
                <a:uFill>
                  <a:solidFill>
                    <a:srgbClr val="000000"/>
                  </a:solidFill>
                </a:uFill>
                <a:latin typeface="Calibri"/>
                <a:cs typeface="Calibri"/>
              </a:rPr>
              <a:t>P1</a:t>
            </a:r>
            <a:endParaRPr sz="2000" dirty="0">
              <a:latin typeface="Calibri"/>
              <a:cs typeface="Calibri"/>
            </a:endParaRPr>
          </a:p>
        </p:txBody>
      </p:sp>
      <p:sp>
        <p:nvSpPr>
          <p:cNvPr id="16" name="object 14">
            <a:extLst>
              <a:ext uri="{FF2B5EF4-FFF2-40B4-BE49-F238E27FC236}">
                <a16:creationId xmlns:a16="http://schemas.microsoft.com/office/drawing/2014/main" id="{A761AF4D-C969-2F45-BDBA-82DDA5DBA8EE}"/>
              </a:ext>
            </a:extLst>
          </p:cNvPr>
          <p:cNvSpPr/>
          <p:nvPr/>
        </p:nvSpPr>
        <p:spPr>
          <a:xfrm>
            <a:off x="1427988" y="3632755"/>
            <a:ext cx="291465" cy="177165"/>
          </a:xfrm>
          <a:custGeom>
            <a:avLst/>
            <a:gdLst/>
            <a:ahLst/>
            <a:cxnLst/>
            <a:rect l="l" t="t" r="r" b="b"/>
            <a:pathLst>
              <a:path w="291464" h="177164">
                <a:moveTo>
                  <a:pt x="202692" y="0"/>
                </a:moveTo>
                <a:lnTo>
                  <a:pt x="202692" y="44157"/>
                </a:lnTo>
                <a:lnTo>
                  <a:pt x="0" y="44157"/>
                </a:lnTo>
                <a:lnTo>
                  <a:pt x="0" y="132486"/>
                </a:lnTo>
                <a:lnTo>
                  <a:pt x="202692" y="132486"/>
                </a:lnTo>
                <a:lnTo>
                  <a:pt x="202692" y="176644"/>
                </a:lnTo>
                <a:lnTo>
                  <a:pt x="290956" y="88328"/>
                </a:lnTo>
                <a:lnTo>
                  <a:pt x="202692" y="0"/>
                </a:lnTo>
                <a:close/>
              </a:path>
            </a:pathLst>
          </a:custGeom>
          <a:solidFill>
            <a:srgbClr val="000000"/>
          </a:solidFill>
        </p:spPr>
        <p:txBody>
          <a:bodyPr wrap="square" lIns="0" tIns="0" rIns="0" bIns="0" rtlCol="0"/>
          <a:lstStyle/>
          <a:p>
            <a:endParaRPr/>
          </a:p>
        </p:txBody>
      </p:sp>
      <p:sp>
        <p:nvSpPr>
          <p:cNvPr id="17" name="object 15">
            <a:extLst>
              <a:ext uri="{FF2B5EF4-FFF2-40B4-BE49-F238E27FC236}">
                <a16:creationId xmlns:a16="http://schemas.microsoft.com/office/drawing/2014/main" id="{35ED7F48-63E3-0143-8F2A-6EE2170BE108}"/>
              </a:ext>
            </a:extLst>
          </p:cNvPr>
          <p:cNvSpPr txBox="1"/>
          <p:nvPr/>
        </p:nvSpPr>
        <p:spPr>
          <a:xfrm>
            <a:off x="5757417" y="1267697"/>
            <a:ext cx="5743575" cy="635635"/>
          </a:xfrm>
          <a:prstGeom prst="rect">
            <a:avLst/>
          </a:prstGeom>
        </p:spPr>
        <p:txBody>
          <a:bodyPr vert="horz" wrap="square" lIns="0" tIns="12700" rIns="0" bIns="0" rtlCol="0">
            <a:spAutoFit/>
          </a:bodyPr>
          <a:lstStyle/>
          <a:p>
            <a:pPr marL="12700">
              <a:lnSpc>
                <a:spcPct val="100000"/>
              </a:lnSpc>
              <a:spcBef>
                <a:spcPts val="100"/>
              </a:spcBef>
            </a:pPr>
            <a:r>
              <a:rPr lang="en-US" sz="2000" i="1" dirty="0">
                <a:latin typeface="Calibri"/>
                <a:cs typeface="Calibri"/>
              </a:rPr>
              <a:t>3</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grants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read/read*</a:t>
            </a:r>
            <a:r>
              <a:rPr sz="2000" i="1" dirty="0">
                <a:latin typeface="Calibri"/>
                <a:cs typeface="Calibri"/>
              </a:rPr>
              <a:t> </a:t>
            </a:r>
            <a:r>
              <a:rPr sz="2000" i="1" spc="-5" dirty="0">
                <a:latin typeface="Calibri"/>
                <a:cs typeface="Calibri"/>
              </a:rPr>
              <a:t>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15" dirty="0">
                <a:latin typeface="Calibri"/>
                <a:cs typeface="Calibri"/>
              </a:rPr>
              <a:t>to</a:t>
            </a:r>
            <a:r>
              <a:rPr sz="2000" i="1" spc="-8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dirty="0">
                <a:latin typeface="Calibri"/>
                <a:cs typeface="Calibri"/>
              </a:rPr>
              <a:t>be </a:t>
            </a:r>
            <a:r>
              <a:rPr sz="2000" spc="-5" dirty="0">
                <a:latin typeface="Calibri"/>
                <a:cs typeface="Calibri"/>
              </a:rPr>
              <a:t>owner of </a:t>
            </a:r>
            <a:r>
              <a:rPr sz="2000" u="heavy" spc="-5" dirty="0">
                <a:uFill>
                  <a:solidFill>
                    <a:srgbClr val="000000"/>
                  </a:solidFill>
                </a:uFill>
                <a:latin typeface="Calibri"/>
                <a:cs typeface="Calibri"/>
              </a:rPr>
              <a:t>File</a:t>
            </a:r>
            <a:r>
              <a:rPr sz="2000" u="heavy" spc="2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18" name="object 16">
            <a:extLst>
              <a:ext uri="{FF2B5EF4-FFF2-40B4-BE49-F238E27FC236}">
                <a16:creationId xmlns:a16="http://schemas.microsoft.com/office/drawing/2014/main" id="{EE59133A-6B37-1946-AF39-DA1C766BB620}"/>
              </a:ext>
            </a:extLst>
          </p:cNvPr>
          <p:cNvSpPr/>
          <p:nvPr/>
        </p:nvSpPr>
        <p:spPr>
          <a:xfrm>
            <a:off x="6301359" y="1707245"/>
            <a:ext cx="291465" cy="177165"/>
          </a:xfrm>
          <a:custGeom>
            <a:avLst/>
            <a:gdLst/>
            <a:ahLst/>
            <a:cxnLst/>
            <a:rect l="l" t="t" r="r" b="b"/>
            <a:pathLst>
              <a:path w="291465" h="177164">
                <a:moveTo>
                  <a:pt x="202691" y="0"/>
                </a:moveTo>
                <a:lnTo>
                  <a:pt x="202691" y="44069"/>
                </a:lnTo>
                <a:lnTo>
                  <a:pt x="0" y="44069"/>
                </a:lnTo>
                <a:lnTo>
                  <a:pt x="0" y="132461"/>
                </a:lnTo>
                <a:lnTo>
                  <a:pt x="202691" y="132461"/>
                </a:lnTo>
                <a:lnTo>
                  <a:pt x="202691" y="176657"/>
                </a:lnTo>
                <a:lnTo>
                  <a:pt x="290957" y="88265"/>
                </a:lnTo>
                <a:lnTo>
                  <a:pt x="202691" y="0"/>
                </a:lnTo>
                <a:close/>
              </a:path>
            </a:pathLst>
          </a:custGeom>
          <a:solidFill>
            <a:srgbClr val="000000"/>
          </a:solidFill>
        </p:spPr>
        <p:txBody>
          <a:bodyPr wrap="square" lIns="0" tIns="0" rIns="0" bIns="0" rtlCol="0"/>
          <a:lstStyle/>
          <a:p>
            <a:endParaRPr/>
          </a:p>
        </p:txBody>
      </p:sp>
      <p:sp>
        <p:nvSpPr>
          <p:cNvPr id="19" name="object 17">
            <a:extLst>
              <a:ext uri="{FF2B5EF4-FFF2-40B4-BE49-F238E27FC236}">
                <a16:creationId xmlns:a16="http://schemas.microsoft.com/office/drawing/2014/main" id="{153A251F-13A9-B84E-81C6-C3EE34FBD0C8}"/>
              </a:ext>
            </a:extLst>
          </p:cNvPr>
          <p:cNvSpPr txBox="1"/>
          <p:nvPr/>
        </p:nvSpPr>
        <p:spPr>
          <a:xfrm>
            <a:off x="5757417" y="2265994"/>
            <a:ext cx="5234305" cy="636270"/>
          </a:xfrm>
          <a:prstGeom prst="rect">
            <a:avLst/>
          </a:prstGeom>
        </p:spPr>
        <p:txBody>
          <a:bodyPr vert="horz" wrap="square" lIns="0" tIns="13335" rIns="0" bIns="0" rtlCol="0">
            <a:spAutoFit/>
          </a:bodyPr>
          <a:lstStyle/>
          <a:p>
            <a:pPr marL="12700">
              <a:lnSpc>
                <a:spcPct val="100000"/>
              </a:lnSpc>
              <a:spcBef>
                <a:spcPts val="105"/>
              </a:spcBef>
            </a:pPr>
            <a:r>
              <a:rPr lang="en-US" sz="2000" i="1" dirty="0">
                <a:latin typeface="Calibri"/>
                <a:cs typeface="Calibri"/>
              </a:rPr>
              <a:t>4</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transfers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r/r*</a:t>
            </a:r>
            <a:r>
              <a:rPr sz="2000" i="1" dirty="0">
                <a:latin typeface="Calibri"/>
                <a:cs typeface="Calibri"/>
              </a:rPr>
              <a:t> 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10" dirty="0">
                <a:latin typeface="Calibri"/>
                <a:cs typeface="Calibri"/>
              </a:rPr>
              <a:t>to</a:t>
            </a:r>
            <a:r>
              <a:rPr sz="2000" i="1" spc="-6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15" dirty="0">
                <a:latin typeface="Calibri"/>
                <a:cs typeface="Calibri"/>
              </a:rPr>
              <a:t>have </a:t>
            </a:r>
            <a:r>
              <a:rPr sz="2000" dirty="0">
                <a:latin typeface="Calibri"/>
                <a:cs typeface="Calibri"/>
              </a:rPr>
              <a:t>a </a:t>
            </a:r>
            <a:r>
              <a:rPr sz="2000" spc="-5" dirty="0">
                <a:latin typeface="Calibri"/>
                <a:cs typeface="Calibri"/>
              </a:rPr>
              <a:t>right </a:t>
            </a:r>
            <a:r>
              <a:rPr sz="2000" u="heavy" spc="-5" dirty="0">
                <a:uFill>
                  <a:solidFill>
                    <a:srgbClr val="000000"/>
                  </a:solidFill>
                </a:uFill>
                <a:latin typeface="Calibri"/>
                <a:cs typeface="Calibri"/>
              </a:rPr>
              <a:t>read*</a:t>
            </a:r>
            <a:r>
              <a:rPr sz="2000" spc="-5" dirty="0">
                <a:latin typeface="Calibri"/>
                <a:cs typeface="Calibri"/>
              </a:rPr>
              <a:t> on </a:t>
            </a:r>
            <a:r>
              <a:rPr sz="2000" u="heavy" spc="-5" dirty="0">
                <a:uFill>
                  <a:solidFill>
                    <a:srgbClr val="000000"/>
                  </a:solidFill>
                </a:uFill>
                <a:latin typeface="Calibri"/>
                <a:cs typeface="Calibri"/>
              </a:rPr>
              <a:t>File</a:t>
            </a:r>
            <a:r>
              <a:rPr sz="2000" u="heavy" spc="4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20" name="object 18">
            <a:extLst>
              <a:ext uri="{FF2B5EF4-FFF2-40B4-BE49-F238E27FC236}">
                <a16:creationId xmlns:a16="http://schemas.microsoft.com/office/drawing/2014/main" id="{F6988D48-8CE8-3348-A5AA-D4413B67AC83}"/>
              </a:ext>
            </a:extLst>
          </p:cNvPr>
          <p:cNvSpPr/>
          <p:nvPr/>
        </p:nvSpPr>
        <p:spPr>
          <a:xfrm>
            <a:off x="6332601" y="2691240"/>
            <a:ext cx="291465" cy="177165"/>
          </a:xfrm>
          <a:custGeom>
            <a:avLst/>
            <a:gdLst/>
            <a:ahLst/>
            <a:cxnLst/>
            <a:rect l="l" t="t" r="r" b="b"/>
            <a:pathLst>
              <a:path w="291465" h="177164">
                <a:moveTo>
                  <a:pt x="202565" y="0"/>
                </a:moveTo>
                <a:lnTo>
                  <a:pt x="202565" y="44068"/>
                </a:lnTo>
                <a:lnTo>
                  <a:pt x="0" y="44068"/>
                </a:lnTo>
                <a:lnTo>
                  <a:pt x="0" y="132460"/>
                </a:lnTo>
                <a:lnTo>
                  <a:pt x="202565" y="132460"/>
                </a:lnTo>
                <a:lnTo>
                  <a:pt x="202565" y="176656"/>
                </a:lnTo>
                <a:lnTo>
                  <a:pt x="290956" y="88264"/>
                </a:lnTo>
                <a:lnTo>
                  <a:pt x="202565" y="0"/>
                </a:lnTo>
                <a:close/>
              </a:path>
            </a:pathLst>
          </a:custGeom>
          <a:solidFill>
            <a:srgbClr val="000000"/>
          </a:solidFill>
        </p:spPr>
        <p:txBody>
          <a:bodyPr wrap="square" lIns="0" tIns="0" rIns="0" bIns="0" rtlCol="0"/>
          <a:lstStyle/>
          <a:p>
            <a:endParaRPr/>
          </a:p>
        </p:txBody>
      </p:sp>
      <p:sp>
        <p:nvSpPr>
          <p:cNvPr id="21" name="object 19">
            <a:extLst>
              <a:ext uri="{FF2B5EF4-FFF2-40B4-BE49-F238E27FC236}">
                <a16:creationId xmlns:a16="http://schemas.microsoft.com/office/drawing/2014/main" id="{1DD896A6-43B9-1349-BB26-34367EB7CA8F}"/>
              </a:ext>
            </a:extLst>
          </p:cNvPr>
          <p:cNvSpPr txBox="1"/>
          <p:nvPr/>
        </p:nvSpPr>
        <p:spPr>
          <a:xfrm>
            <a:off x="5757417" y="3264493"/>
            <a:ext cx="5647690" cy="635635"/>
          </a:xfrm>
          <a:prstGeom prst="rect">
            <a:avLst/>
          </a:prstGeom>
        </p:spPr>
        <p:txBody>
          <a:bodyPr vert="horz" wrap="square" lIns="0" tIns="12700" rIns="0" bIns="0" rtlCol="0">
            <a:spAutoFit/>
          </a:bodyPr>
          <a:lstStyle/>
          <a:p>
            <a:pPr marL="12700">
              <a:lnSpc>
                <a:spcPct val="100000"/>
              </a:lnSpc>
              <a:spcBef>
                <a:spcPts val="100"/>
              </a:spcBef>
            </a:pPr>
            <a:r>
              <a:rPr lang="en-US" sz="2000" i="1" dirty="0">
                <a:latin typeface="Calibri"/>
                <a:cs typeface="Calibri"/>
              </a:rPr>
              <a:t>5</a:t>
            </a:r>
            <a:r>
              <a:rPr sz="2000" i="1" dirty="0">
                <a:latin typeface="Calibri"/>
                <a:cs typeface="Calibri"/>
              </a:rPr>
              <a:t>. </a:t>
            </a:r>
            <a:r>
              <a:rPr sz="2000" i="1" spc="-5" dirty="0">
                <a:latin typeface="Calibri"/>
                <a:cs typeface="Calibri"/>
              </a:rPr>
              <a:t>Subject </a:t>
            </a:r>
            <a:r>
              <a:rPr sz="2000" i="1" u="heavy" spc="-5" dirty="0">
                <a:uFill>
                  <a:solidFill>
                    <a:srgbClr val="000000"/>
                  </a:solidFill>
                </a:uFill>
                <a:latin typeface="Calibri"/>
                <a:cs typeface="Calibri"/>
              </a:rPr>
              <a:t>Alice</a:t>
            </a:r>
            <a:r>
              <a:rPr sz="2000" i="1" spc="-5" dirty="0">
                <a:latin typeface="Calibri"/>
                <a:cs typeface="Calibri"/>
              </a:rPr>
              <a:t> </a:t>
            </a:r>
            <a:r>
              <a:rPr sz="2000" i="1" spc="-10" dirty="0">
                <a:latin typeface="Calibri"/>
                <a:cs typeface="Calibri"/>
              </a:rPr>
              <a:t>deletes </a:t>
            </a:r>
            <a:r>
              <a:rPr sz="2000" i="1" dirty="0">
                <a:latin typeface="Calibri"/>
                <a:cs typeface="Calibri"/>
              </a:rPr>
              <a:t>a </a:t>
            </a:r>
            <a:r>
              <a:rPr sz="2000" i="1" spc="-10" dirty="0">
                <a:latin typeface="Calibri"/>
                <a:cs typeface="Calibri"/>
              </a:rPr>
              <a:t>right </a:t>
            </a:r>
            <a:r>
              <a:rPr sz="2000" i="1" u="heavy" dirty="0">
                <a:uFill>
                  <a:solidFill>
                    <a:srgbClr val="000000"/>
                  </a:solidFill>
                </a:uFill>
                <a:latin typeface="Calibri"/>
                <a:cs typeface="Calibri"/>
              </a:rPr>
              <a:t>r/r*</a:t>
            </a:r>
            <a:r>
              <a:rPr sz="2000" i="1" dirty="0">
                <a:latin typeface="Calibri"/>
                <a:cs typeface="Calibri"/>
              </a:rPr>
              <a:t> </a:t>
            </a:r>
            <a:r>
              <a:rPr sz="2000" i="1" spc="-5" dirty="0">
                <a:latin typeface="Calibri"/>
                <a:cs typeface="Calibri"/>
              </a:rPr>
              <a:t>on </a:t>
            </a:r>
            <a:r>
              <a:rPr sz="2000" i="1" u="heavy" spc="-5" dirty="0">
                <a:uFill>
                  <a:solidFill>
                    <a:srgbClr val="000000"/>
                  </a:solidFill>
                </a:uFill>
                <a:latin typeface="Calibri"/>
                <a:cs typeface="Calibri"/>
              </a:rPr>
              <a:t>File </a:t>
            </a:r>
            <a:r>
              <a:rPr sz="2000" i="1" u="heavy" dirty="0">
                <a:uFill>
                  <a:solidFill>
                    <a:srgbClr val="000000"/>
                  </a:solidFill>
                </a:uFill>
                <a:latin typeface="Calibri"/>
                <a:cs typeface="Calibri"/>
              </a:rPr>
              <a:t>1</a:t>
            </a:r>
            <a:r>
              <a:rPr sz="2000" i="1" dirty="0">
                <a:latin typeface="Calibri"/>
                <a:cs typeface="Calibri"/>
              </a:rPr>
              <a:t> </a:t>
            </a:r>
            <a:r>
              <a:rPr sz="2000" i="1" spc="-5" dirty="0">
                <a:latin typeface="Calibri"/>
                <a:cs typeface="Calibri"/>
              </a:rPr>
              <a:t>from</a:t>
            </a:r>
            <a:r>
              <a:rPr sz="2000" i="1" spc="-45" dirty="0">
                <a:latin typeface="Calibri"/>
                <a:cs typeface="Calibri"/>
              </a:rPr>
              <a:t> </a:t>
            </a:r>
            <a:r>
              <a:rPr sz="2000" i="1" u="heavy" spc="-5" dirty="0">
                <a:uFill>
                  <a:solidFill>
                    <a:srgbClr val="000000"/>
                  </a:solidFill>
                </a:uFill>
                <a:latin typeface="Calibri"/>
                <a:cs typeface="Calibri"/>
              </a:rPr>
              <a:t>P1</a:t>
            </a:r>
            <a:endParaRPr sz="2000" dirty="0">
              <a:latin typeface="Calibri"/>
              <a:cs typeface="Calibri"/>
            </a:endParaRPr>
          </a:p>
          <a:p>
            <a:pPr marL="927100">
              <a:lnSpc>
                <a:spcPct val="100000"/>
              </a:lnSpc>
              <a:spcBef>
                <a:spcPts val="5"/>
              </a:spcBef>
            </a:pP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control </a:t>
            </a:r>
            <a:r>
              <a:rPr sz="2000" u="heavy" spc="-5" dirty="0">
                <a:uFill>
                  <a:solidFill>
                    <a:srgbClr val="000000"/>
                  </a:solidFill>
                </a:uFill>
                <a:latin typeface="Calibri"/>
                <a:cs typeface="Calibri"/>
              </a:rPr>
              <a:t>P1</a:t>
            </a:r>
            <a:r>
              <a:rPr sz="2000" spc="-5" dirty="0">
                <a:latin typeface="Calibri"/>
                <a:cs typeface="Calibri"/>
              </a:rPr>
              <a:t> or </a:t>
            </a:r>
            <a:r>
              <a:rPr sz="2000" u="heavy" spc="-5" dirty="0">
                <a:uFill>
                  <a:solidFill>
                    <a:srgbClr val="000000"/>
                  </a:solidFill>
                </a:uFill>
                <a:latin typeface="Calibri"/>
                <a:cs typeface="Calibri"/>
              </a:rPr>
              <a:t>Alice</a:t>
            </a:r>
            <a:r>
              <a:rPr sz="2000" spc="-5" dirty="0">
                <a:latin typeface="Calibri"/>
                <a:cs typeface="Calibri"/>
              </a:rPr>
              <a:t> </a:t>
            </a:r>
            <a:r>
              <a:rPr sz="2000" spc="-10" dirty="0">
                <a:latin typeface="Calibri"/>
                <a:cs typeface="Calibri"/>
              </a:rPr>
              <a:t>must </a:t>
            </a:r>
            <a:r>
              <a:rPr sz="2000" spc="-5" dirty="0">
                <a:latin typeface="Calibri"/>
                <a:cs typeface="Calibri"/>
              </a:rPr>
              <a:t>own </a:t>
            </a:r>
            <a:r>
              <a:rPr sz="2000" u="heavy" spc="-5" dirty="0">
                <a:uFill>
                  <a:solidFill>
                    <a:srgbClr val="000000"/>
                  </a:solidFill>
                </a:uFill>
                <a:latin typeface="Calibri"/>
                <a:cs typeface="Calibri"/>
              </a:rPr>
              <a:t>File</a:t>
            </a:r>
            <a:r>
              <a:rPr sz="2000" u="heavy" spc="100" dirty="0">
                <a:uFill>
                  <a:solidFill>
                    <a:srgbClr val="000000"/>
                  </a:solidFill>
                </a:uFill>
                <a:latin typeface="Calibri"/>
                <a:cs typeface="Calibri"/>
              </a:rPr>
              <a:t> </a:t>
            </a:r>
            <a:r>
              <a:rPr sz="2000" u="heavy" dirty="0">
                <a:uFill>
                  <a:solidFill>
                    <a:srgbClr val="000000"/>
                  </a:solidFill>
                </a:uFill>
                <a:latin typeface="Calibri"/>
                <a:cs typeface="Calibri"/>
              </a:rPr>
              <a:t>1</a:t>
            </a:r>
            <a:endParaRPr sz="2000" dirty="0">
              <a:latin typeface="Calibri"/>
              <a:cs typeface="Calibri"/>
            </a:endParaRPr>
          </a:p>
        </p:txBody>
      </p:sp>
      <p:sp>
        <p:nvSpPr>
          <p:cNvPr id="22" name="object 20">
            <a:extLst>
              <a:ext uri="{FF2B5EF4-FFF2-40B4-BE49-F238E27FC236}">
                <a16:creationId xmlns:a16="http://schemas.microsoft.com/office/drawing/2014/main" id="{2F7D6018-C459-0D4D-9162-8B3768317346}"/>
              </a:ext>
            </a:extLst>
          </p:cNvPr>
          <p:cNvSpPr/>
          <p:nvPr/>
        </p:nvSpPr>
        <p:spPr>
          <a:xfrm>
            <a:off x="6294120" y="3690591"/>
            <a:ext cx="291465" cy="177165"/>
          </a:xfrm>
          <a:custGeom>
            <a:avLst/>
            <a:gdLst/>
            <a:ahLst/>
            <a:cxnLst/>
            <a:rect l="l" t="t" r="r" b="b"/>
            <a:pathLst>
              <a:path w="291465" h="177164">
                <a:moveTo>
                  <a:pt x="202691" y="0"/>
                </a:moveTo>
                <a:lnTo>
                  <a:pt x="202691" y="44157"/>
                </a:lnTo>
                <a:lnTo>
                  <a:pt x="0" y="44157"/>
                </a:lnTo>
                <a:lnTo>
                  <a:pt x="0" y="132486"/>
                </a:lnTo>
                <a:lnTo>
                  <a:pt x="202691" y="132486"/>
                </a:lnTo>
                <a:lnTo>
                  <a:pt x="202691" y="176644"/>
                </a:lnTo>
                <a:lnTo>
                  <a:pt x="290956" y="88328"/>
                </a:lnTo>
                <a:lnTo>
                  <a:pt x="202691" y="0"/>
                </a:lnTo>
                <a:close/>
              </a:path>
            </a:pathLst>
          </a:custGeom>
          <a:solidFill>
            <a:srgbClr val="000000"/>
          </a:solidFill>
        </p:spPr>
        <p:txBody>
          <a:bodyPr wrap="square" lIns="0" tIns="0" rIns="0" bIns="0" rtlCol="0"/>
          <a:lstStyle/>
          <a:p>
            <a:endParaRPr/>
          </a:p>
        </p:txBody>
      </p:sp>
      <p:sp>
        <p:nvSpPr>
          <p:cNvPr id="23" name="TextBox 22">
            <a:extLst>
              <a:ext uri="{FF2B5EF4-FFF2-40B4-BE49-F238E27FC236}">
                <a16:creationId xmlns:a16="http://schemas.microsoft.com/office/drawing/2014/main" id="{4A115A05-30AA-5B41-BC3E-D9B6C11CB22B}"/>
              </a:ext>
            </a:extLst>
          </p:cNvPr>
          <p:cNvSpPr txBox="1"/>
          <p:nvPr/>
        </p:nvSpPr>
        <p:spPr>
          <a:xfrm>
            <a:off x="7487478" y="1903332"/>
            <a:ext cx="461986" cy="369332"/>
          </a:xfrm>
          <a:prstGeom prst="rect">
            <a:avLst/>
          </a:prstGeom>
          <a:noFill/>
        </p:spPr>
        <p:txBody>
          <a:bodyPr wrap="none" rtlCol="0">
            <a:spAutoFit/>
          </a:bodyPr>
          <a:lstStyle/>
          <a:p>
            <a:r>
              <a:rPr lang="en-US" dirty="0"/>
              <a:t>OR</a:t>
            </a:r>
          </a:p>
        </p:txBody>
      </p:sp>
    </p:spTree>
    <p:extLst>
      <p:ext uri="{BB962C8B-B14F-4D97-AF65-F5344CB8AC3E}">
        <p14:creationId xmlns:p14="http://schemas.microsoft.com/office/powerpoint/2010/main" val="1845587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2" y="126033"/>
            <a:ext cx="4530090" cy="757555"/>
          </a:xfrm>
          <a:prstGeom prst="rect">
            <a:avLst/>
          </a:prstGeom>
        </p:spPr>
        <p:txBody>
          <a:bodyPr vert="horz" wrap="square" lIns="0" tIns="12700" rIns="0" bIns="0" rtlCol="0">
            <a:spAutoFit/>
          </a:bodyPr>
          <a:lstStyle/>
          <a:p>
            <a:pPr marL="12700">
              <a:lnSpc>
                <a:spcPct val="100000"/>
              </a:lnSpc>
              <a:spcBef>
                <a:spcPts val="100"/>
              </a:spcBef>
            </a:pPr>
            <a:r>
              <a:rPr spc="-155" dirty="0"/>
              <a:t>Recap: </a:t>
            </a:r>
            <a:r>
              <a:rPr spc="-120" dirty="0"/>
              <a:t>MAC </a:t>
            </a:r>
            <a:r>
              <a:rPr spc="-90" dirty="0"/>
              <a:t>vs</a:t>
            </a:r>
            <a:r>
              <a:rPr spc="-640" dirty="0"/>
              <a:t> </a:t>
            </a:r>
            <a:r>
              <a:rPr spc="-145" dirty="0"/>
              <a:t>DAC</a:t>
            </a:r>
          </a:p>
        </p:txBody>
      </p:sp>
      <p:sp>
        <p:nvSpPr>
          <p:cNvPr id="3" name="object 3"/>
          <p:cNvSpPr txBox="1"/>
          <p:nvPr/>
        </p:nvSpPr>
        <p:spPr>
          <a:xfrm>
            <a:off x="844842" y="1129772"/>
            <a:ext cx="10720070" cy="5009064"/>
          </a:xfrm>
          <a:prstGeom prst="rect">
            <a:avLst/>
          </a:prstGeom>
        </p:spPr>
        <p:txBody>
          <a:bodyPr vert="horz" wrap="square" lIns="0" tIns="180340" rIns="0" bIns="0" rtlCol="0">
            <a:spAutoFit/>
          </a:bodyPr>
          <a:lstStyle/>
          <a:p>
            <a:pPr marL="464820" indent="-452755">
              <a:lnSpc>
                <a:spcPct val="100000"/>
              </a:lnSpc>
              <a:spcBef>
                <a:spcPts val="1420"/>
              </a:spcBef>
              <a:buClr>
                <a:srgbClr val="E30477"/>
              </a:buClr>
              <a:buFont typeface="Wingdings"/>
              <a:buChar char=""/>
              <a:tabLst>
                <a:tab pos="464820" algn="l"/>
                <a:tab pos="465455" algn="l"/>
              </a:tabLst>
            </a:pPr>
            <a:r>
              <a:rPr sz="3600" spc="-75" dirty="0">
                <a:latin typeface="Calibri"/>
                <a:cs typeface="Calibri"/>
              </a:rPr>
              <a:t>Two </a:t>
            </a:r>
            <a:r>
              <a:rPr sz="3600" spc="-10" dirty="0">
                <a:latin typeface="Calibri"/>
                <a:cs typeface="Calibri"/>
              </a:rPr>
              <a:t>dual</a:t>
            </a:r>
            <a:r>
              <a:rPr sz="3600" spc="55" dirty="0">
                <a:latin typeface="Calibri"/>
                <a:cs typeface="Calibri"/>
              </a:rPr>
              <a:t> </a:t>
            </a:r>
            <a:r>
              <a:rPr sz="3600" spc="-10" dirty="0">
                <a:latin typeface="Calibri"/>
                <a:cs typeface="Calibri"/>
              </a:rPr>
              <a:t>approaches</a:t>
            </a:r>
            <a:endParaRPr sz="3600" dirty="0">
              <a:latin typeface="Calibri"/>
              <a:cs typeface="Calibri"/>
            </a:endParaRPr>
          </a:p>
          <a:p>
            <a:pPr marL="464820" indent="-452755">
              <a:lnSpc>
                <a:spcPct val="100000"/>
              </a:lnSpc>
              <a:spcBef>
                <a:spcPts val="1320"/>
              </a:spcBef>
              <a:buClr>
                <a:srgbClr val="E30477"/>
              </a:buClr>
              <a:buFont typeface="Wingdings"/>
              <a:buChar char=""/>
              <a:tabLst>
                <a:tab pos="464820" algn="l"/>
                <a:tab pos="465455" algn="l"/>
              </a:tabLst>
            </a:pPr>
            <a:r>
              <a:rPr sz="3600" spc="-5" dirty="0">
                <a:latin typeface="Calibri"/>
                <a:cs typeface="Calibri"/>
              </a:rPr>
              <a:t>In </a:t>
            </a:r>
            <a:r>
              <a:rPr sz="3600" spc="-15" dirty="0">
                <a:latin typeface="Calibri"/>
                <a:cs typeface="Calibri"/>
              </a:rPr>
              <a:t>practice: combine</a:t>
            </a:r>
            <a:r>
              <a:rPr sz="3600" dirty="0">
                <a:latin typeface="Calibri"/>
                <a:cs typeface="Calibri"/>
              </a:rPr>
              <a:t> </a:t>
            </a:r>
            <a:r>
              <a:rPr sz="3600" spc="-10" dirty="0">
                <a:latin typeface="Calibri"/>
                <a:cs typeface="Calibri"/>
              </a:rPr>
              <a:t>both</a:t>
            </a:r>
            <a:endParaRPr sz="3600" dirty="0">
              <a:latin typeface="Calibri"/>
              <a:cs typeface="Calibri"/>
            </a:endParaRPr>
          </a:p>
          <a:p>
            <a:pPr marL="818515" marR="5080" lvl="1" indent="-349250">
              <a:lnSpc>
                <a:spcPts val="3890"/>
              </a:lnSpc>
              <a:spcBef>
                <a:spcPts val="575"/>
              </a:spcBef>
              <a:buClr>
                <a:srgbClr val="6AC2ED"/>
              </a:buClr>
              <a:buFont typeface="Wingdings"/>
              <a:buChar char=""/>
              <a:tabLst>
                <a:tab pos="819150" algn="l"/>
              </a:tabLst>
            </a:pPr>
            <a:r>
              <a:rPr sz="3200" spc="-15" dirty="0">
                <a:solidFill>
                  <a:srgbClr val="585858"/>
                </a:solidFill>
                <a:latin typeface="Calibri"/>
                <a:cs typeface="Calibri"/>
              </a:rPr>
              <a:t>Provide </a:t>
            </a:r>
            <a:r>
              <a:rPr sz="3200" spc="-5" dirty="0">
                <a:solidFill>
                  <a:srgbClr val="585858"/>
                </a:solidFill>
                <a:latin typeface="Calibri"/>
                <a:cs typeface="Calibri"/>
              </a:rPr>
              <a:t>some </a:t>
            </a:r>
            <a:r>
              <a:rPr sz="3200" spc="-20" dirty="0">
                <a:solidFill>
                  <a:srgbClr val="585858"/>
                </a:solidFill>
                <a:latin typeface="Calibri"/>
                <a:cs typeface="Calibri"/>
              </a:rPr>
              <a:t>form </a:t>
            </a:r>
            <a:r>
              <a:rPr sz="3200" spc="-5" dirty="0">
                <a:solidFill>
                  <a:srgbClr val="585858"/>
                </a:solidFill>
                <a:latin typeface="Calibri"/>
                <a:cs typeface="Calibri"/>
              </a:rPr>
              <a:t>of discretionary self-management  within </a:t>
            </a:r>
            <a:r>
              <a:rPr sz="3200" dirty="0">
                <a:solidFill>
                  <a:srgbClr val="585858"/>
                </a:solidFill>
                <a:latin typeface="Calibri"/>
                <a:cs typeface="Calibri"/>
              </a:rPr>
              <a:t>the </a:t>
            </a:r>
            <a:r>
              <a:rPr sz="3200" spc="-20" dirty="0">
                <a:solidFill>
                  <a:srgbClr val="585858"/>
                </a:solidFill>
                <a:latin typeface="Calibri"/>
                <a:cs typeface="Calibri"/>
              </a:rPr>
              <a:t>constraints </a:t>
            </a:r>
            <a:r>
              <a:rPr sz="3200" spc="-5" dirty="0">
                <a:solidFill>
                  <a:srgbClr val="585858"/>
                </a:solidFill>
                <a:latin typeface="Calibri"/>
                <a:cs typeface="Calibri"/>
              </a:rPr>
              <a:t>of </a:t>
            </a:r>
            <a:r>
              <a:rPr sz="3200" spc="-10" dirty="0">
                <a:solidFill>
                  <a:srgbClr val="585858"/>
                </a:solidFill>
                <a:latin typeface="Calibri"/>
                <a:cs typeface="Calibri"/>
              </a:rPr>
              <a:t>mandatory </a:t>
            </a:r>
            <a:r>
              <a:rPr sz="3200" dirty="0">
                <a:solidFill>
                  <a:srgbClr val="585858"/>
                </a:solidFill>
                <a:latin typeface="Calibri"/>
                <a:cs typeface="Calibri"/>
              </a:rPr>
              <a:t>access</a:t>
            </a:r>
            <a:r>
              <a:rPr sz="3200" spc="-75" dirty="0">
                <a:solidFill>
                  <a:srgbClr val="585858"/>
                </a:solidFill>
                <a:latin typeface="Calibri"/>
                <a:cs typeface="Calibri"/>
              </a:rPr>
              <a:t> </a:t>
            </a:r>
            <a:r>
              <a:rPr sz="3200" dirty="0">
                <a:solidFill>
                  <a:srgbClr val="585858"/>
                </a:solidFill>
                <a:latin typeface="Calibri"/>
                <a:cs typeface="Calibri"/>
              </a:rPr>
              <a:t>rules</a:t>
            </a:r>
            <a:endParaRPr sz="3200" dirty="0">
              <a:latin typeface="Calibri"/>
              <a:cs typeface="Calibri"/>
            </a:endParaRPr>
          </a:p>
          <a:p>
            <a:pPr marL="1271270" marR="579755" lvl="2" indent="-344805">
              <a:lnSpc>
                <a:spcPts val="3020"/>
              </a:lnSpc>
              <a:spcBef>
                <a:spcPts val="550"/>
              </a:spcBef>
              <a:buClr>
                <a:srgbClr val="7BC961"/>
              </a:buClr>
              <a:buFont typeface="Arial"/>
              <a:buChar char="•"/>
              <a:tabLst>
                <a:tab pos="1271270" algn="l"/>
                <a:tab pos="1271905" algn="l"/>
              </a:tabLst>
            </a:pPr>
            <a:r>
              <a:rPr sz="2400" spc="-20" dirty="0">
                <a:solidFill>
                  <a:srgbClr val="585858"/>
                </a:solidFill>
                <a:latin typeface="Calibri"/>
                <a:cs typeface="Calibri"/>
              </a:rPr>
              <a:t>For </a:t>
            </a:r>
            <a:r>
              <a:rPr sz="2400" spc="-15" dirty="0">
                <a:solidFill>
                  <a:srgbClr val="585858"/>
                </a:solidFill>
                <a:latin typeface="Calibri"/>
                <a:cs typeface="Calibri"/>
              </a:rPr>
              <a:t>example, </a:t>
            </a:r>
            <a:r>
              <a:rPr sz="2400" spc="-20" dirty="0">
                <a:solidFill>
                  <a:srgbClr val="585858"/>
                </a:solidFill>
                <a:latin typeface="Calibri"/>
                <a:cs typeface="Calibri"/>
              </a:rPr>
              <a:t>delegate </a:t>
            </a:r>
            <a:r>
              <a:rPr sz="2400" spc="-15" dirty="0">
                <a:solidFill>
                  <a:srgbClr val="585858"/>
                </a:solidFill>
                <a:latin typeface="Calibri"/>
                <a:cs typeface="Calibri"/>
              </a:rPr>
              <a:t>administration </a:t>
            </a:r>
            <a:r>
              <a:rPr sz="2400" spc="-5" dirty="0">
                <a:solidFill>
                  <a:srgbClr val="585858"/>
                </a:solidFill>
                <a:latin typeface="Calibri"/>
                <a:cs typeface="Calibri"/>
              </a:rPr>
              <a:t>of </a:t>
            </a:r>
            <a:r>
              <a:rPr sz="2400" spc="-10" dirty="0">
                <a:solidFill>
                  <a:srgbClr val="585858"/>
                </a:solidFill>
                <a:latin typeface="Calibri"/>
                <a:cs typeface="Calibri"/>
              </a:rPr>
              <a:t>team </a:t>
            </a:r>
            <a:r>
              <a:rPr sz="2400" spc="-15" dirty="0">
                <a:solidFill>
                  <a:srgbClr val="585858"/>
                </a:solidFill>
                <a:latin typeface="Calibri"/>
                <a:cs typeface="Calibri"/>
              </a:rPr>
              <a:t>resources </a:t>
            </a:r>
            <a:r>
              <a:rPr sz="2400" spc="-20" dirty="0">
                <a:solidFill>
                  <a:srgbClr val="585858"/>
                </a:solidFill>
                <a:latin typeface="Calibri"/>
                <a:cs typeface="Calibri"/>
              </a:rPr>
              <a:t>to </a:t>
            </a:r>
            <a:r>
              <a:rPr sz="2400" dirty="0">
                <a:solidFill>
                  <a:srgbClr val="585858"/>
                </a:solidFill>
                <a:latin typeface="Calibri"/>
                <a:cs typeface="Calibri"/>
              </a:rPr>
              <a:t>an  </a:t>
            </a:r>
            <a:r>
              <a:rPr sz="2400" spc="-20" dirty="0">
                <a:solidFill>
                  <a:srgbClr val="585858"/>
                </a:solidFill>
                <a:latin typeface="Calibri"/>
                <a:cs typeface="Calibri"/>
              </a:rPr>
              <a:t>administrator</a:t>
            </a:r>
            <a:endParaRPr sz="2400" dirty="0">
              <a:latin typeface="Calibri"/>
              <a:cs typeface="Calibri"/>
            </a:endParaRPr>
          </a:p>
          <a:p>
            <a:pPr marL="818515" lvl="1" indent="-349250">
              <a:lnSpc>
                <a:spcPct val="100000"/>
              </a:lnSpc>
              <a:spcBef>
                <a:spcPts val="55"/>
              </a:spcBef>
              <a:buClr>
                <a:srgbClr val="6AC2ED"/>
              </a:buClr>
              <a:buFont typeface="Wingdings"/>
              <a:buChar char=""/>
              <a:tabLst>
                <a:tab pos="818515" algn="l"/>
                <a:tab pos="819150" algn="l"/>
              </a:tabLst>
            </a:pPr>
            <a:r>
              <a:rPr sz="2800" spc="-5" dirty="0">
                <a:solidFill>
                  <a:srgbClr val="585858"/>
                </a:solidFill>
                <a:latin typeface="Calibri"/>
                <a:cs typeface="Calibri"/>
              </a:rPr>
              <a:t>Options:</a:t>
            </a:r>
            <a:endParaRPr sz="2800" dirty="0">
              <a:latin typeface="Calibri"/>
              <a:cs typeface="Calibri"/>
            </a:endParaRPr>
          </a:p>
          <a:p>
            <a:pPr marL="1271270" lvl="2" indent="-345440">
              <a:lnSpc>
                <a:spcPct val="100000"/>
              </a:lnSpc>
              <a:spcBef>
                <a:spcPts val="185"/>
              </a:spcBef>
              <a:buClr>
                <a:srgbClr val="7BC961"/>
              </a:buClr>
              <a:buFont typeface="Arial"/>
              <a:buChar char="•"/>
              <a:tabLst>
                <a:tab pos="1271270" algn="l"/>
                <a:tab pos="1271905" algn="l"/>
              </a:tabLst>
            </a:pPr>
            <a:r>
              <a:rPr sz="2400" spc="-25" dirty="0">
                <a:solidFill>
                  <a:srgbClr val="585858"/>
                </a:solidFill>
                <a:latin typeface="Calibri"/>
                <a:cs typeface="Calibri"/>
              </a:rPr>
              <a:t>Enforce </a:t>
            </a:r>
            <a:r>
              <a:rPr sz="2400" spc="-10" dirty="0">
                <a:solidFill>
                  <a:srgbClr val="585858"/>
                </a:solidFill>
                <a:latin typeface="Calibri"/>
                <a:cs typeface="Calibri"/>
              </a:rPr>
              <a:t>mandatory</a:t>
            </a:r>
            <a:r>
              <a:rPr sz="2400" spc="35" dirty="0">
                <a:solidFill>
                  <a:srgbClr val="585858"/>
                </a:solidFill>
                <a:latin typeface="Calibri"/>
                <a:cs typeface="Calibri"/>
              </a:rPr>
              <a:t> </a:t>
            </a:r>
            <a:r>
              <a:rPr sz="2400" spc="-5" dirty="0">
                <a:solidFill>
                  <a:srgbClr val="585858"/>
                </a:solidFill>
                <a:latin typeface="Calibri"/>
                <a:cs typeface="Calibri"/>
              </a:rPr>
              <a:t>policy</a:t>
            </a:r>
            <a:endParaRPr sz="2400" dirty="0">
              <a:latin typeface="Calibri"/>
              <a:cs typeface="Calibri"/>
            </a:endParaRPr>
          </a:p>
          <a:p>
            <a:pPr marL="1271270" lvl="2" indent="-345440">
              <a:lnSpc>
                <a:spcPct val="100000"/>
              </a:lnSpc>
              <a:spcBef>
                <a:spcPts val="170"/>
              </a:spcBef>
              <a:buClr>
                <a:srgbClr val="7BC961"/>
              </a:buClr>
              <a:buFont typeface="Arial"/>
              <a:buChar char="•"/>
              <a:tabLst>
                <a:tab pos="1271270" algn="l"/>
                <a:tab pos="1271905" algn="l"/>
              </a:tabLst>
            </a:pPr>
            <a:r>
              <a:rPr sz="2400" spc="-5" dirty="0">
                <a:solidFill>
                  <a:srgbClr val="585858"/>
                </a:solidFill>
                <a:latin typeface="Calibri"/>
                <a:cs typeface="Calibri"/>
              </a:rPr>
              <a:t>Audit </a:t>
            </a:r>
            <a:r>
              <a:rPr sz="2400" spc="-10" dirty="0">
                <a:solidFill>
                  <a:srgbClr val="585858"/>
                </a:solidFill>
                <a:latin typeface="Calibri"/>
                <a:cs typeface="Calibri"/>
              </a:rPr>
              <a:t>mandatory</a:t>
            </a:r>
            <a:r>
              <a:rPr sz="2400" spc="40" dirty="0">
                <a:solidFill>
                  <a:srgbClr val="585858"/>
                </a:solidFill>
                <a:latin typeface="Calibri"/>
                <a:cs typeface="Calibri"/>
              </a:rPr>
              <a:t> </a:t>
            </a:r>
            <a:r>
              <a:rPr sz="2400" spc="-5" dirty="0">
                <a:solidFill>
                  <a:srgbClr val="585858"/>
                </a:solidFill>
                <a:latin typeface="Calibri"/>
                <a:cs typeface="Calibri"/>
              </a:rPr>
              <a:t>policy</a:t>
            </a:r>
            <a:endParaRPr sz="2400" dirty="0">
              <a:latin typeface="Calibri"/>
              <a:cs typeface="Calibri"/>
            </a:endParaRPr>
          </a:p>
          <a:p>
            <a:pPr marL="1271270" lvl="2" indent="-345440">
              <a:lnSpc>
                <a:spcPct val="100000"/>
              </a:lnSpc>
              <a:spcBef>
                <a:spcPts val="155"/>
              </a:spcBef>
              <a:buClr>
                <a:srgbClr val="7BC961"/>
              </a:buClr>
              <a:buFont typeface="Arial"/>
              <a:buChar char="•"/>
              <a:tabLst>
                <a:tab pos="1271270" algn="l"/>
                <a:tab pos="1271905" algn="l"/>
              </a:tabLst>
            </a:pPr>
            <a:r>
              <a:rPr sz="2400" spc="-45" dirty="0">
                <a:solidFill>
                  <a:srgbClr val="585858"/>
                </a:solidFill>
                <a:latin typeface="Calibri"/>
                <a:cs typeface="Calibri"/>
              </a:rPr>
              <a:t>Trust </a:t>
            </a:r>
            <a:r>
              <a:rPr sz="2400" spc="-10" dirty="0">
                <a:solidFill>
                  <a:srgbClr val="585858"/>
                </a:solidFill>
                <a:latin typeface="Calibri"/>
                <a:cs typeface="Calibri"/>
              </a:rPr>
              <a:t>subjects </a:t>
            </a:r>
            <a:r>
              <a:rPr sz="2400" spc="-20" dirty="0">
                <a:solidFill>
                  <a:srgbClr val="585858"/>
                </a:solidFill>
                <a:latin typeface="Calibri"/>
                <a:cs typeface="Calibri"/>
              </a:rPr>
              <a:t>to enforce </a:t>
            </a:r>
            <a:r>
              <a:rPr sz="2400" spc="-10" dirty="0">
                <a:solidFill>
                  <a:srgbClr val="585858"/>
                </a:solidFill>
                <a:latin typeface="Calibri"/>
                <a:cs typeface="Calibri"/>
              </a:rPr>
              <a:t>mandatory</a:t>
            </a:r>
            <a:r>
              <a:rPr sz="2400" spc="155" dirty="0">
                <a:solidFill>
                  <a:srgbClr val="585858"/>
                </a:solidFill>
                <a:latin typeface="Calibri"/>
                <a:cs typeface="Calibri"/>
              </a:rPr>
              <a:t> </a:t>
            </a:r>
            <a:r>
              <a:rPr sz="2400" spc="-5" dirty="0">
                <a:solidFill>
                  <a:srgbClr val="585858"/>
                </a:solidFill>
                <a:latin typeface="Calibri"/>
                <a:cs typeface="Calibri"/>
              </a:rPr>
              <a:t>policy</a:t>
            </a:r>
            <a:endParaRPr sz="2400" dirty="0">
              <a:latin typeface="Calibri"/>
              <a:cs typeface="Calibri"/>
            </a:endParaRPr>
          </a:p>
        </p:txBody>
      </p:sp>
    </p:spTree>
    <p:extLst>
      <p:ext uri="{BB962C8B-B14F-4D97-AF65-F5344CB8AC3E}">
        <p14:creationId xmlns:p14="http://schemas.microsoft.com/office/powerpoint/2010/main" val="1311229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28271" y="23446"/>
            <a:ext cx="7162117" cy="793359"/>
          </a:xfrm>
          <a:prstGeom prst="rect">
            <a:avLst/>
          </a:prstGeom>
        </p:spPr>
        <p:txBody>
          <a:bodyPr vert="horz" wrap="square" lIns="0" tIns="123825" rIns="0" bIns="0" rtlCol="0" anchor="ctr">
            <a:spAutoFit/>
          </a:bodyPr>
          <a:lstStyle/>
          <a:p>
            <a:pPr marL="2621280" marR="5080" indent="-1590040">
              <a:lnSpc>
                <a:spcPts val="5400"/>
              </a:lnSpc>
              <a:spcBef>
                <a:spcPts val="975"/>
              </a:spcBef>
            </a:pPr>
            <a:r>
              <a:rPr spc="-5" dirty="0"/>
              <a:t>File System Access </a:t>
            </a:r>
            <a:r>
              <a:rPr spc="-10" dirty="0"/>
              <a:t>Control</a:t>
            </a:r>
          </a:p>
        </p:txBody>
      </p:sp>
      <p:sp>
        <p:nvSpPr>
          <p:cNvPr id="6" name="object 6"/>
          <p:cNvSpPr txBox="1"/>
          <p:nvPr/>
        </p:nvSpPr>
        <p:spPr>
          <a:xfrm>
            <a:off x="861793" y="1395779"/>
            <a:ext cx="7038623" cy="4629472"/>
          </a:xfrm>
          <a:prstGeom prst="rect">
            <a:avLst/>
          </a:prstGeom>
        </p:spPr>
        <p:txBody>
          <a:bodyPr vert="horz" wrap="square" lIns="0" tIns="12700" rIns="0" bIns="0" rtlCol="0">
            <a:spAutoFit/>
          </a:bodyPr>
          <a:lstStyle/>
          <a:p>
            <a:pPr marL="294640" indent="-281940">
              <a:spcBef>
                <a:spcPts val="100"/>
              </a:spcBef>
              <a:buClr>
                <a:srgbClr val="3B551A"/>
              </a:buClr>
              <a:buSzPct val="75000"/>
              <a:buFont typeface="Wingdings"/>
              <a:buChar char=""/>
              <a:tabLst>
                <a:tab pos="294005" algn="l"/>
                <a:tab pos="294640" algn="l"/>
              </a:tabLst>
            </a:pPr>
            <a:r>
              <a:rPr sz="2400" spc="-5" dirty="0">
                <a:solidFill>
                  <a:srgbClr val="252525"/>
                </a:solidFill>
                <a:cs typeface="Calisto MT"/>
              </a:rPr>
              <a:t>Identifies </a:t>
            </a:r>
            <a:r>
              <a:rPr sz="2400" dirty="0">
                <a:solidFill>
                  <a:srgbClr val="252525"/>
                </a:solidFill>
                <a:cs typeface="Calisto MT"/>
              </a:rPr>
              <a:t>a user </a:t>
            </a:r>
            <a:r>
              <a:rPr sz="2400" spc="-5" dirty="0">
                <a:solidFill>
                  <a:srgbClr val="252525"/>
                </a:solidFill>
                <a:cs typeface="Calisto MT"/>
              </a:rPr>
              <a:t>to </a:t>
            </a:r>
            <a:r>
              <a:rPr sz="2400" dirty="0">
                <a:solidFill>
                  <a:srgbClr val="252525"/>
                </a:solidFill>
                <a:cs typeface="Calisto MT"/>
              </a:rPr>
              <a:t>the</a:t>
            </a:r>
            <a:r>
              <a:rPr sz="2400" spc="-50" dirty="0">
                <a:solidFill>
                  <a:srgbClr val="252525"/>
                </a:solidFill>
                <a:cs typeface="Calisto MT"/>
              </a:rPr>
              <a:t> </a:t>
            </a:r>
            <a:r>
              <a:rPr sz="2400" dirty="0">
                <a:solidFill>
                  <a:srgbClr val="252525"/>
                </a:solidFill>
                <a:cs typeface="Calisto MT"/>
              </a:rPr>
              <a:t>system</a:t>
            </a:r>
            <a:endParaRPr sz="2400" dirty="0">
              <a:cs typeface="Calisto MT"/>
            </a:endParaRPr>
          </a:p>
          <a:p>
            <a:pPr marL="294005" marR="217804" indent="-281940">
              <a:spcBef>
                <a:spcPts val="1800"/>
              </a:spcBef>
              <a:buClr>
                <a:srgbClr val="3B551A"/>
              </a:buClr>
              <a:buSzPct val="75000"/>
              <a:buFont typeface="Wingdings"/>
              <a:buChar char=""/>
              <a:tabLst>
                <a:tab pos="294005" algn="l"/>
                <a:tab pos="294640" algn="l"/>
              </a:tabLst>
            </a:pPr>
            <a:r>
              <a:rPr sz="2400" dirty="0">
                <a:solidFill>
                  <a:srgbClr val="252525"/>
                </a:solidFill>
                <a:cs typeface="Calisto MT"/>
              </a:rPr>
              <a:t>Associated </a:t>
            </a:r>
            <a:r>
              <a:rPr sz="2400" spc="-5" dirty="0">
                <a:solidFill>
                  <a:srgbClr val="252525"/>
                </a:solidFill>
                <a:cs typeface="Calisto MT"/>
              </a:rPr>
              <a:t>with </a:t>
            </a:r>
            <a:r>
              <a:rPr sz="2400" dirty="0">
                <a:solidFill>
                  <a:srgbClr val="252525"/>
                </a:solidFill>
                <a:cs typeface="Calisto MT"/>
              </a:rPr>
              <a:t>each user there </a:t>
            </a:r>
            <a:r>
              <a:rPr sz="2400" spc="-5" dirty="0">
                <a:solidFill>
                  <a:srgbClr val="252525"/>
                </a:solidFill>
                <a:cs typeface="Calisto MT"/>
              </a:rPr>
              <a:t>can be </a:t>
            </a:r>
            <a:r>
              <a:rPr sz="2400" dirty="0">
                <a:solidFill>
                  <a:srgbClr val="252525"/>
                </a:solidFill>
                <a:cs typeface="Calisto MT"/>
              </a:rPr>
              <a:t>a </a:t>
            </a:r>
            <a:r>
              <a:rPr sz="2400" spc="-5" dirty="0">
                <a:solidFill>
                  <a:srgbClr val="252525"/>
                </a:solidFill>
                <a:cs typeface="Calisto MT"/>
              </a:rPr>
              <a:t>profile </a:t>
            </a:r>
            <a:r>
              <a:rPr sz="2400" dirty="0">
                <a:solidFill>
                  <a:srgbClr val="252525"/>
                </a:solidFill>
                <a:cs typeface="Calisto MT"/>
              </a:rPr>
              <a:t>that </a:t>
            </a:r>
            <a:r>
              <a:rPr sz="2400" spc="-5" dirty="0">
                <a:solidFill>
                  <a:srgbClr val="252525"/>
                </a:solidFill>
                <a:cs typeface="Calisto MT"/>
              </a:rPr>
              <a:t>specifies </a:t>
            </a:r>
            <a:r>
              <a:rPr sz="2400" dirty="0">
                <a:solidFill>
                  <a:srgbClr val="252525"/>
                </a:solidFill>
                <a:cs typeface="Calisto MT"/>
              </a:rPr>
              <a:t>permissible </a:t>
            </a:r>
            <a:r>
              <a:rPr sz="2400" spc="-5" dirty="0">
                <a:solidFill>
                  <a:srgbClr val="252525"/>
                </a:solidFill>
                <a:cs typeface="Calisto MT"/>
              </a:rPr>
              <a:t>operations </a:t>
            </a:r>
            <a:r>
              <a:rPr sz="2400" dirty="0">
                <a:solidFill>
                  <a:srgbClr val="252525"/>
                </a:solidFill>
                <a:cs typeface="Calisto MT"/>
              </a:rPr>
              <a:t>and </a:t>
            </a:r>
            <a:r>
              <a:rPr sz="2400" spc="-5" dirty="0">
                <a:solidFill>
                  <a:srgbClr val="252525"/>
                </a:solidFill>
                <a:cs typeface="Calisto MT"/>
              </a:rPr>
              <a:t>file</a:t>
            </a:r>
            <a:r>
              <a:rPr sz="2400" spc="-25" dirty="0">
                <a:solidFill>
                  <a:srgbClr val="252525"/>
                </a:solidFill>
                <a:cs typeface="Calisto MT"/>
              </a:rPr>
              <a:t> </a:t>
            </a:r>
            <a:r>
              <a:rPr sz="2400" spc="-5" dirty="0">
                <a:solidFill>
                  <a:srgbClr val="252525"/>
                </a:solidFill>
                <a:cs typeface="Calisto MT"/>
              </a:rPr>
              <a:t>accesses</a:t>
            </a:r>
            <a:endParaRPr sz="2400" dirty="0">
              <a:cs typeface="Calisto MT"/>
            </a:endParaRPr>
          </a:p>
          <a:p>
            <a:pPr marL="294640" indent="-281940">
              <a:spcBef>
                <a:spcPts val="1800"/>
              </a:spcBef>
              <a:buClr>
                <a:srgbClr val="3B551A"/>
              </a:buClr>
              <a:buSzPct val="75000"/>
              <a:buFont typeface="Wingdings"/>
              <a:buChar char=""/>
              <a:tabLst>
                <a:tab pos="294005" algn="l"/>
                <a:tab pos="294640" algn="l"/>
              </a:tabLst>
            </a:pPr>
            <a:r>
              <a:rPr sz="2400" dirty="0">
                <a:solidFill>
                  <a:srgbClr val="252525"/>
                </a:solidFill>
                <a:cs typeface="Calisto MT"/>
              </a:rPr>
              <a:t>The operating system </a:t>
            </a:r>
            <a:r>
              <a:rPr sz="2400" spc="-5" dirty="0">
                <a:solidFill>
                  <a:srgbClr val="252525"/>
                </a:solidFill>
                <a:cs typeface="Calisto MT"/>
              </a:rPr>
              <a:t>can then enforce </a:t>
            </a:r>
            <a:r>
              <a:rPr sz="2400" spc="5" dirty="0">
                <a:solidFill>
                  <a:srgbClr val="252525"/>
                </a:solidFill>
                <a:cs typeface="Calisto MT"/>
              </a:rPr>
              <a:t>rules </a:t>
            </a:r>
            <a:r>
              <a:rPr sz="2400" dirty="0">
                <a:solidFill>
                  <a:srgbClr val="252525"/>
                </a:solidFill>
                <a:cs typeface="Calisto MT"/>
              </a:rPr>
              <a:t>based on </a:t>
            </a:r>
            <a:r>
              <a:rPr sz="2400" spc="-5" dirty="0">
                <a:solidFill>
                  <a:srgbClr val="252525"/>
                </a:solidFill>
                <a:cs typeface="Calisto MT"/>
              </a:rPr>
              <a:t>the </a:t>
            </a:r>
            <a:r>
              <a:rPr sz="2400" dirty="0">
                <a:solidFill>
                  <a:srgbClr val="252525"/>
                </a:solidFill>
                <a:cs typeface="Calisto MT"/>
              </a:rPr>
              <a:t>user</a:t>
            </a:r>
            <a:r>
              <a:rPr sz="2400" spc="-90" dirty="0">
                <a:solidFill>
                  <a:srgbClr val="252525"/>
                </a:solidFill>
                <a:cs typeface="Calisto MT"/>
              </a:rPr>
              <a:t> </a:t>
            </a:r>
            <a:r>
              <a:rPr sz="2400" spc="-5" dirty="0">
                <a:solidFill>
                  <a:srgbClr val="252525"/>
                </a:solidFill>
                <a:cs typeface="Calisto MT"/>
              </a:rPr>
              <a:t>profile</a:t>
            </a:r>
            <a:endParaRPr sz="2400" dirty="0">
              <a:cs typeface="Calisto MT"/>
            </a:endParaRPr>
          </a:p>
          <a:p>
            <a:pPr marL="294005" marR="5080" indent="-281940">
              <a:spcBef>
                <a:spcPts val="1800"/>
              </a:spcBef>
              <a:buClr>
                <a:srgbClr val="3B551A"/>
              </a:buClr>
              <a:buSzPct val="75000"/>
              <a:buFont typeface="Wingdings"/>
              <a:buChar char=""/>
              <a:tabLst>
                <a:tab pos="294005" algn="l"/>
                <a:tab pos="294640" algn="l"/>
              </a:tabLst>
            </a:pPr>
            <a:r>
              <a:rPr lang="en-US" sz="2400" dirty="0">
                <a:solidFill>
                  <a:srgbClr val="252525"/>
                </a:solidFill>
                <a:cs typeface="Calisto MT"/>
              </a:rPr>
              <a:t>Most file systems have methods to assign permissions or access rights to specific users and groups of users</a:t>
            </a:r>
          </a:p>
          <a:p>
            <a:pPr marL="294005" marR="5080" indent="-281940">
              <a:spcBef>
                <a:spcPts val="1800"/>
              </a:spcBef>
              <a:buClr>
                <a:srgbClr val="3B551A"/>
              </a:buClr>
              <a:buSzPct val="75000"/>
              <a:buFont typeface="Wingdings"/>
              <a:buChar char=""/>
              <a:tabLst>
                <a:tab pos="294005" algn="l"/>
                <a:tab pos="294640" algn="l"/>
              </a:tabLst>
            </a:pPr>
            <a:r>
              <a:rPr lang="en-US" sz="2400" dirty="0">
                <a:solidFill>
                  <a:srgbClr val="252525"/>
                </a:solidFill>
                <a:cs typeface="Calisto MT"/>
              </a:rPr>
              <a:t>These permissions control the ability of the users to view, change, navigate, and execute the contents of the file system</a:t>
            </a:r>
            <a:endParaRPr sz="2400" dirty="0">
              <a:cs typeface="Calisto MT"/>
            </a:endParaRPr>
          </a:p>
        </p:txBody>
      </p:sp>
      <p:pic>
        <p:nvPicPr>
          <p:cNvPr id="2" name="Picture 1">
            <a:extLst>
              <a:ext uri="{FF2B5EF4-FFF2-40B4-BE49-F238E27FC236}">
                <a16:creationId xmlns:a16="http://schemas.microsoft.com/office/drawing/2014/main" id="{B0BEF636-8E83-F742-AFA8-69B12559C002}"/>
              </a:ext>
            </a:extLst>
          </p:cNvPr>
          <p:cNvPicPr>
            <a:picLocks noChangeAspect="1"/>
          </p:cNvPicPr>
          <p:nvPr/>
        </p:nvPicPr>
        <p:blipFill>
          <a:blip r:embed="rId2"/>
          <a:stretch>
            <a:fillRect/>
          </a:stretch>
        </p:blipFill>
        <p:spPr>
          <a:xfrm>
            <a:off x="7900416" y="1395779"/>
            <a:ext cx="4291584" cy="4630554"/>
          </a:xfrm>
          <a:prstGeom prst="rect">
            <a:avLst/>
          </a:prstGeom>
        </p:spPr>
      </p:pic>
    </p:spTree>
    <p:extLst>
      <p:ext uri="{BB962C8B-B14F-4D97-AF65-F5344CB8AC3E}">
        <p14:creationId xmlns:p14="http://schemas.microsoft.com/office/powerpoint/2010/main" val="2039594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683" y="-258215"/>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Access</a:t>
            </a:r>
            <a:r>
              <a:rPr spc="-80" dirty="0"/>
              <a:t> </a:t>
            </a:r>
            <a:r>
              <a:rPr dirty="0"/>
              <a:t>Permission	</a:t>
            </a:r>
          </a:p>
        </p:txBody>
      </p:sp>
      <p:sp>
        <p:nvSpPr>
          <p:cNvPr id="4" name="object 4"/>
          <p:cNvSpPr txBox="1"/>
          <p:nvPr/>
        </p:nvSpPr>
        <p:spPr>
          <a:xfrm>
            <a:off x="762682" y="1006398"/>
            <a:ext cx="7930213" cy="5579733"/>
          </a:xfrm>
          <a:prstGeom prst="rect">
            <a:avLst/>
          </a:prstGeom>
        </p:spPr>
        <p:txBody>
          <a:bodyPr vert="horz" wrap="square" lIns="0" tIns="44450" rIns="0" bIns="0" rtlCol="0">
            <a:spAutoFit/>
          </a:bodyPr>
          <a:lstStyle/>
          <a:p>
            <a:pPr marL="355600" indent="-343535">
              <a:spcBef>
                <a:spcPts val="350"/>
              </a:spcBef>
              <a:buChar char="•"/>
              <a:tabLst>
                <a:tab pos="355600" algn="l"/>
                <a:tab pos="356235" algn="l"/>
              </a:tabLst>
            </a:pPr>
            <a:r>
              <a:rPr sz="2000" dirty="0">
                <a:latin typeface="Arial"/>
                <a:cs typeface="Arial"/>
              </a:rPr>
              <a:t>List of </a:t>
            </a:r>
            <a:r>
              <a:rPr sz="2000" spc="-5" dirty="0">
                <a:latin typeface="Arial"/>
                <a:cs typeface="Arial"/>
              </a:rPr>
              <a:t>typical </a:t>
            </a:r>
            <a:r>
              <a:rPr sz="2000" dirty="0">
                <a:latin typeface="Arial"/>
                <a:cs typeface="Arial"/>
              </a:rPr>
              <a:t>access</a:t>
            </a:r>
            <a:r>
              <a:rPr sz="2000" spc="-95" dirty="0">
                <a:latin typeface="Arial"/>
                <a:cs typeface="Arial"/>
              </a:rPr>
              <a:t> </a:t>
            </a:r>
            <a:r>
              <a:rPr sz="2000" dirty="0">
                <a:latin typeface="Arial"/>
                <a:cs typeface="Arial"/>
              </a:rPr>
              <a:t>permission:</a:t>
            </a:r>
          </a:p>
          <a:p>
            <a:pPr marL="756285" lvl="1" indent="-287020">
              <a:spcBef>
                <a:spcPts val="225"/>
              </a:spcBef>
              <a:buChar char="–"/>
              <a:tabLst>
                <a:tab pos="756285" algn="l"/>
                <a:tab pos="756920" algn="l"/>
              </a:tabLst>
            </a:pPr>
            <a:r>
              <a:rPr spc="-5" dirty="0">
                <a:latin typeface="Arial"/>
                <a:cs typeface="Arial"/>
              </a:rPr>
              <a:t>UNIX has 8 access permission settings </a:t>
            </a:r>
            <a:r>
              <a:rPr dirty="0">
                <a:latin typeface="Arial"/>
                <a:cs typeface="Arial"/>
              </a:rPr>
              <a:t>for </a:t>
            </a:r>
            <a:r>
              <a:rPr spc="-5" dirty="0">
                <a:latin typeface="Arial"/>
                <a:cs typeface="Arial"/>
              </a:rPr>
              <a:t>3 </a:t>
            </a:r>
            <a:r>
              <a:rPr spc="-10" dirty="0">
                <a:latin typeface="Arial"/>
                <a:cs typeface="Arial"/>
              </a:rPr>
              <a:t>types </a:t>
            </a:r>
            <a:r>
              <a:rPr dirty="0">
                <a:latin typeface="Arial"/>
                <a:cs typeface="Arial"/>
              </a:rPr>
              <a:t>of </a:t>
            </a:r>
            <a:r>
              <a:rPr spc="-5" dirty="0">
                <a:latin typeface="Arial"/>
                <a:cs typeface="Arial"/>
              </a:rPr>
              <a:t>users</a:t>
            </a:r>
            <a:r>
              <a:rPr spc="125" dirty="0">
                <a:latin typeface="Arial"/>
                <a:cs typeface="Arial"/>
              </a:rPr>
              <a:t> </a:t>
            </a:r>
            <a:r>
              <a:rPr spc="-10" dirty="0">
                <a:latin typeface="Arial"/>
                <a:cs typeface="Arial"/>
              </a:rPr>
              <a:t>(</a:t>
            </a:r>
            <a:r>
              <a:rPr lang="en-US" spc="-10" dirty="0" err="1">
                <a:latin typeface="Arial"/>
                <a:cs typeface="Arial"/>
              </a:rPr>
              <a:t>u</a:t>
            </a:r>
            <a:r>
              <a:rPr spc="-10" dirty="0" err="1">
                <a:latin typeface="Arial"/>
                <a:cs typeface="Arial"/>
              </a:rPr>
              <a:t>,g,</a:t>
            </a:r>
            <a:r>
              <a:rPr lang="en-US" spc="-10" dirty="0" err="1">
                <a:latin typeface="Arial"/>
                <a:cs typeface="Arial"/>
              </a:rPr>
              <a:t>o</a:t>
            </a:r>
            <a:r>
              <a:rPr spc="-10" dirty="0">
                <a:latin typeface="Arial"/>
                <a:cs typeface="Arial"/>
              </a:rPr>
              <a:t>)</a:t>
            </a:r>
            <a:endParaRPr dirty="0">
              <a:latin typeface="Arial"/>
              <a:cs typeface="Arial"/>
            </a:endParaRPr>
          </a:p>
          <a:p>
            <a:pPr marL="1155700" lvl="2" indent="-229235">
              <a:spcBef>
                <a:spcPts val="200"/>
              </a:spcBef>
              <a:buChar char="•"/>
              <a:tabLst>
                <a:tab pos="1155700" algn="l"/>
                <a:tab pos="1156335" algn="l"/>
              </a:tabLst>
            </a:pPr>
            <a:r>
              <a:rPr sz="1600" spc="-5" dirty="0">
                <a:latin typeface="Arial"/>
                <a:cs typeface="Arial"/>
              </a:rPr>
              <a:t>Combination of Read (r), Write </a:t>
            </a:r>
            <a:r>
              <a:rPr sz="1600" spc="-10" dirty="0">
                <a:latin typeface="Arial"/>
                <a:cs typeface="Arial"/>
              </a:rPr>
              <a:t>(w), </a:t>
            </a:r>
            <a:r>
              <a:rPr sz="1600" spc="-5" dirty="0">
                <a:latin typeface="Arial"/>
                <a:cs typeface="Arial"/>
              </a:rPr>
              <a:t>Execute</a:t>
            </a:r>
            <a:r>
              <a:rPr sz="1600" spc="110" dirty="0">
                <a:latin typeface="Arial"/>
                <a:cs typeface="Arial"/>
              </a:rPr>
              <a:t> </a:t>
            </a:r>
            <a:r>
              <a:rPr sz="1600" spc="-5" dirty="0">
                <a:latin typeface="Arial"/>
                <a:cs typeface="Arial"/>
              </a:rPr>
              <a:t>(x)</a:t>
            </a:r>
            <a:endParaRPr sz="1600" dirty="0">
              <a:latin typeface="Arial"/>
              <a:cs typeface="Arial"/>
            </a:endParaRPr>
          </a:p>
          <a:p>
            <a:pPr marL="1155700" lvl="2" indent="-229235">
              <a:spcBef>
                <a:spcPts val="155"/>
              </a:spcBef>
              <a:buFont typeface="Arial"/>
              <a:buChar char="•"/>
              <a:tabLst>
                <a:tab pos="1155700" algn="l"/>
                <a:tab pos="1156335" algn="l"/>
                <a:tab pos="1841500" algn="l"/>
              </a:tabLst>
            </a:pPr>
            <a:r>
              <a:rPr sz="1600" spc="-10" dirty="0">
                <a:latin typeface="Lucida Console"/>
                <a:cs typeface="Lucida Console"/>
              </a:rPr>
              <a:t>---	</a:t>
            </a:r>
            <a:r>
              <a:rPr sz="1600" dirty="0">
                <a:latin typeface="Arial"/>
                <a:cs typeface="Arial"/>
              </a:rPr>
              <a:t>All </a:t>
            </a:r>
            <a:r>
              <a:rPr sz="1600" spc="-10" dirty="0">
                <a:latin typeface="Arial"/>
                <a:cs typeface="Arial"/>
              </a:rPr>
              <a:t>types </a:t>
            </a:r>
            <a:r>
              <a:rPr sz="1600" spc="-5" dirty="0">
                <a:latin typeface="Arial"/>
                <a:cs typeface="Arial"/>
              </a:rPr>
              <a:t>of access</a:t>
            </a:r>
            <a:r>
              <a:rPr sz="1600" spc="15" dirty="0">
                <a:latin typeface="Arial"/>
                <a:cs typeface="Arial"/>
              </a:rPr>
              <a:t> </a:t>
            </a:r>
            <a:r>
              <a:rPr sz="1600" spc="-5" dirty="0">
                <a:latin typeface="Arial"/>
                <a:cs typeface="Arial"/>
              </a:rPr>
              <a:t>denied</a:t>
            </a:r>
            <a:endParaRPr sz="1600" dirty="0">
              <a:latin typeface="Arial"/>
              <a:cs typeface="Arial"/>
            </a:endParaRPr>
          </a:p>
          <a:p>
            <a:pPr marL="1155700" lvl="2" indent="-229235">
              <a:spcBef>
                <a:spcPts val="195"/>
              </a:spcBef>
              <a:buFont typeface="Arial"/>
              <a:buChar char="•"/>
              <a:tabLst>
                <a:tab pos="1155700" algn="l"/>
                <a:tab pos="1156335" algn="l"/>
                <a:tab pos="1841500" algn="l"/>
              </a:tabLst>
            </a:pPr>
            <a:r>
              <a:rPr sz="1600" spc="-10" dirty="0">
                <a:latin typeface="Lucida Console"/>
                <a:cs typeface="Lucida Console"/>
              </a:rPr>
              <a:t>--x	</a:t>
            </a:r>
            <a:r>
              <a:rPr sz="1600" spc="-5" dirty="0">
                <a:latin typeface="Arial"/>
                <a:cs typeface="Arial"/>
              </a:rPr>
              <a:t>Execute access is allowed</a:t>
            </a:r>
            <a:r>
              <a:rPr sz="1600" spc="-20" dirty="0">
                <a:latin typeface="Arial"/>
                <a:cs typeface="Arial"/>
              </a:rPr>
              <a:t> </a:t>
            </a:r>
            <a:r>
              <a:rPr sz="1600" spc="-5" dirty="0">
                <a:latin typeface="Arial"/>
                <a:cs typeface="Arial"/>
              </a:rPr>
              <a:t>only</a:t>
            </a:r>
            <a:endParaRPr sz="1600" dirty="0">
              <a:latin typeface="Arial"/>
              <a:cs typeface="Arial"/>
            </a:endParaRPr>
          </a:p>
          <a:p>
            <a:pPr marL="1155700" lvl="2" indent="-229235">
              <a:spcBef>
                <a:spcPts val="195"/>
              </a:spcBef>
              <a:buFont typeface="Arial"/>
              <a:buChar char="•"/>
              <a:tabLst>
                <a:tab pos="1155700" algn="l"/>
                <a:tab pos="1156335" algn="l"/>
                <a:tab pos="1841500" algn="l"/>
              </a:tabLst>
            </a:pPr>
            <a:r>
              <a:rPr sz="1600" spc="-10" dirty="0">
                <a:latin typeface="Lucida Console"/>
                <a:cs typeface="Lucida Console"/>
              </a:rPr>
              <a:t>-w-	</a:t>
            </a:r>
            <a:r>
              <a:rPr sz="1600" spc="-5" dirty="0">
                <a:latin typeface="Arial"/>
                <a:cs typeface="Arial"/>
              </a:rPr>
              <a:t>Write access is allowed</a:t>
            </a:r>
            <a:r>
              <a:rPr sz="1600" spc="-20" dirty="0">
                <a:latin typeface="Arial"/>
                <a:cs typeface="Arial"/>
              </a:rPr>
              <a:t> </a:t>
            </a:r>
            <a:r>
              <a:rPr sz="1600" spc="-5" dirty="0">
                <a:latin typeface="Arial"/>
                <a:cs typeface="Arial"/>
              </a:rPr>
              <a:t>only</a:t>
            </a:r>
            <a:endParaRPr sz="1600" dirty="0">
              <a:latin typeface="Arial"/>
              <a:cs typeface="Arial"/>
            </a:endParaRPr>
          </a:p>
          <a:p>
            <a:pPr marL="1155700" lvl="2" indent="-229235">
              <a:spcBef>
                <a:spcPts val="190"/>
              </a:spcBef>
              <a:buFont typeface="Arial"/>
              <a:buChar char="•"/>
              <a:tabLst>
                <a:tab pos="1155700" algn="l"/>
                <a:tab pos="1156335" algn="l"/>
                <a:tab pos="1841500" algn="l"/>
              </a:tabLst>
            </a:pPr>
            <a:r>
              <a:rPr sz="1600" spc="-10" dirty="0">
                <a:latin typeface="Lucida Console"/>
                <a:cs typeface="Lucida Console"/>
              </a:rPr>
              <a:t>-wx	</a:t>
            </a:r>
            <a:r>
              <a:rPr sz="1600" spc="-5" dirty="0">
                <a:latin typeface="Arial"/>
                <a:cs typeface="Arial"/>
              </a:rPr>
              <a:t>Write and execute access are</a:t>
            </a:r>
            <a:r>
              <a:rPr sz="1600" spc="25" dirty="0">
                <a:latin typeface="Arial"/>
                <a:cs typeface="Arial"/>
              </a:rPr>
              <a:t> </a:t>
            </a:r>
            <a:r>
              <a:rPr sz="1600" spc="-5" dirty="0">
                <a:latin typeface="Arial"/>
                <a:cs typeface="Arial"/>
              </a:rPr>
              <a:t>allowed</a:t>
            </a:r>
            <a:endParaRPr sz="1600" dirty="0">
              <a:latin typeface="Arial"/>
              <a:cs typeface="Arial"/>
            </a:endParaRPr>
          </a:p>
          <a:p>
            <a:pPr marL="1155700" lvl="2" indent="-229235">
              <a:spcBef>
                <a:spcPts val="190"/>
              </a:spcBef>
              <a:buFont typeface="Arial"/>
              <a:buChar char="•"/>
              <a:tabLst>
                <a:tab pos="1155700" algn="l"/>
                <a:tab pos="1156335" algn="l"/>
                <a:tab pos="1841500" algn="l"/>
              </a:tabLst>
            </a:pPr>
            <a:r>
              <a:rPr sz="1600" spc="-10" dirty="0">
                <a:latin typeface="Lucida Console"/>
                <a:cs typeface="Lucida Console"/>
              </a:rPr>
              <a:t>r--	</a:t>
            </a:r>
            <a:r>
              <a:rPr sz="1600" spc="-5" dirty="0">
                <a:latin typeface="Arial"/>
                <a:cs typeface="Arial"/>
              </a:rPr>
              <a:t>Read access is allowed</a:t>
            </a:r>
            <a:r>
              <a:rPr sz="1600" spc="-30" dirty="0">
                <a:latin typeface="Arial"/>
                <a:cs typeface="Arial"/>
              </a:rPr>
              <a:t> </a:t>
            </a:r>
            <a:r>
              <a:rPr sz="1600" spc="-5" dirty="0">
                <a:latin typeface="Arial"/>
                <a:cs typeface="Arial"/>
              </a:rPr>
              <a:t>only</a:t>
            </a:r>
            <a:endParaRPr sz="1600" dirty="0">
              <a:latin typeface="Arial"/>
              <a:cs typeface="Arial"/>
            </a:endParaRPr>
          </a:p>
          <a:p>
            <a:pPr marL="1155700" lvl="2" indent="-229235">
              <a:spcBef>
                <a:spcPts val="195"/>
              </a:spcBef>
              <a:buFont typeface="Arial"/>
              <a:buChar char="•"/>
              <a:tabLst>
                <a:tab pos="1155700" algn="l"/>
                <a:tab pos="1156335" algn="l"/>
                <a:tab pos="1841500" algn="l"/>
              </a:tabLst>
            </a:pPr>
            <a:r>
              <a:rPr sz="1600" spc="-10" dirty="0">
                <a:latin typeface="Lucida Console"/>
                <a:cs typeface="Lucida Console"/>
              </a:rPr>
              <a:t>r-x	</a:t>
            </a:r>
            <a:r>
              <a:rPr sz="1600" spc="-5" dirty="0">
                <a:latin typeface="Arial"/>
                <a:cs typeface="Arial"/>
              </a:rPr>
              <a:t>Read and execute access are</a:t>
            </a:r>
            <a:r>
              <a:rPr sz="1600" spc="15" dirty="0">
                <a:latin typeface="Arial"/>
                <a:cs typeface="Arial"/>
              </a:rPr>
              <a:t> </a:t>
            </a:r>
            <a:r>
              <a:rPr sz="1600" spc="-5" dirty="0">
                <a:latin typeface="Arial"/>
                <a:cs typeface="Arial"/>
              </a:rPr>
              <a:t>allowed</a:t>
            </a:r>
            <a:endParaRPr sz="1600" dirty="0">
              <a:latin typeface="Arial"/>
              <a:cs typeface="Arial"/>
            </a:endParaRPr>
          </a:p>
          <a:p>
            <a:pPr marL="1155700" lvl="2" indent="-229235">
              <a:spcBef>
                <a:spcPts val="190"/>
              </a:spcBef>
              <a:buFont typeface="Arial"/>
              <a:buChar char="•"/>
              <a:tabLst>
                <a:tab pos="1155700" algn="l"/>
                <a:tab pos="1156335" algn="l"/>
                <a:tab pos="1841500" algn="l"/>
              </a:tabLst>
            </a:pPr>
            <a:r>
              <a:rPr sz="1600" spc="-10" dirty="0">
                <a:latin typeface="Lucida Console"/>
                <a:cs typeface="Lucida Console"/>
              </a:rPr>
              <a:t>rw-	</a:t>
            </a:r>
            <a:r>
              <a:rPr sz="1600" spc="-5" dirty="0">
                <a:latin typeface="Arial"/>
                <a:cs typeface="Arial"/>
              </a:rPr>
              <a:t>Read and write access are</a:t>
            </a:r>
            <a:r>
              <a:rPr sz="1600" spc="20" dirty="0">
                <a:latin typeface="Arial"/>
                <a:cs typeface="Arial"/>
              </a:rPr>
              <a:t> </a:t>
            </a:r>
            <a:r>
              <a:rPr sz="1600" spc="-5" dirty="0">
                <a:latin typeface="Arial"/>
                <a:cs typeface="Arial"/>
              </a:rPr>
              <a:t>allowed</a:t>
            </a:r>
            <a:endParaRPr sz="1600" dirty="0">
              <a:latin typeface="Arial"/>
              <a:cs typeface="Arial"/>
            </a:endParaRPr>
          </a:p>
          <a:p>
            <a:pPr marL="1155700" lvl="2" indent="-229235">
              <a:spcBef>
                <a:spcPts val="195"/>
              </a:spcBef>
              <a:buFont typeface="Arial"/>
              <a:buChar char="•"/>
              <a:tabLst>
                <a:tab pos="1155700" algn="l"/>
                <a:tab pos="1156335" algn="l"/>
                <a:tab pos="1841500" algn="l"/>
              </a:tabLst>
            </a:pPr>
            <a:r>
              <a:rPr sz="1600" spc="-10" dirty="0">
                <a:latin typeface="Lucida Console"/>
                <a:cs typeface="Lucida Console"/>
              </a:rPr>
              <a:t>rwx	</a:t>
            </a:r>
            <a:r>
              <a:rPr sz="1600" spc="-5" dirty="0">
                <a:latin typeface="Arial"/>
                <a:cs typeface="Arial"/>
              </a:rPr>
              <a:t>Everything is</a:t>
            </a:r>
            <a:r>
              <a:rPr sz="1600" dirty="0">
                <a:latin typeface="Arial"/>
                <a:cs typeface="Arial"/>
              </a:rPr>
              <a:t> </a:t>
            </a:r>
            <a:r>
              <a:rPr sz="1600" spc="-5" dirty="0">
                <a:latin typeface="Arial"/>
                <a:cs typeface="Arial"/>
              </a:rPr>
              <a:t>allowed</a:t>
            </a:r>
            <a:endParaRPr lang="en-US" sz="1600" spc="-5" dirty="0">
              <a:latin typeface="Arial"/>
              <a:cs typeface="Arial"/>
            </a:endParaRPr>
          </a:p>
          <a:p>
            <a:pPr marL="1155700" lvl="2" indent="-229235">
              <a:spcBef>
                <a:spcPts val="195"/>
              </a:spcBef>
              <a:buFont typeface="Arial"/>
              <a:buChar char="•"/>
              <a:tabLst>
                <a:tab pos="1155700" algn="l"/>
                <a:tab pos="1156335" algn="l"/>
                <a:tab pos="1841500" algn="l"/>
              </a:tabLst>
            </a:pPr>
            <a:endParaRPr sz="1600" dirty="0">
              <a:latin typeface="Arial"/>
              <a:cs typeface="Arial"/>
            </a:endParaRPr>
          </a:p>
          <a:p>
            <a:pPr marL="756285" lvl="1" indent="-287020">
              <a:spcBef>
                <a:spcPts val="245"/>
              </a:spcBef>
              <a:buChar char="–"/>
              <a:tabLst>
                <a:tab pos="756285" algn="l"/>
                <a:tab pos="756920" algn="l"/>
              </a:tabLst>
            </a:pPr>
            <a:r>
              <a:rPr spc="-10" dirty="0">
                <a:latin typeface="Arial"/>
                <a:cs typeface="Arial"/>
              </a:rPr>
              <a:t>Windows </a:t>
            </a:r>
            <a:r>
              <a:rPr spc="-5" dirty="0">
                <a:latin typeface="Arial"/>
                <a:cs typeface="Arial"/>
              </a:rPr>
              <a:t>has 14 access permission settings </a:t>
            </a:r>
            <a:r>
              <a:rPr dirty="0">
                <a:latin typeface="Arial"/>
                <a:cs typeface="Arial"/>
              </a:rPr>
              <a:t>for SID &amp;</a:t>
            </a:r>
            <a:r>
              <a:rPr spc="80" dirty="0">
                <a:latin typeface="Arial"/>
                <a:cs typeface="Arial"/>
              </a:rPr>
              <a:t> </a:t>
            </a:r>
            <a:r>
              <a:rPr dirty="0">
                <a:latin typeface="Arial"/>
                <a:cs typeface="Arial"/>
              </a:rPr>
              <a:t>UID!</a:t>
            </a:r>
          </a:p>
          <a:p>
            <a:pPr marL="1155700" lvl="2" indent="-229235">
              <a:spcBef>
                <a:spcPts val="200"/>
              </a:spcBef>
              <a:buChar char="•"/>
              <a:tabLst>
                <a:tab pos="1155700" algn="l"/>
                <a:tab pos="1156335" algn="l"/>
              </a:tabLst>
            </a:pPr>
            <a:r>
              <a:rPr sz="1600" spc="-5" dirty="0">
                <a:latin typeface="Arial"/>
                <a:cs typeface="Arial"/>
              </a:rPr>
              <a:t>Full</a:t>
            </a:r>
            <a:r>
              <a:rPr sz="1600" spc="-25" dirty="0">
                <a:latin typeface="Arial"/>
                <a:cs typeface="Arial"/>
              </a:rPr>
              <a:t> </a:t>
            </a:r>
            <a:r>
              <a:rPr sz="1600" spc="-5" dirty="0">
                <a:latin typeface="Arial"/>
                <a:cs typeface="Arial"/>
              </a:rPr>
              <a:t>Control,</a:t>
            </a:r>
            <a:endParaRPr sz="1600" dirty="0">
              <a:latin typeface="Arial"/>
              <a:cs typeface="Arial"/>
            </a:endParaRPr>
          </a:p>
          <a:p>
            <a:pPr marL="1155700" lvl="2" indent="-229235">
              <a:spcBef>
                <a:spcPts val="190"/>
              </a:spcBef>
              <a:buChar char="•"/>
              <a:tabLst>
                <a:tab pos="1155700" algn="l"/>
                <a:tab pos="1156335" algn="l"/>
              </a:tabLst>
            </a:pPr>
            <a:r>
              <a:rPr sz="1600" spc="-5" dirty="0">
                <a:latin typeface="Arial"/>
                <a:cs typeface="Arial"/>
              </a:rPr>
              <a:t>Traverse Folder / Execute File, List Folder / Read</a:t>
            </a:r>
            <a:r>
              <a:rPr sz="1600" spc="65" dirty="0">
                <a:latin typeface="Arial"/>
                <a:cs typeface="Arial"/>
              </a:rPr>
              <a:t> </a:t>
            </a:r>
            <a:r>
              <a:rPr sz="1600" spc="-5" dirty="0">
                <a:latin typeface="Arial"/>
                <a:cs typeface="Arial"/>
              </a:rPr>
              <a:t>Data,</a:t>
            </a:r>
            <a:endParaRPr sz="1600" dirty="0">
              <a:latin typeface="Arial"/>
              <a:cs typeface="Arial"/>
            </a:endParaRPr>
          </a:p>
          <a:p>
            <a:pPr marL="1155700" lvl="2" indent="-229235">
              <a:spcBef>
                <a:spcPts val="195"/>
              </a:spcBef>
              <a:buChar char="•"/>
              <a:tabLst>
                <a:tab pos="1155700" algn="l"/>
                <a:tab pos="1156335" algn="l"/>
              </a:tabLst>
            </a:pPr>
            <a:r>
              <a:rPr sz="1600" spc="-5" dirty="0">
                <a:latin typeface="Arial"/>
                <a:cs typeface="Arial"/>
              </a:rPr>
              <a:t>Read Attributes, Read Extended</a:t>
            </a:r>
            <a:r>
              <a:rPr sz="1600" spc="25" dirty="0">
                <a:latin typeface="Arial"/>
                <a:cs typeface="Arial"/>
              </a:rPr>
              <a:t> </a:t>
            </a:r>
            <a:r>
              <a:rPr sz="1600" spc="-5" dirty="0">
                <a:latin typeface="Arial"/>
                <a:cs typeface="Arial"/>
              </a:rPr>
              <a:t>Attributes,</a:t>
            </a:r>
            <a:endParaRPr sz="1600" dirty="0">
              <a:latin typeface="Arial"/>
              <a:cs typeface="Arial"/>
            </a:endParaRPr>
          </a:p>
          <a:p>
            <a:pPr marL="1155700" lvl="2" indent="-229235">
              <a:spcBef>
                <a:spcPts val="195"/>
              </a:spcBef>
              <a:buChar char="•"/>
              <a:tabLst>
                <a:tab pos="1155700" algn="l"/>
                <a:tab pos="1156335" algn="l"/>
              </a:tabLst>
            </a:pPr>
            <a:r>
              <a:rPr sz="1600" spc="-5" dirty="0">
                <a:latin typeface="Arial"/>
                <a:cs typeface="Arial"/>
              </a:rPr>
              <a:t>Create Files / Write Data, Create Folders / Append</a:t>
            </a:r>
            <a:r>
              <a:rPr sz="1600" spc="70" dirty="0">
                <a:latin typeface="Arial"/>
                <a:cs typeface="Arial"/>
              </a:rPr>
              <a:t> </a:t>
            </a:r>
            <a:r>
              <a:rPr sz="1600" spc="-5" dirty="0">
                <a:latin typeface="Arial"/>
                <a:cs typeface="Arial"/>
              </a:rPr>
              <a:t>Data,</a:t>
            </a:r>
            <a:endParaRPr sz="1600" dirty="0">
              <a:latin typeface="Arial"/>
              <a:cs typeface="Arial"/>
            </a:endParaRPr>
          </a:p>
          <a:p>
            <a:pPr marL="1155700" lvl="2" indent="-229235">
              <a:spcBef>
                <a:spcPts val="190"/>
              </a:spcBef>
              <a:buChar char="•"/>
              <a:tabLst>
                <a:tab pos="1155700" algn="l"/>
                <a:tab pos="1156335" algn="l"/>
              </a:tabLst>
            </a:pPr>
            <a:r>
              <a:rPr sz="1600" spc="-5" dirty="0">
                <a:latin typeface="Arial"/>
                <a:cs typeface="Arial"/>
              </a:rPr>
              <a:t>Write Attributes, Write Extended</a:t>
            </a:r>
            <a:r>
              <a:rPr sz="1600" spc="40" dirty="0">
                <a:latin typeface="Arial"/>
                <a:cs typeface="Arial"/>
              </a:rPr>
              <a:t> </a:t>
            </a:r>
            <a:r>
              <a:rPr sz="1600" spc="-5" dirty="0">
                <a:latin typeface="Arial"/>
                <a:cs typeface="Arial"/>
              </a:rPr>
              <a:t>Attributes,</a:t>
            </a:r>
            <a:endParaRPr sz="1600" dirty="0">
              <a:latin typeface="Arial"/>
              <a:cs typeface="Arial"/>
            </a:endParaRPr>
          </a:p>
          <a:p>
            <a:pPr marL="1155700" lvl="2" indent="-229235">
              <a:spcBef>
                <a:spcPts val="190"/>
              </a:spcBef>
              <a:buChar char="•"/>
              <a:tabLst>
                <a:tab pos="1155700" algn="l"/>
                <a:tab pos="1156335" algn="l"/>
              </a:tabLst>
            </a:pPr>
            <a:r>
              <a:rPr sz="1600" spc="-5" dirty="0">
                <a:latin typeface="Arial"/>
                <a:cs typeface="Arial"/>
              </a:rPr>
              <a:t>Delete Subfolders and Files,</a:t>
            </a:r>
            <a:r>
              <a:rPr sz="1600" spc="-25" dirty="0">
                <a:latin typeface="Arial"/>
                <a:cs typeface="Arial"/>
              </a:rPr>
              <a:t> </a:t>
            </a:r>
            <a:r>
              <a:rPr sz="1600" spc="-5" dirty="0">
                <a:latin typeface="Arial"/>
                <a:cs typeface="Arial"/>
              </a:rPr>
              <a:t>Delete,</a:t>
            </a:r>
            <a:endParaRPr sz="1600" dirty="0">
              <a:latin typeface="Arial"/>
              <a:cs typeface="Arial"/>
            </a:endParaRPr>
          </a:p>
          <a:p>
            <a:pPr marL="1155700" lvl="2" indent="-229235">
              <a:spcBef>
                <a:spcPts val="195"/>
              </a:spcBef>
              <a:buChar char="•"/>
              <a:tabLst>
                <a:tab pos="1155700" algn="l"/>
                <a:tab pos="1156335" algn="l"/>
              </a:tabLst>
            </a:pPr>
            <a:r>
              <a:rPr sz="1600" spc="-5" dirty="0">
                <a:latin typeface="Arial"/>
                <a:cs typeface="Arial"/>
              </a:rPr>
              <a:t>Read Permissions, Change Permissions, Take</a:t>
            </a:r>
            <a:r>
              <a:rPr sz="1600" spc="-15" dirty="0">
                <a:latin typeface="Arial"/>
                <a:cs typeface="Arial"/>
              </a:rPr>
              <a:t> </a:t>
            </a:r>
            <a:r>
              <a:rPr sz="1600" spc="-5" dirty="0">
                <a:latin typeface="Arial"/>
                <a:cs typeface="Arial"/>
              </a:rPr>
              <a:t>Ownership</a:t>
            </a:r>
            <a:endParaRPr sz="1600" dirty="0">
              <a:latin typeface="Arial"/>
              <a:cs typeface="Arial"/>
            </a:endParaRPr>
          </a:p>
        </p:txBody>
      </p:sp>
    </p:spTree>
    <p:extLst>
      <p:ext uri="{BB962C8B-B14F-4D97-AF65-F5344CB8AC3E}">
        <p14:creationId xmlns:p14="http://schemas.microsoft.com/office/powerpoint/2010/main" val="3168022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744525" y="1866011"/>
            <a:ext cx="1772920" cy="310515"/>
            <a:chOff x="4803140" y="1360112"/>
            <a:chExt cx="1772920" cy="310515"/>
          </a:xfrm>
        </p:grpSpPr>
        <p:sp>
          <p:nvSpPr>
            <p:cNvPr id="6" name="object 6"/>
            <p:cNvSpPr/>
            <p:nvPr/>
          </p:nvSpPr>
          <p:spPr>
            <a:xfrm>
              <a:off x="4812030" y="1369002"/>
              <a:ext cx="585470" cy="292735"/>
            </a:xfrm>
            <a:custGeom>
              <a:avLst/>
              <a:gdLst/>
              <a:ahLst/>
              <a:cxnLst/>
              <a:rect l="l" t="t" r="r" b="b"/>
              <a:pathLst>
                <a:path w="585470" h="292735">
                  <a:moveTo>
                    <a:pt x="584939" y="0"/>
                  </a:moveTo>
                  <a:lnTo>
                    <a:pt x="0" y="0"/>
                  </a:lnTo>
                  <a:lnTo>
                    <a:pt x="0" y="292176"/>
                  </a:lnTo>
                  <a:lnTo>
                    <a:pt x="584939" y="292176"/>
                  </a:lnTo>
                  <a:lnTo>
                    <a:pt x="584939" y="0"/>
                  </a:lnTo>
                  <a:close/>
                </a:path>
              </a:pathLst>
            </a:custGeom>
            <a:solidFill>
              <a:srgbClr val="CAEBCC"/>
            </a:solidFill>
          </p:spPr>
          <p:txBody>
            <a:bodyPr wrap="square" lIns="0" tIns="0" rIns="0" bIns="0" rtlCol="0"/>
            <a:lstStyle/>
            <a:p>
              <a:endParaRPr/>
            </a:p>
          </p:txBody>
        </p:sp>
        <p:sp>
          <p:nvSpPr>
            <p:cNvPr id="7" name="object 7"/>
            <p:cNvSpPr/>
            <p:nvPr/>
          </p:nvSpPr>
          <p:spPr>
            <a:xfrm>
              <a:off x="4812030" y="1369002"/>
              <a:ext cx="585470" cy="292735"/>
            </a:xfrm>
            <a:custGeom>
              <a:avLst/>
              <a:gdLst/>
              <a:ahLst/>
              <a:cxnLst/>
              <a:rect l="l" t="t" r="r" b="b"/>
              <a:pathLst>
                <a:path w="585470" h="292735">
                  <a:moveTo>
                    <a:pt x="584939" y="292176"/>
                  </a:moveTo>
                  <a:lnTo>
                    <a:pt x="0" y="292176"/>
                  </a:lnTo>
                  <a:lnTo>
                    <a:pt x="0" y="0"/>
                  </a:lnTo>
                  <a:lnTo>
                    <a:pt x="584939" y="0"/>
                  </a:lnTo>
                  <a:lnTo>
                    <a:pt x="584939" y="292176"/>
                  </a:lnTo>
                  <a:close/>
                </a:path>
              </a:pathLst>
            </a:custGeom>
            <a:ln w="17674">
              <a:solidFill>
                <a:srgbClr val="000000"/>
              </a:solidFill>
            </a:ln>
          </p:spPr>
          <p:txBody>
            <a:bodyPr wrap="square" lIns="0" tIns="0" rIns="0" bIns="0" rtlCol="0"/>
            <a:lstStyle/>
            <a:p>
              <a:endParaRPr/>
            </a:p>
          </p:txBody>
        </p:sp>
        <p:sp>
          <p:nvSpPr>
            <p:cNvPr id="8" name="object 8"/>
            <p:cNvSpPr/>
            <p:nvPr/>
          </p:nvSpPr>
          <p:spPr>
            <a:xfrm>
              <a:off x="5396969" y="1369002"/>
              <a:ext cx="585470" cy="292735"/>
            </a:xfrm>
            <a:custGeom>
              <a:avLst/>
              <a:gdLst/>
              <a:ahLst/>
              <a:cxnLst/>
              <a:rect l="l" t="t" r="r" b="b"/>
              <a:pathLst>
                <a:path w="585470" h="292735">
                  <a:moveTo>
                    <a:pt x="584849" y="0"/>
                  </a:moveTo>
                  <a:lnTo>
                    <a:pt x="0" y="0"/>
                  </a:lnTo>
                  <a:lnTo>
                    <a:pt x="0" y="292176"/>
                  </a:lnTo>
                  <a:lnTo>
                    <a:pt x="584849" y="292176"/>
                  </a:lnTo>
                  <a:lnTo>
                    <a:pt x="584849" y="0"/>
                  </a:lnTo>
                  <a:close/>
                </a:path>
              </a:pathLst>
            </a:custGeom>
            <a:solidFill>
              <a:srgbClr val="CAEBCC"/>
            </a:solidFill>
          </p:spPr>
          <p:txBody>
            <a:bodyPr wrap="square" lIns="0" tIns="0" rIns="0" bIns="0" rtlCol="0"/>
            <a:lstStyle/>
            <a:p>
              <a:endParaRPr/>
            </a:p>
          </p:txBody>
        </p:sp>
        <p:sp>
          <p:nvSpPr>
            <p:cNvPr id="9" name="object 9"/>
            <p:cNvSpPr/>
            <p:nvPr/>
          </p:nvSpPr>
          <p:spPr>
            <a:xfrm>
              <a:off x="5396969" y="1369002"/>
              <a:ext cx="585470" cy="292735"/>
            </a:xfrm>
            <a:custGeom>
              <a:avLst/>
              <a:gdLst/>
              <a:ahLst/>
              <a:cxnLst/>
              <a:rect l="l" t="t" r="r" b="b"/>
              <a:pathLst>
                <a:path w="585470" h="292735">
                  <a:moveTo>
                    <a:pt x="584849" y="292176"/>
                  </a:moveTo>
                  <a:lnTo>
                    <a:pt x="0" y="292176"/>
                  </a:lnTo>
                  <a:lnTo>
                    <a:pt x="0" y="0"/>
                  </a:lnTo>
                  <a:lnTo>
                    <a:pt x="584849" y="0"/>
                  </a:lnTo>
                  <a:lnTo>
                    <a:pt x="584849" y="292176"/>
                  </a:lnTo>
                  <a:close/>
                </a:path>
              </a:pathLst>
            </a:custGeom>
            <a:ln w="17674">
              <a:solidFill>
                <a:srgbClr val="000000"/>
              </a:solidFill>
            </a:ln>
          </p:spPr>
          <p:txBody>
            <a:bodyPr wrap="square" lIns="0" tIns="0" rIns="0" bIns="0" rtlCol="0"/>
            <a:lstStyle/>
            <a:p>
              <a:endParaRPr/>
            </a:p>
          </p:txBody>
        </p:sp>
        <p:sp>
          <p:nvSpPr>
            <p:cNvPr id="10" name="object 10"/>
            <p:cNvSpPr/>
            <p:nvPr/>
          </p:nvSpPr>
          <p:spPr>
            <a:xfrm>
              <a:off x="5981818" y="1369002"/>
              <a:ext cx="585470" cy="292735"/>
            </a:xfrm>
            <a:custGeom>
              <a:avLst/>
              <a:gdLst/>
              <a:ahLst/>
              <a:cxnLst/>
              <a:rect l="l" t="t" r="r" b="b"/>
              <a:pathLst>
                <a:path w="585470" h="292735">
                  <a:moveTo>
                    <a:pt x="584849" y="0"/>
                  </a:moveTo>
                  <a:lnTo>
                    <a:pt x="0" y="0"/>
                  </a:lnTo>
                  <a:lnTo>
                    <a:pt x="0" y="292176"/>
                  </a:lnTo>
                  <a:lnTo>
                    <a:pt x="584849" y="292176"/>
                  </a:lnTo>
                  <a:lnTo>
                    <a:pt x="584849" y="0"/>
                  </a:lnTo>
                  <a:close/>
                </a:path>
              </a:pathLst>
            </a:custGeom>
            <a:solidFill>
              <a:srgbClr val="CAEBCC"/>
            </a:solidFill>
          </p:spPr>
          <p:txBody>
            <a:bodyPr wrap="square" lIns="0" tIns="0" rIns="0" bIns="0" rtlCol="0"/>
            <a:lstStyle/>
            <a:p>
              <a:endParaRPr/>
            </a:p>
          </p:txBody>
        </p:sp>
        <p:sp>
          <p:nvSpPr>
            <p:cNvPr id="11" name="object 11"/>
            <p:cNvSpPr/>
            <p:nvPr/>
          </p:nvSpPr>
          <p:spPr>
            <a:xfrm>
              <a:off x="5981818" y="1369002"/>
              <a:ext cx="585470" cy="292735"/>
            </a:xfrm>
            <a:custGeom>
              <a:avLst/>
              <a:gdLst/>
              <a:ahLst/>
              <a:cxnLst/>
              <a:rect l="l" t="t" r="r" b="b"/>
              <a:pathLst>
                <a:path w="585470" h="292735">
                  <a:moveTo>
                    <a:pt x="584849" y="292176"/>
                  </a:moveTo>
                  <a:lnTo>
                    <a:pt x="0" y="292176"/>
                  </a:lnTo>
                  <a:lnTo>
                    <a:pt x="0" y="0"/>
                  </a:lnTo>
                  <a:lnTo>
                    <a:pt x="584849" y="0"/>
                  </a:lnTo>
                  <a:lnTo>
                    <a:pt x="584849" y="292176"/>
                  </a:lnTo>
                  <a:close/>
                </a:path>
              </a:pathLst>
            </a:custGeom>
            <a:ln w="17674">
              <a:solidFill>
                <a:srgbClr val="000000"/>
              </a:solidFill>
            </a:ln>
          </p:spPr>
          <p:txBody>
            <a:bodyPr wrap="square" lIns="0" tIns="0" rIns="0" bIns="0" rtlCol="0"/>
            <a:lstStyle/>
            <a:p>
              <a:endParaRPr/>
            </a:p>
          </p:txBody>
        </p:sp>
      </p:grpSp>
      <p:sp>
        <p:nvSpPr>
          <p:cNvPr id="12" name="object 12"/>
          <p:cNvSpPr txBox="1">
            <a:spLocks noGrp="1"/>
          </p:cNvSpPr>
          <p:nvPr>
            <p:ph type="title"/>
          </p:nvPr>
        </p:nvSpPr>
        <p:spPr>
          <a:xfrm>
            <a:off x="4753416" y="1897196"/>
            <a:ext cx="1755139" cy="248145"/>
          </a:xfrm>
          <a:prstGeom prst="rect">
            <a:avLst/>
          </a:prstGeom>
        </p:spPr>
        <p:txBody>
          <a:bodyPr vert="horz" wrap="square" lIns="0" tIns="0" rIns="0" bIns="0" rtlCol="0" anchor="ctr">
            <a:spAutoFit/>
          </a:bodyPr>
          <a:lstStyle/>
          <a:p>
            <a:pPr marL="95885">
              <a:lnSpc>
                <a:spcPts val="1885"/>
              </a:lnSpc>
              <a:tabLst>
                <a:tab pos="680720" algn="l"/>
                <a:tab pos="1265555" algn="l"/>
              </a:tabLst>
            </a:pPr>
            <a:r>
              <a:rPr sz="1700" b="1" spc="-5" dirty="0">
                <a:solidFill>
                  <a:srgbClr val="000000"/>
                </a:solidFill>
                <a:latin typeface="Courier New"/>
                <a:cs typeface="Courier New"/>
              </a:rPr>
              <a:t>rw-	r--	</a:t>
            </a:r>
            <a:r>
              <a:rPr sz="1700" b="1" spc="-10" dirty="0">
                <a:solidFill>
                  <a:srgbClr val="000000"/>
                </a:solidFill>
                <a:latin typeface="Courier New"/>
                <a:cs typeface="Courier New"/>
              </a:rPr>
              <a:t>---</a:t>
            </a:r>
            <a:endParaRPr sz="1700">
              <a:latin typeface="Courier New"/>
              <a:cs typeface="Courier New"/>
            </a:endParaRPr>
          </a:p>
        </p:txBody>
      </p:sp>
      <p:sp>
        <p:nvSpPr>
          <p:cNvPr id="13" name="object 13"/>
          <p:cNvSpPr txBox="1"/>
          <p:nvPr/>
        </p:nvSpPr>
        <p:spPr>
          <a:xfrm rot="18960000">
            <a:off x="4841902" y="1393544"/>
            <a:ext cx="859932" cy="166712"/>
          </a:xfrm>
          <a:prstGeom prst="rect">
            <a:avLst/>
          </a:prstGeom>
        </p:spPr>
        <p:txBody>
          <a:bodyPr vert="horz" wrap="square" lIns="0" tIns="0" rIns="0" bIns="0" rtlCol="0">
            <a:spAutoFit/>
          </a:bodyPr>
          <a:lstStyle/>
          <a:p>
            <a:pPr>
              <a:lnSpc>
                <a:spcPts val="1275"/>
              </a:lnSpc>
            </a:pPr>
            <a:r>
              <a:rPr sz="1250" b="1" spc="-10" dirty="0">
                <a:latin typeface="Times New Roman"/>
                <a:cs typeface="Times New Roman"/>
              </a:rPr>
              <a:t>Ow</a:t>
            </a:r>
            <a:r>
              <a:rPr sz="1875" b="1" spc="-15" baseline="2222" dirty="0">
                <a:latin typeface="Times New Roman"/>
                <a:cs typeface="Times New Roman"/>
              </a:rPr>
              <a:t>ner</a:t>
            </a:r>
            <a:r>
              <a:rPr sz="1875" b="1" spc="-120" baseline="2222" dirty="0">
                <a:latin typeface="Times New Roman"/>
                <a:cs typeface="Times New Roman"/>
              </a:rPr>
              <a:t> </a:t>
            </a:r>
            <a:r>
              <a:rPr sz="1875" b="1" spc="-15" baseline="2222" dirty="0">
                <a:latin typeface="Times New Roman"/>
                <a:cs typeface="Times New Roman"/>
              </a:rPr>
              <a:t>c</a:t>
            </a:r>
            <a:r>
              <a:rPr sz="1875" b="1" spc="-15" baseline="4444" dirty="0">
                <a:latin typeface="Times New Roman"/>
                <a:cs typeface="Times New Roman"/>
              </a:rPr>
              <a:t>lass</a:t>
            </a:r>
            <a:endParaRPr sz="1875" baseline="4444">
              <a:latin typeface="Times New Roman"/>
              <a:cs typeface="Times New Roman"/>
            </a:endParaRPr>
          </a:p>
        </p:txBody>
      </p:sp>
      <p:sp>
        <p:nvSpPr>
          <p:cNvPr id="14" name="object 14"/>
          <p:cNvSpPr txBox="1"/>
          <p:nvPr/>
        </p:nvSpPr>
        <p:spPr>
          <a:xfrm rot="18960000">
            <a:off x="5429282" y="1400032"/>
            <a:ext cx="841854" cy="166712"/>
          </a:xfrm>
          <a:prstGeom prst="rect">
            <a:avLst/>
          </a:prstGeom>
        </p:spPr>
        <p:txBody>
          <a:bodyPr vert="horz" wrap="square" lIns="0" tIns="0" rIns="0" bIns="0" rtlCol="0">
            <a:spAutoFit/>
          </a:bodyPr>
          <a:lstStyle/>
          <a:p>
            <a:pPr>
              <a:lnSpc>
                <a:spcPts val="1275"/>
              </a:lnSpc>
            </a:pPr>
            <a:r>
              <a:rPr sz="1250" b="1" spc="-15" dirty="0">
                <a:latin typeface="Times New Roman"/>
                <a:cs typeface="Times New Roman"/>
              </a:rPr>
              <a:t>Gr</a:t>
            </a:r>
            <a:r>
              <a:rPr sz="1875" b="1" spc="-22" baseline="2222" dirty="0">
                <a:latin typeface="Times New Roman"/>
                <a:cs typeface="Times New Roman"/>
              </a:rPr>
              <a:t>oup</a:t>
            </a:r>
            <a:r>
              <a:rPr sz="1875" b="1" spc="-75" baseline="2222" dirty="0">
                <a:latin typeface="Times New Roman"/>
                <a:cs typeface="Times New Roman"/>
              </a:rPr>
              <a:t> </a:t>
            </a:r>
            <a:r>
              <a:rPr sz="1875" b="1" spc="-22" baseline="2222" dirty="0">
                <a:latin typeface="Times New Roman"/>
                <a:cs typeface="Times New Roman"/>
              </a:rPr>
              <a:t>c</a:t>
            </a:r>
            <a:r>
              <a:rPr sz="1875" b="1" spc="-22" baseline="4444" dirty="0">
                <a:latin typeface="Times New Roman"/>
                <a:cs typeface="Times New Roman"/>
              </a:rPr>
              <a:t>lass</a:t>
            </a:r>
            <a:endParaRPr sz="1875" baseline="4444">
              <a:latin typeface="Times New Roman"/>
              <a:cs typeface="Times New Roman"/>
            </a:endParaRPr>
          </a:p>
        </p:txBody>
      </p:sp>
      <p:sp>
        <p:nvSpPr>
          <p:cNvPr id="15" name="object 15"/>
          <p:cNvSpPr txBox="1"/>
          <p:nvPr/>
        </p:nvSpPr>
        <p:spPr>
          <a:xfrm rot="18960000">
            <a:off x="6020775" y="1415894"/>
            <a:ext cx="797036" cy="166712"/>
          </a:xfrm>
          <a:prstGeom prst="rect">
            <a:avLst/>
          </a:prstGeom>
        </p:spPr>
        <p:txBody>
          <a:bodyPr vert="horz" wrap="square" lIns="0" tIns="0" rIns="0" bIns="0" rtlCol="0">
            <a:spAutoFit/>
          </a:bodyPr>
          <a:lstStyle/>
          <a:p>
            <a:pPr>
              <a:lnSpc>
                <a:spcPts val="1275"/>
              </a:lnSpc>
            </a:pPr>
            <a:r>
              <a:rPr sz="1250" b="1" spc="-10" dirty="0">
                <a:latin typeface="Times New Roman"/>
                <a:cs typeface="Times New Roman"/>
              </a:rPr>
              <a:t>Ot</a:t>
            </a:r>
            <a:r>
              <a:rPr sz="1875" b="1" spc="-15" baseline="2222" dirty="0">
                <a:latin typeface="Times New Roman"/>
                <a:cs typeface="Times New Roman"/>
              </a:rPr>
              <a:t>her</a:t>
            </a:r>
            <a:r>
              <a:rPr sz="1875" b="1" spc="-120" baseline="2222" dirty="0">
                <a:latin typeface="Times New Roman"/>
                <a:cs typeface="Times New Roman"/>
              </a:rPr>
              <a:t> </a:t>
            </a:r>
            <a:r>
              <a:rPr sz="1875" b="1" spc="-22" baseline="2222" dirty="0">
                <a:latin typeface="Times New Roman"/>
                <a:cs typeface="Times New Roman"/>
              </a:rPr>
              <a:t>cl</a:t>
            </a:r>
            <a:r>
              <a:rPr sz="1875" b="1" spc="-22" baseline="4444" dirty="0">
                <a:latin typeface="Times New Roman"/>
                <a:cs typeface="Times New Roman"/>
              </a:rPr>
              <a:t>ass</a:t>
            </a:r>
            <a:endParaRPr sz="1875" baseline="4444">
              <a:latin typeface="Times New Roman"/>
              <a:cs typeface="Times New Roman"/>
            </a:endParaRPr>
          </a:p>
        </p:txBody>
      </p:sp>
      <p:sp>
        <p:nvSpPr>
          <p:cNvPr id="16" name="object 16"/>
          <p:cNvSpPr txBox="1"/>
          <p:nvPr/>
        </p:nvSpPr>
        <p:spPr>
          <a:xfrm>
            <a:off x="3031142" y="2202815"/>
            <a:ext cx="3291204" cy="1226185"/>
          </a:xfrm>
          <a:prstGeom prst="rect">
            <a:avLst/>
          </a:prstGeom>
        </p:spPr>
        <p:txBody>
          <a:bodyPr vert="horz" wrap="square" lIns="0" tIns="64769" rIns="0" bIns="0" rtlCol="0">
            <a:spAutoFit/>
          </a:bodyPr>
          <a:lstStyle/>
          <a:p>
            <a:pPr marL="12700">
              <a:spcBef>
                <a:spcPts val="509"/>
              </a:spcBef>
            </a:pPr>
            <a:r>
              <a:rPr sz="1250" b="1" spc="10" dirty="0">
                <a:latin typeface="Courier New"/>
                <a:cs typeface="Courier New"/>
              </a:rPr>
              <a:t>user:</a:t>
            </a:r>
            <a:r>
              <a:rPr sz="1250" b="1" spc="-70" dirty="0">
                <a:latin typeface="Courier New"/>
                <a:cs typeface="Courier New"/>
              </a:rPr>
              <a:t> </a:t>
            </a:r>
            <a:r>
              <a:rPr sz="1250" b="1" spc="10" dirty="0">
                <a:latin typeface="Courier New"/>
                <a:cs typeface="Courier New"/>
              </a:rPr>
              <a:t>:rw-</a:t>
            </a:r>
            <a:endParaRPr sz="1250">
              <a:latin typeface="Courier New"/>
              <a:cs typeface="Courier New"/>
            </a:endParaRPr>
          </a:p>
          <a:p>
            <a:pPr marL="12700">
              <a:spcBef>
                <a:spcPts val="415"/>
              </a:spcBef>
            </a:pPr>
            <a:r>
              <a:rPr sz="1250" b="1" spc="10" dirty="0">
                <a:latin typeface="Courier New"/>
                <a:cs typeface="Courier New"/>
              </a:rPr>
              <a:t>group::r--</a:t>
            </a:r>
            <a:endParaRPr sz="1250">
              <a:latin typeface="Courier New"/>
              <a:cs typeface="Courier New"/>
            </a:endParaRPr>
          </a:p>
          <a:p>
            <a:pPr marL="12700">
              <a:spcBef>
                <a:spcPts val="415"/>
              </a:spcBef>
            </a:pPr>
            <a:r>
              <a:rPr sz="1250" b="1" spc="10" dirty="0">
                <a:latin typeface="Courier New"/>
                <a:cs typeface="Courier New"/>
              </a:rPr>
              <a:t>other::---</a:t>
            </a:r>
            <a:endParaRPr sz="1250">
              <a:latin typeface="Courier New"/>
              <a:cs typeface="Courier New"/>
            </a:endParaRPr>
          </a:p>
          <a:p>
            <a:pPr>
              <a:lnSpc>
                <a:spcPct val="100000"/>
              </a:lnSpc>
            </a:pPr>
            <a:endParaRPr sz="1400">
              <a:latin typeface="Courier New"/>
              <a:cs typeface="Courier New"/>
            </a:endParaRPr>
          </a:p>
          <a:p>
            <a:pPr marL="64769">
              <a:spcBef>
                <a:spcPts val="980"/>
              </a:spcBef>
            </a:pPr>
            <a:r>
              <a:rPr sz="950" b="1" spc="15" dirty="0">
                <a:latin typeface="Times New Roman"/>
                <a:cs typeface="Times New Roman"/>
              </a:rPr>
              <a:t>(a) </a:t>
            </a:r>
            <a:r>
              <a:rPr sz="950" b="1" spc="5" dirty="0">
                <a:latin typeface="Times New Roman"/>
                <a:cs typeface="Times New Roman"/>
              </a:rPr>
              <a:t>Traditional </a:t>
            </a:r>
            <a:r>
              <a:rPr sz="950" b="1" spc="20" dirty="0">
                <a:latin typeface="Times New Roman"/>
                <a:cs typeface="Times New Roman"/>
              </a:rPr>
              <a:t>UNIX </a:t>
            </a:r>
            <a:r>
              <a:rPr sz="950" b="1" spc="25" dirty="0">
                <a:latin typeface="Times New Roman"/>
                <a:cs typeface="Times New Roman"/>
              </a:rPr>
              <a:t>approach </a:t>
            </a:r>
            <a:r>
              <a:rPr sz="950" b="1" spc="15" dirty="0">
                <a:latin typeface="Times New Roman"/>
                <a:cs typeface="Times New Roman"/>
              </a:rPr>
              <a:t>(minimal access </a:t>
            </a:r>
            <a:r>
              <a:rPr sz="950" b="1" spc="25" dirty="0">
                <a:latin typeface="Times New Roman"/>
                <a:cs typeface="Times New Roman"/>
              </a:rPr>
              <a:t>control</a:t>
            </a:r>
            <a:r>
              <a:rPr sz="950" b="1" spc="-60" dirty="0">
                <a:latin typeface="Times New Roman"/>
                <a:cs typeface="Times New Roman"/>
              </a:rPr>
              <a:t> </a:t>
            </a:r>
            <a:r>
              <a:rPr sz="950" b="1" spc="5" dirty="0">
                <a:latin typeface="Times New Roman"/>
                <a:cs typeface="Times New Roman"/>
              </a:rPr>
              <a:t>list)</a:t>
            </a:r>
            <a:endParaRPr sz="950">
              <a:latin typeface="Times New Roman"/>
              <a:cs typeface="Times New Roman"/>
            </a:endParaRPr>
          </a:p>
        </p:txBody>
      </p:sp>
      <p:sp>
        <p:nvSpPr>
          <p:cNvPr id="17" name="object 17"/>
          <p:cNvSpPr/>
          <p:nvPr/>
        </p:nvSpPr>
        <p:spPr>
          <a:xfrm>
            <a:off x="4228323" y="2259993"/>
            <a:ext cx="808355" cy="125730"/>
          </a:xfrm>
          <a:custGeom>
            <a:avLst/>
            <a:gdLst/>
            <a:ahLst/>
            <a:cxnLst/>
            <a:rect l="l" t="t" r="r" b="b"/>
            <a:pathLst>
              <a:path w="808354" h="125730">
                <a:moveTo>
                  <a:pt x="0" y="125720"/>
                </a:moveTo>
                <a:lnTo>
                  <a:pt x="808189" y="125720"/>
                </a:lnTo>
                <a:lnTo>
                  <a:pt x="808189" y="0"/>
                </a:lnTo>
              </a:path>
            </a:pathLst>
          </a:custGeom>
          <a:ln w="17673">
            <a:solidFill>
              <a:srgbClr val="000000"/>
            </a:solidFill>
          </a:ln>
        </p:spPr>
        <p:txBody>
          <a:bodyPr wrap="square" lIns="0" tIns="0" rIns="0" bIns="0" rtlCol="0"/>
          <a:lstStyle/>
          <a:p>
            <a:endParaRPr/>
          </a:p>
        </p:txBody>
      </p:sp>
      <p:grpSp>
        <p:nvGrpSpPr>
          <p:cNvPr id="18" name="object 18"/>
          <p:cNvGrpSpPr/>
          <p:nvPr/>
        </p:nvGrpSpPr>
        <p:grpSpPr>
          <a:xfrm>
            <a:off x="4155859" y="2187445"/>
            <a:ext cx="2107565" cy="732155"/>
            <a:chOff x="4214473" y="1681546"/>
            <a:chExt cx="2107565" cy="732155"/>
          </a:xfrm>
        </p:grpSpPr>
        <p:sp>
          <p:nvSpPr>
            <p:cNvPr id="19" name="object 19"/>
            <p:cNvSpPr/>
            <p:nvPr/>
          </p:nvSpPr>
          <p:spPr>
            <a:xfrm>
              <a:off x="4214469" y="1681555"/>
              <a:ext cx="925830" cy="243840"/>
            </a:xfrm>
            <a:custGeom>
              <a:avLst/>
              <a:gdLst/>
              <a:ahLst/>
              <a:cxnLst/>
              <a:rect l="l" t="t" r="r" b="b"/>
              <a:pathLst>
                <a:path w="925829" h="243839">
                  <a:moveTo>
                    <a:pt x="106260" y="153746"/>
                  </a:moveTo>
                  <a:lnTo>
                    <a:pt x="0" y="198259"/>
                  </a:lnTo>
                  <a:lnTo>
                    <a:pt x="106260" y="243687"/>
                  </a:lnTo>
                  <a:lnTo>
                    <a:pt x="87236" y="198259"/>
                  </a:lnTo>
                  <a:lnTo>
                    <a:pt x="106260" y="153746"/>
                  </a:lnTo>
                  <a:close/>
                </a:path>
                <a:path w="925829" h="243839">
                  <a:moveTo>
                    <a:pt x="925360" y="106337"/>
                  </a:moveTo>
                  <a:lnTo>
                    <a:pt x="880656" y="0"/>
                  </a:lnTo>
                  <a:lnTo>
                    <a:pt x="835228" y="106337"/>
                  </a:lnTo>
                  <a:lnTo>
                    <a:pt x="880656" y="87325"/>
                  </a:lnTo>
                  <a:lnTo>
                    <a:pt x="925360" y="106337"/>
                  </a:lnTo>
                  <a:close/>
                </a:path>
              </a:pathLst>
            </a:custGeom>
            <a:solidFill>
              <a:srgbClr val="000000"/>
            </a:solidFill>
          </p:spPr>
          <p:txBody>
            <a:bodyPr wrap="square" lIns="0" tIns="0" rIns="0" bIns="0" rtlCol="0"/>
            <a:lstStyle/>
            <a:p>
              <a:endParaRPr/>
            </a:p>
          </p:txBody>
        </p:sp>
        <p:sp>
          <p:nvSpPr>
            <p:cNvPr id="20" name="object 20"/>
            <p:cNvSpPr/>
            <p:nvPr/>
          </p:nvSpPr>
          <p:spPr>
            <a:xfrm>
              <a:off x="4286937" y="1754095"/>
              <a:ext cx="1990089" cy="615315"/>
            </a:xfrm>
            <a:custGeom>
              <a:avLst/>
              <a:gdLst/>
              <a:ahLst/>
              <a:cxnLst/>
              <a:rect l="l" t="t" r="r" b="b"/>
              <a:pathLst>
                <a:path w="1990089" h="615314">
                  <a:moveTo>
                    <a:pt x="0" y="614994"/>
                  </a:moveTo>
                  <a:lnTo>
                    <a:pt x="1989964" y="614994"/>
                  </a:lnTo>
                  <a:lnTo>
                    <a:pt x="1989964" y="0"/>
                  </a:lnTo>
                </a:path>
              </a:pathLst>
            </a:custGeom>
            <a:ln w="17673">
              <a:solidFill>
                <a:srgbClr val="000000"/>
              </a:solidFill>
            </a:ln>
          </p:spPr>
          <p:txBody>
            <a:bodyPr wrap="square" lIns="0" tIns="0" rIns="0" bIns="0" rtlCol="0"/>
            <a:lstStyle/>
            <a:p>
              <a:endParaRPr/>
            </a:p>
          </p:txBody>
        </p:sp>
        <p:sp>
          <p:nvSpPr>
            <p:cNvPr id="21" name="object 21"/>
            <p:cNvSpPr/>
            <p:nvPr/>
          </p:nvSpPr>
          <p:spPr>
            <a:xfrm>
              <a:off x="4214469" y="1681555"/>
              <a:ext cx="2107565" cy="732155"/>
            </a:xfrm>
            <a:custGeom>
              <a:avLst/>
              <a:gdLst/>
              <a:ahLst/>
              <a:cxnLst/>
              <a:rect l="l" t="t" r="r" b="b"/>
              <a:pathLst>
                <a:path w="2107565" h="732155">
                  <a:moveTo>
                    <a:pt x="106260" y="642747"/>
                  </a:moveTo>
                  <a:lnTo>
                    <a:pt x="0" y="687539"/>
                  </a:lnTo>
                  <a:lnTo>
                    <a:pt x="106260" y="732066"/>
                  </a:lnTo>
                  <a:lnTo>
                    <a:pt x="87236" y="687539"/>
                  </a:lnTo>
                  <a:lnTo>
                    <a:pt x="106260" y="642747"/>
                  </a:lnTo>
                  <a:close/>
                </a:path>
                <a:path w="2107565" h="732155">
                  <a:moveTo>
                    <a:pt x="2107222" y="106337"/>
                  </a:moveTo>
                  <a:lnTo>
                    <a:pt x="2062429" y="0"/>
                  </a:lnTo>
                  <a:lnTo>
                    <a:pt x="2017001" y="106337"/>
                  </a:lnTo>
                  <a:lnTo>
                    <a:pt x="2062429" y="87325"/>
                  </a:lnTo>
                  <a:lnTo>
                    <a:pt x="2107222" y="106337"/>
                  </a:lnTo>
                  <a:close/>
                </a:path>
              </a:pathLst>
            </a:custGeom>
            <a:solidFill>
              <a:srgbClr val="000000"/>
            </a:solidFill>
          </p:spPr>
          <p:txBody>
            <a:bodyPr wrap="square" lIns="0" tIns="0" rIns="0" bIns="0" rtlCol="0"/>
            <a:lstStyle/>
            <a:p>
              <a:endParaRPr/>
            </a:p>
          </p:txBody>
        </p:sp>
        <p:sp>
          <p:nvSpPr>
            <p:cNvPr id="22" name="object 22"/>
            <p:cNvSpPr/>
            <p:nvPr/>
          </p:nvSpPr>
          <p:spPr>
            <a:xfrm>
              <a:off x="4286937" y="1754095"/>
              <a:ext cx="1404620" cy="370840"/>
            </a:xfrm>
            <a:custGeom>
              <a:avLst/>
              <a:gdLst/>
              <a:ahLst/>
              <a:cxnLst/>
              <a:rect l="l" t="t" r="r" b="b"/>
              <a:pathLst>
                <a:path w="1404620" h="370839">
                  <a:moveTo>
                    <a:pt x="0" y="370672"/>
                  </a:moveTo>
                  <a:lnTo>
                    <a:pt x="1404394" y="370672"/>
                  </a:lnTo>
                  <a:lnTo>
                    <a:pt x="1404394" y="0"/>
                  </a:lnTo>
                </a:path>
              </a:pathLst>
            </a:custGeom>
            <a:ln w="17673">
              <a:solidFill>
                <a:srgbClr val="000000"/>
              </a:solidFill>
            </a:ln>
          </p:spPr>
          <p:txBody>
            <a:bodyPr wrap="square" lIns="0" tIns="0" rIns="0" bIns="0" rtlCol="0"/>
            <a:lstStyle/>
            <a:p>
              <a:endParaRPr/>
            </a:p>
          </p:txBody>
        </p:sp>
        <p:sp>
          <p:nvSpPr>
            <p:cNvPr id="23" name="object 23"/>
            <p:cNvSpPr/>
            <p:nvPr/>
          </p:nvSpPr>
          <p:spPr>
            <a:xfrm>
              <a:off x="4214469" y="1681555"/>
              <a:ext cx="1522095" cy="488315"/>
            </a:xfrm>
            <a:custGeom>
              <a:avLst/>
              <a:gdLst/>
              <a:ahLst/>
              <a:cxnLst/>
              <a:rect l="l" t="t" r="r" b="b"/>
              <a:pathLst>
                <a:path w="1522095" h="488314">
                  <a:moveTo>
                    <a:pt x="106260" y="398513"/>
                  </a:moveTo>
                  <a:lnTo>
                    <a:pt x="0" y="443217"/>
                  </a:lnTo>
                  <a:lnTo>
                    <a:pt x="106260" y="488010"/>
                  </a:lnTo>
                  <a:lnTo>
                    <a:pt x="87236" y="443217"/>
                  </a:lnTo>
                  <a:lnTo>
                    <a:pt x="106260" y="398513"/>
                  </a:lnTo>
                  <a:close/>
                </a:path>
                <a:path w="1522095" h="488314">
                  <a:moveTo>
                    <a:pt x="1521650" y="106337"/>
                  </a:moveTo>
                  <a:lnTo>
                    <a:pt x="1476857" y="0"/>
                  </a:lnTo>
                  <a:lnTo>
                    <a:pt x="1432331" y="106337"/>
                  </a:lnTo>
                  <a:lnTo>
                    <a:pt x="1476857" y="87325"/>
                  </a:lnTo>
                  <a:lnTo>
                    <a:pt x="1521650" y="106337"/>
                  </a:lnTo>
                  <a:close/>
                </a:path>
              </a:pathLst>
            </a:custGeom>
            <a:solidFill>
              <a:srgbClr val="000000"/>
            </a:solidFill>
          </p:spPr>
          <p:txBody>
            <a:bodyPr wrap="square" lIns="0" tIns="0" rIns="0" bIns="0" rtlCol="0"/>
            <a:lstStyle/>
            <a:p>
              <a:endParaRPr/>
            </a:p>
          </p:txBody>
        </p:sp>
      </p:grpSp>
      <p:sp>
        <p:nvSpPr>
          <p:cNvPr id="24" name="object 24"/>
          <p:cNvSpPr txBox="1"/>
          <p:nvPr/>
        </p:nvSpPr>
        <p:spPr>
          <a:xfrm>
            <a:off x="3269444" y="6257293"/>
            <a:ext cx="2675890" cy="164148"/>
          </a:xfrm>
          <a:prstGeom prst="rect">
            <a:avLst/>
          </a:prstGeom>
        </p:spPr>
        <p:txBody>
          <a:bodyPr vert="horz" wrap="square" lIns="0" tIns="17780" rIns="0" bIns="0" rtlCol="0">
            <a:spAutoFit/>
          </a:bodyPr>
          <a:lstStyle/>
          <a:p>
            <a:pPr marL="600710">
              <a:spcBef>
                <a:spcPts val="140"/>
              </a:spcBef>
            </a:pPr>
            <a:r>
              <a:rPr sz="950" b="1" spc="15" dirty="0">
                <a:latin typeface="Times New Roman"/>
                <a:cs typeface="Times New Roman"/>
              </a:rPr>
              <a:t>(b) Extended </a:t>
            </a:r>
            <a:r>
              <a:rPr sz="950" b="1" spc="10" dirty="0">
                <a:latin typeface="Times New Roman"/>
                <a:cs typeface="Times New Roman"/>
              </a:rPr>
              <a:t>access </a:t>
            </a:r>
            <a:r>
              <a:rPr sz="950" b="1" spc="20" dirty="0">
                <a:latin typeface="Times New Roman"/>
                <a:cs typeface="Times New Roman"/>
              </a:rPr>
              <a:t>control</a:t>
            </a:r>
            <a:r>
              <a:rPr sz="950" b="1" spc="-20" dirty="0">
                <a:latin typeface="Times New Roman"/>
                <a:cs typeface="Times New Roman"/>
              </a:rPr>
              <a:t> </a:t>
            </a:r>
            <a:r>
              <a:rPr sz="950" b="1" spc="5" dirty="0">
                <a:latin typeface="Times New Roman"/>
                <a:cs typeface="Times New Roman"/>
              </a:rPr>
              <a:t>list</a:t>
            </a:r>
            <a:endParaRPr sz="950" dirty="0">
              <a:latin typeface="Times New Roman"/>
              <a:cs typeface="Times New Roman"/>
            </a:endParaRPr>
          </a:p>
        </p:txBody>
      </p:sp>
      <p:sp>
        <p:nvSpPr>
          <p:cNvPr id="25" name="object 25"/>
          <p:cNvSpPr txBox="1"/>
          <p:nvPr/>
        </p:nvSpPr>
        <p:spPr>
          <a:xfrm>
            <a:off x="2192346" y="5286567"/>
            <a:ext cx="437515" cy="308098"/>
          </a:xfrm>
          <a:prstGeom prst="rect">
            <a:avLst/>
          </a:prstGeom>
        </p:spPr>
        <p:txBody>
          <a:bodyPr vert="horz" wrap="square" lIns="0" tIns="10795" rIns="0" bIns="0" rtlCol="0">
            <a:spAutoFit/>
          </a:bodyPr>
          <a:lstStyle/>
          <a:p>
            <a:pPr marL="36830" marR="5080" indent="-24765">
              <a:lnSpc>
                <a:spcPct val="104600"/>
              </a:lnSpc>
              <a:spcBef>
                <a:spcPts val="85"/>
              </a:spcBef>
            </a:pPr>
            <a:r>
              <a:rPr sz="950" b="1" spc="20" dirty="0">
                <a:latin typeface="Times New Roman"/>
                <a:cs typeface="Times New Roman"/>
              </a:rPr>
              <a:t>mask</a:t>
            </a:r>
            <a:r>
              <a:rPr sz="950" b="1" spc="10" dirty="0">
                <a:latin typeface="Times New Roman"/>
                <a:cs typeface="Times New Roman"/>
              </a:rPr>
              <a:t>ed  </a:t>
            </a:r>
            <a:r>
              <a:rPr sz="950" b="1" spc="15" dirty="0">
                <a:latin typeface="Times New Roman"/>
                <a:cs typeface="Times New Roman"/>
              </a:rPr>
              <a:t>entries</a:t>
            </a:r>
            <a:endParaRPr sz="950">
              <a:latin typeface="Times New Roman"/>
              <a:cs typeface="Times New Roman"/>
            </a:endParaRPr>
          </a:p>
        </p:txBody>
      </p:sp>
      <p:grpSp>
        <p:nvGrpSpPr>
          <p:cNvPr id="26" name="object 26"/>
          <p:cNvGrpSpPr/>
          <p:nvPr/>
        </p:nvGrpSpPr>
        <p:grpSpPr>
          <a:xfrm>
            <a:off x="4744525" y="4579773"/>
            <a:ext cx="1772920" cy="310515"/>
            <a:chOff x="4803140" y="4073874"/>
            <a:chExt cx="1772920" cy="310515"/>
          </a:xfrm>
        </p:grpSpPr>
        <p:sp>
          <p:nvSpPr>
            <p:cNvPr id="27" name="object 27"/>
            <p:cNvSpPr/>
            <p:nvPr/>
          </p:nvSpPr>
          <p:spPr>
            <a:xfrm>
              <a:off x="4812030" y="4082764"/>
              <a:ext cx="585470" cy="292735"/>
            </a:xfrm>
            <a:custGeom>
              <a:avLst/>
              <a:gdLst/>
              <a:ahLst/>
              <a:cxnLst/>
              <a:rect l="l" t="t" r="r" b="b"/>
              <a:pathLst>
                <a:path w="585470" h="292735">
                  <a:moveTo>
                    <a:pt x="584939" y="0"/>
                  </a:moveTo>
                  <a:lnTo>
                    <a:pt x="0" y="0"/>
                  </a:lnTo>
                  <a:lnTo>
                    <a:pt x="0" y="292266"/>
                  </a:lnTo>
                  <a:lnTo>
                    <a:pt x="584939" y="292266"/>
                  </a:lnTo>
                  <a:lnTo>
                    <a:pt x="584939" y="0"/>
                  </a:lnTo>
                  <a:close/>
                </a:path>
              </a:pathLst>
            </a:custGeom>
            <a:solidFill>
              <a:srgbClr val="CAEBCC"/>
            </a:solidFill>
          </p:spPr>
          <p:txBody>
            <a:bodyPr wrap="square" lIns="0" tIns="0" rIns="0" bIns="0" rtlCol="0"/>
            <a:lstStyle/>
            <a:p>
              <a:endParaRPr/>
            </a:p>
          </p:txBody>
        </p:sp>
        <p:sp>
          <p:nvSpPr>
            <p:cNvPr id="28" name="object 28"/>
            <p:cNvSpPr/>
            <p:nvPr/>
          </p:nvSpPr>
          <p:spPr>
            <a:xfrm>
              <a:off x="4812030" y="4082764"/>
              <a:ext cx="585470" cy="292735"/>
            </a:xfrm>
            <a:custGeom>
              <a:avLst/>
              <a:gdLst/>
              <a:ahLst/>
              <a:cxnLst/>
              <a:rect l="l" t="t" r="r" b="b"/>
              <a:pathLst>
                <a:path w="585470" h="292735">
                  <a:moveTo>
                    <a:pt x="584939" y="292266"/>
                  </a:moveTo>
                  <a:lnTo>
                    <a:pt x="0" y="292266"/>
                  </a:lnTo>
                  <a:lnTo>
                    <a:pt x="0" y="0"/>
                  </a:lnTo>
                  <a:lnTo>
                    <a:pt x="584939" y="0"/>
                  </a:lnTo>
                  <a:lnTo>
                    <a:pt x="584939" y="292266"/>
                  </a:lnTo>
                  <a:close/>
                </a:path>
              </a:pathLst>
            </a:custGeom>
            <a:ln w="17674">
              <a:solidFill>
                <a:srgbClr val="000000"/>
              </a:solidFill>
            </a:ln>
          </p:spPr>
          <p:txBody>
            <a:bodyPr wrap="square" lIns="0" tIns="0" rIns="0" bIns="0" rtlCol="0"/>
            <a:lstStyle/>
            <a:p>
              <a:endParaRPr/>
            </a:p>
          </p:txBody>
        </p:sp>
        <p:sp>
          <p:nvSpPr>
            <p:cNvPr id="29" name="object 29"/>
            <p:cNvSpPr/>
            <p:nvPr/>
          </p:nvSpPr>
          <p:spPr>
            <a:xfrm>
              <a:off x="5396969" y="4082764"/>
              <a:ext cx="585470" cy="292735"/>
            </a:xfrm>
            <a:custGeom>
              <a:avLst/>
              <a:gdLst/>
              <a:ahLst/>
              <a:cxnLst/>
              <a:rect l="l" t="t" r="r" b="b"/>
              <a:pathLst>
                <a:path w="585470" h="292735">
                  <a:moveTo>
                    <a:pt x="584849" y="0"/>
                  </a:moveTo>
                  <a:lnTo>
                    <a:pt x="0" y="0"/>
                  </a:lnTo>
                  <a:lnTo>
                    <a:pt x="0" y="292266"/>
                  </a:lnTo>
                  <a:lnTo>
                    <a:pt x="584849" y="292266"/>
                  </a:lnTo>
                  <a:lnTo>
                    <a:pt x="584849" y="0"/>
                  </a:lnTo>
                  <a:close/>
                </a:path>
              </a:pathLst>
            </a:custGeom>
            <a:solidFill>
              <a:srgbClr val="CAEBCC"/>
            </a:solidFill>
          </p:spPr>
          <p:txBody>
            <a:bodyPr wrap="square" lIns="0" tIns="0" rIns="0" bIns="0" rtlCol="0"/>
            <a:lstStyle/>
            <a:p>
              <a:endParaRPr/>
            </a:p>
          </p:txBody>
        </p:sp>
        <p:sp>
          <p:nvSpPr>
            <p:cNvPr id="30" name="object 30"/>
            <p:cNvSpPr/>
            <p:nvPr/>
          </p:nvSpPr>
          <p:spPr>
            <a:xfrm>
              <a:off x="5396969" y="4082764"/>
              <a:ext cx="585470" cy="292735"/>
            </a:xfrm>
            <a:custGeom>
              <a:avLst/>
              <a:gdLst/>
              <a:ahLst/>
              <a:cxnLst/>
              <a:rect l="l" t="t" r="r" b="b"/>
              <a:pathLst>
                <a:path w="585470" h="292735">
                  <a:moveTo>
                    <a:pt x="584849" y="292266"/>
                  </a:moveTo>
                  <a:lnTo>
                    <a:pt x="0" y="292266"/>
                  </a:lnTo>
                  <a:lnTo>
                    <a:pt x="0" y="0"/>
                  </a:lnTo>
                  <a:lnTo>
                    <a:pt x="584849" y="0"/>
                  </a:lnTo>
                  <a:lnTo>
                    <a:pt x="584849" y="292266"/>
                  </a:lnTo>
                  <a:close/>
                </a:path>
              </a:pathLst>
            </a:custGeom>
            <a:ln w="17674">
              <a:solidFill>
                <a:srgbClr val="000000"/>
              </a:solidFill>
            </a:ln>
          </p:spPr>
          <p:txBody>
            <a:bodyPr wrap="square" lIns="0" tIns="0" rIns="0" bIns="0" rtlCol="0"/>
            <a:lstStyle/>
            <a:p>
              <a:endParaRPr/>
            </a:p>
          </p:txBody>
        </p:sp>
        <p:sp>
          <p:nvSpPr>
            <p:cNvPr id="31" name="object 31"/>
            <p:cNvSpPr/>
            <p:nvPr/>
          </p:nvSpPr>
          <p:spPr>
            <a:xfrm>
              <a:off x="5981818" y="4082764"/>
              <a:ext cx="585470" cy="292735"/>
            </a:xfrm>
            <a:custGeom>
              <a:avLst/>
              <a:gdLst/>
              <a:ahLst/>
              <a:cxnLst/>
              <a:rect l="l" t="t" r="r" b="b"/>
              <a:pathLst>
                <a:path w="585470" h="292735">
                  <a:moveTo>
                    <a:pt x="584849" y="0"/>
                  </a:moveTo>
                  <a:lnTo>
                    <a:pt x="0" y="0"/>
                  </a:lnTo>
                  <a:lnTo>
                    <a:pt x="0" y="292266"/>
                  </a:lnTo>
                  <a:lnTo>
                    <a:pt x="584849" y="292266"/>
                  </a:lnTo>
                  <a:lnTo>
                    <a:pt x="584849" y="0"/>
                  </a:lnTo>
                  <a:close/>
                </a:path>
              </a:pathLst>
            </a:custGeom>
            <a:solidFill>
              <a:srgbClr val="CAEBCC"/>
            </a:solidFill>
          </p:spPr>
          <p:txBody>
            <a:bodyPr wrap="square" lIns="0" tIns="0" rIns="0" bIns="0" rtlCol="0"/>
            <a:lstStyle/>
            <a:p>
              <a:endParaRPr/>
            </a:p>
          </p:txBody>
        </p:sp>
        <p:sp>
          <p:nvSpPr>
            <p:cNvPr id="32" name="object 32"/>
            <p:cNvSpPr/>
            <p:nvPr/>
          </p:nvSpPr>
          <p:spPr>
            <a:xfrm>
              <a:off x="5981818" y="4082764"/>
              <a:ext cx="585470" cy="292735"/>
            </a:xfrm>
            <a:custGeom>
              <a:avLst/>
              <a:gdLst/>
              <a:ahLst/>
              <a:cxnLst/>
              <a:rect l="l" t="t" r="r" b="b"/>
              <a:pathLst>
                <a:path w="585470" h="292735">
                  <a:moveTo>
                    <a:pt x="584849" y="292266"/>
                  </a:moveTo>
                  <a:lnTo>
                    <a:pt x="0" y="292266"/>
                  </a:lnTo>
                  <a:lnTo>
                    <a:pt x="0" y="0"/>
                  </a:lnTo>
                  <a:lnTo>
                    <a:pt x="584849" y="0"/>
                  </a:lnTo>
                  <a:lnTo>
                    <a:pt x="584849" y="292266"/>
                  </a:lnTo>
                  <a:close/>
                </a:path>
              </a:pathLst>
            </a:custGeom>
            <a:ln w="17674">
              <a:solidFill>
                <a:srgbClr val="000000"/>
              </a:solidFill>
            </a:ln>
          </p:spPr>
          <p:txBody>
            <a:bodyPr wrap="square" lIns="0" tIns="0" rIns="0" bIns="0" rtlCol="0"/>
            <a:lstStyle/>
            <a:p>
              <a:endParaRPr/>
            </a:p>
          </p:txBody>
        </p:sp>
      </p:grpSp>
      <p:sp>
        <p:nvSpPr>
          <p:cNvPr id="33" name="object 33"/>
          <p:cNvSpPr txBox="1"/>
          <p:nvPr/>
        </p:nvSpPr>
        <p:spPr>
          <a:xfrm>
            <a:off x="4753416" y="4588663"/>
            <a:ext cx="1755139" cy="248145"/>
          </a:xfrm>
          <a:prstGeom prst="rect">
            <a:avLst/>
          </a:prstGeom>
        </p:spPr>
        <p:txBody>
          <a:bodyPr vert="horz" wrap="square" lIns="0" tIns="0" rIns="0" bIns="0" rtlCol="0">
            <a:spAutoFit/>
          </a:bodyPr>
          <a:lstStyle/>
          <a:p>
            <a:pPr marL="95885">
              <a:lnSpc>
                <a:spcPts val="1885"/>
              </a:lnSpc>
              <a:tabLst>
                <a:tab pos="680720" algn="l"/>
                <a:tab pos="1265555" algn="l"/>
              </a:tabLst>
            </a:pPr>
            <a:r>
              <a:rPr sz="1700" b="1" spc="-5" dirty="0">
                <a:latin typeface="Courier New"/>
                <a:cs typeface="Courier New"/>
              </a:rPr>
              <a:t>rw-	rw-	</a:t>
            </a:r>
            <a:r>
              <a:rPr sz="1700" b="1" spc="-10" dirty="0">
                <a:latin typeface="Courier New"/>
                <a:cs typeface="Courier New"/>
              </a:rPr>
              <a:t>---</a:t>
            </a:r>
            <a:endParaRPr sz="1700">
              <a:latin typeface="Courier New"/>
              <a:cs typeface="Courier New"/>
            </a:endParaRPr>
          </a:p>
        </p:txBody>
      </p:sp>
      <p:sp>
        <p:nvSpPr>
          <p:cNvPr id="34" name="object 34"/>
          <p:cNvSpPr txBox="1"/>
          <p:nvPr/>
        </p:nvSpPr>
        <p:spPr>
          <a:xfrm rot="18960000">
            <a:off x="4842116" y="4106990"/>
            <a:ext cx="859309" cy="166712"/>
          </a:xfrm>
          <a:prstGeom prst="rect">
            <a:avLst/>
          </a:prstGeom>
        </p:spPr>
        <p:txBody>
          <a:bodyPr vert="horz" wrap="square" lIns="0" tIns="0" rIns="0" bIns="0" rtlCol="0">
            <a:spAutoFit/>
          </a:bodyPr>
          <a:lstStyle/>
          <a:p>
            <a:pPr>
              <a:lnSpc>
                <a:spcPts val="1275"/>
              </a:lnSpc>
            </a:pPr>
            <a:r>
              <a:rPr sz="1250" b="1" spc="-10" dirty="0">
                <a:latin typeface="Times New Roman"/>
                <a:cs typeface="Times New Roman"/>
              </a:rPr>
              <a:t>Ow</a:t>
            </a:r>
            <a:r>
              <a:rPr sz="1875" b="1" spc="-15" baseline="2222" dirty="0">
                <a:latin typeface="Times New Roman"/>
                <a:cs typeface="Times New Roman"/>
              </a:rPr>
              <a:t>ner</a:t>
            </a:r>
            <a:r>
              <a:rPr sz="1875" b="1" spc="-112" baseline="2222" dirty="0">
                <a:latin typeface="Times New Roman"/>
                <a:cs typeface="Times New Roman"/>
              </a:rPr>
              <a:t> </a:t>
            </a:r>
            <a:r>
              <a:rPr sz="1875" b="1" spc="-22" baseline="2222" dirty="0">
                <a:latin typeface="Times New Roman"/>
                <a:cs typeface="Times New Roman"/>
              </a:rPr>
              <a:t>c</a:t>
            </a:r>
            <a:r>
              <a:rPr sz="1875" b="1" spc="-22" baseline="4444" dirty="0">
                <a:latin typeface="Times New Roman"/>
                <a:cs typeface="Times New Roman"/>
              </a:rPr>
              <a:t>lass</a:t>
            </a:r>
            <a:endParaRPr sz="1875" baseline="4444">
              <a:latin typeface="Times New Roman"/>
              <a:cs typeface="Times New Roman"/>
            </a:endParaRPr>
          </a:p>
        </p:txBody>
      </p:sp>
      <p:sp>
        <p:nvSpPr>
          <p:cNvPr id="35" name="object 35"/>
          <p:cNvSpPr txBox="1"/>
          <p:nvPr/>
        </p:nvSpPr>
        <p:spPr>
          <a:xfrm rot="18960000">
            <a:off x="5429496" y="4113479"/>
            <a:ext cx="841231" cy="166712"/>
          </a:xfrm>
          <a:prstGeom prst="rect">
            <a:avLst/>
          </a:prstGeom>
        </p:spPr>
        <p:txBody>
          <a:bodyPr vert="horz" wrap="square" lIns="0" tIns="0" rIns="0" bIns="0" rtlCol="0">
            <a:spAutoFit/>
          </a:bodyPr>
          <a:lstStyle/>
          <a:p>
            <a:pPr>
              <a:lnSpc>
                <a:spcPts val="1275"/>
              </a:lnSpc>
            </a:pPr>
            <a:r>
              <a:rPr sz="1250" b="1" spc="-15" dirty="0">
                <a:latin typeface="Times New Roman"/>
                <a:cs typeface="Times New Roman"/>
              </a:rPr>
              <a:t>Gro</a:t>
            </a:r>
            <a:r>
              <a:rPr sz="1875" b="1" spc="-22" baseline="2222" dirty="0">
                <a:latin typeface="Times New Roman"/>
                <a:cs typeface="Times New Roman"/>
              </a:rPr>
              <a:t>up</a:t>
            </a:r>
            <a:r>
              <a:rPr sz="1875" b="1" spc="-67" baseline="2222" dirty="0">
                <a:latin typeface="Times New Roman"/>
                <a:cs typeface="Times New Roman"/>
              </a:rPr>
              <a:t> </a:t>
            </a:r>
            <a:r>
              <a:rPr sz="1875" b="1" spc="-22" baseline="2222" dirty="0">
                <a:latin typeface="Times New Roman"/>
                <a:cs typeface="Times New Roman"/>
              </a:rPr>
              <a:t>cl</a:t>
            </a:r>
            <a:r>
              <a:rPr sz="1875" b="1" spc="-22" baseline="4444" dirty="0">
                <a:latin typeface="Times New Roman"/>
                <a:cs typeface="Times New Roman"/>
              </a:rPr>
              <a:t>ass</a:t>
            </a:r>
            <a:endParaRPr sz="1875" baseline="4444">
              <a:latin typeface="Times New Roman"/>
              <a:cs typeface="Times New Roman"/>
            </a:endParaRPr>
          </a:p>
        </p:txBody>
      </p:sp>
      <p:sp>
        <p:nvSpPr>
          <p:cNvPr id="36" name="object 36"/>
          <p:cNvSpPr txBox="1"/>
          <p:nvPr/>
        </p:nvSpPr>
        <p:spPr>
          <a:xfrm rot="18960000">
            <a:off x="6021026" y="4129386"/>
            <a:ext cx="797036" cy="166712"/>
          </a:xfrm>
          <a:prstGeom prst="rect">
            <a:avLst/>
          </a:prstGeom>
        </p:spPr>
        <p:txBody>
          <a:bodyPr vert="horz" wrap="square" lIns="0" tIns="0" rIns="0" bIns="0" rtlCol="0">
            <a:spAutoFit/>
          </a:bodyPr>
          <a:lstStyle/>
          <a:p>
            <a:pPr>
              <a:lnSpc>
                <a:spcPts val="1275"/>
              </a:lnSpc>
            </a:pPr>
            <a:r>
              <a:rPr sz="1250" b="1" spc="-10" dirty="0">
                <a:latin typeface="Times New Roman"/>
                <a:cs typeface="Times New Roman"/>
              </a:rPr>
              <a:t>Oth</a:t>
            </a:r>
            <a:r>
              <a:rPr sz="1875" b="1" spc="-15" baseline="2222" dirty="0">
                <a:latin typeface="Times New Roman"/>
                <a:cs typeface="Times New Roman"/>
              </a:rPr>
              <a:t>er</a:t>
            </a:r>
            <a:r>
              <a:rPr sz="1875" b="1" spc="-120" baseline="2222" dirty="0">
                <a:latin typeface="Times New Roman"/>
                <a:cs typeface="Times New Roman"/>
              </a:rPr>
              <a:t> </a:t>
            </a:r>
            <a:r>
              <a:rPr sz="1875" b="1" spc="-22" baseline="2222" dirty="0">
                <a:latin typeface="Times New Roman"/>
                <a:cs typeface="Times New Roman"/>
              </a:rPr>
              <a:t>cl</a:t>
            </a:r>
            <a:r>
              <a:rPr sz="1875" b="1" spc="-22" baseline="4444" dirty="0">
                <a:latin typeface="Times New Roman"/>
                <a:cs typeface="Times New Roman"/>
              </a:rPr>
              <a:t>ass</a:t>
            </a:r>
            <a:endParaRPr sz="1875" baseline="4444">
              <a:latin typeface="Times New Roman"/>
              <a:cs typeface="Times New Roman"/>
            </a:endParaRPr>
          </a:p>
        </p:txBody>
      </p:sp>
      <p:sp>
        <p:nvSpPr>
          <p:cNvPr id="37" name="object 37"/>
          <p:cNvSpPr txBox="1"/>
          <p:nvPr/>
        </p:nvSpPr>
        <p:spPr>
          <a:xfrm>
            <a:off x="2867378" y="4917297"/>
            <a:ext cx="1188085" cy="1223645"/>
          </a:xfrm>
          <a:prstGeom prst="rect">
            <a:avLst/>
          </a:prstGeom>
        </p:spPr>
        <p:txBody>
          <a:bodyPr vert="horz" wrap="square" lIns="0" tIns="11430" rIns="0" bIns="0" rtlCol="0">
            <a:spAutoFit/>
          </a:bodyPr>
          <a:lstStyle/>
          <a:p>
            <a:pPr marL="12700" marR="5080">
              <a:lnSpc>
                <a:spcPct val="127699"/>
              </a:lnSpc>
              <a:spcBef>
                <a:spcPts val="90"/>
              </a:spcBef>
            </a:pPr>
            <a:r>
              <a:rPr sz="1250" b="1" spc="10" dirty="0">
                <a:latin typeface="Courier New"/>
                <a:cs typeface="Courier New"/>
              </a:rPr>
              <a:t>user: :rw-  user:joe:rw-  group::r--</a:t>
            </a:r>
            <a:endParaRPr sz="1250" dirty="0">
              <a:latin typeface="Courier New"/>
              <a:cs typeface="Courier New"/>
            </a:endParaRPr>
          </a:p>
          <a:p>
            <a:pPr marL="12700">
              <a:spcBef>
                <a:spcPts val="270"/>
              </a:spcBef>
            </a:pPr>
            <a:r>
              <a:rPr sz="1250" b="1" spc="10" dirty="0">
                <a:latin typeface="Courier New"/>
                <a:cs typeface="Courier New"/>
              </a:rPr>
              <a:t>mask::rw-</a:t>
            </a:r>
            <a:endParaRPr sz="1250" dirty="0">
              <a:latin typeface="Courier New"/>
              <a:cs typeface="Courier New"/>
            </a:endParaRPr>
          </a:p>
          <a:p>
            <a:pPr marL="12700">
              <a:spcBef>
                <a:spcPts val="420"/>
              </a:spcBef>
            </a:pPr>
            <a:r>
              <a:rPr sz="1250" b="1" spc="10" dirty="0">
                <a:latin typeface="Courier New"/>
                <a:cs typeface="Courier New"/>
              </a:rPr>
              <a:t>other::---</a:t>
            </a:r>
            <a:endParaRPr sz="1250" dirty="0">
              <a:latin typeface="Courier New"/>
              <a:cs typeface="Courier New"/>
            </a:endParaRPr>
          </a:p>
        </p:txBody>
      </p:sp>
      <p:grpSp>
        <p:nvGrpSpPr>
          <p:cNvPr id="38" name="object 38"/>
          <p:cNvGrpSpPr/>
          <p:nvPr/>
        </p:nvGrpSpPr>
        <p:grpSpPr>
          <a:xfrm>
            <a:off x="4155859" y="4901206"/>
            <a:ext cx="2107565" cy="1200150"/>
            <a:chOff x="4214473" y="4395308"/>
            <a:chExt cx="2107565" cy="1200150"/>
          </a:xfrm>
        </p:grpSpPr>
        <p:sp>
          <p:nvSpPr>
            <p:cNvPr id="39" name="object 39"/>
            <p:cNvSpPr/>
            <p:nvPr/>
          </p:nvSpPr>
          <p:spPr>
            <a:xfrm>
              <a:off x="4286937" y="4467856"/>
              <a:ext cx="808355" cy="125730"/>
            </a:xfrm>
            <a:custGeom>
              <a:avLst/>
              <a:gdLst/>
              <a:ahLst/>
              <a:cxnLst/>
              <a:rect l="l" t="t" r="r" b="b"/>
              <a:pathLst>
                <a:path w="808354" h="125729">
                  <a:moveTo>
                    <a:pt x="0" y="125720"/>
                  </a:moveTo>
                  <a:lnTo>
                    <a:pt x="808189" y="125720"/>
                  </a:lnTo>
                  <a:lnTo>
                    <a:pt x="808189" y="0"/>
                  </a:lnTo>
                </a:path>
              </a:pathLst>
            </a:custGeom>
            <a:ln w="17673">
              <a:solidFill>
                <a:srgbClr val="000000"/>
              </a:solidFill>
            </a:ln>
          </p:spPr>
          <p:txBody>
            <a:bodyPr wrap="square" lIns="0" tIns="0" rIns="0" bIns="0" rtlCol="0"/>
            <a:lstStyle/>
            <a:p>
              <a:endParaRPr/>
            </a:p>
          </p:txBody>
        </p:sp>
        <p:sp>
          <p:nvSpPr>
            <p:cNvPr id="40" name="object 40"/>
            <p:cNvSpPr/>
            <p:nvPr/>
          </p:nvSpPr>
          <p:spPr>
            <a:xfrm>
              <a:off x="4214469" y="4395317"/>
              <a:ext cx="925830" cy="243204"/>
            </a:xfrm>
            <a:custGeom>
              <a:avLst/>
              <a:gdLst/>
              <a:ahLst/>
              <a:cxnLst/>
              <a:rect l="l" t="t" r="r" b="b"/>
              <a:pathLst>
                <a:path w="925829" h="243204">
                  <a:moveTo>
                    <a:pt x="106260" y="153746"/>
                  </a:moveTo>
                  <a:lnTo>
                    <a:pt x="0" y="198272"/>
                  </a:lnTo>
                  <a:lnTo>
                    <a:pt x="106260" y="242963"/>
                  </a:lnTo>
                  <a:lnTo>
                    <a:pt x="87236" y="198272"/>
                  </a:lnTo>
                  <a:lnTo>
                    <a:pt x="106260" y="153746"/>
                  </a:lnTo>
                  <a:close/>
                </a:path>
                <a:path w="925829" h="243204">
                  <a:moveTo>
                    <a:pt x="925360" y="106337"/>
                  </a:moveTo>
                  <a:lnTo>
                    <a:pt x="880656" y="0"/>
                  </a:lnTo>
                  <a:lnTo>
                    <a:pt x="835228" y="106337"/>
                  </a:lnTo>
                  <a:lnTo>
                    <a:pt x="880656" y="87325"/>
                  </a:lnTo>
                  <a:lnTo>
                    <a:pt x="925360" y="106337"/>
                  </a:lnTo>
                  <a:close/>
                </a:path>
              </a:pathLst>
            </a:custGeom>
            <a:solidFill>
              <a:srgbClr val="000000"/>
            </a:solidFill>
          </p:spPr>
          <p:txBody>
            <a:bodyPr wrap="square" lIns="0" tIns="0" rIns="0" bIns="0" rtlCol="0"/>
            <a:lstStyle/>
            <a:p>
              <a:endParaRPr/>
            </a:p>
          </p:txBody>
        </p:sp>
        <p:sp>
          <p:nvSpPr>
            <p:cNvPr id="41" name="object 41"/>
            <p:cNvSpPr/>
            <p:nvPr/>
          </p:nvSpPr>
          <p:spPr>
            <a:xfrm>
              <a:off x="4286937" y="4467856"/>
              <a:ext cx="1990089" cy="1082675"/>
            </a:xfrm>
            <a:custGeom>
              <a:avLst/>
              <a:gdLst/>
              <a:ahLst/>
              <a:cxnLst/>
              <a:rect l="l" t="t" r="r" b="b"/>
              <a:pathLst>
                <a:path w="1990089" h="1082675">
                  <a:moveTo>
                    <a:pt x="0" y="1082368"/>
                  </a:moveTo>
                  <a:lnTo>
                    <a:pt x="1989964" y="1082368"/>
                  </a:lnTo>
                  <a:lnTo>
                    <a:pt x="1989964" y="0"/>
                  </a:lnTo>
                </a:path>
              </a:pathLst>
            </a:custGeom>
            <a:ln w="17674">
              <a:solidFill>
                <a:srgbClr val="000000"/>
              </a:solidFill>
            </a:ln>
          </p:spPr>
          <p:txBody>
            <a:bodyPr wrap="square" lIns="0" tIns="0" rIns="0" bIns="0" rtlCol="0"/>
            <a:lstStyle/>
            <a:p>
              <a:endParaRPr/>
            </a:p>
          </p:txBody>
        </p:sp>
        <p:sp>
          <p:nvSpPr>
            <p:cNvPr id="42" name="object 42"/>
            <p:cNvSpPr/>
            <p:nvPr/>
          </p:nvSpPr>
          <p:spPr>
            <a:xfrm>
              <a:off x="4214469" y="4395317"/>
              <a:ext cx="2107565" cy="1200150"/>
            </a:xfrm>
            <a:custGeom>
              <a:avLst/>
              <a:gdLst/>
              <a:ahLst/>
              <a:cxnLst/>
              <a:rect l="l" t="t" r="r" b="b"/>
              <a:pathLst>
                <a:path w="2107565" h="1200150">
                  <a:moveTo>
                    <a:pt x="106260" y="1110399"/>
                  </a:moveTo>
                  <a:lnTo>
                    <a:pt x="0" y="1154912"/>
                  </a:lnTo>
                  <a:lnTo>
                    <a:pt x="106260" y="1199616"/>
                  </a:lnTo>
                  <a:lnTo>
                    <a:pt x="87236" y="1154912"/>
                  </a:lnTo>
                  <a:lnTo>
                    <a:pt x="106260" y="1110399"/>
                  </a:lnTo>
                  <a:close/>
                </a:path>
                <a:path w="2107565" h="1200150">
                  <a:moveTo>
                    <a:pt x="2107222" y="106337"/>
                  </a:moveTo>
                  <a:lnTo>
                    <a:pt x="2062429" y="0"/>
                  </a:lnTo>
                  <a:lnTo>
                    <a:pt x="2017001" y="106337"/>
                  </a:lnTo>
                  <a:lnTo>
                    <a:pt x="2062429" y="87325"/>
                  </a:lnTo>
                  <a:lnTo>
                    <a:pt x="2107222" y="106337"/>
                  </a:lnTo>
                  <a:close/>
                </a:path>
              </a:pathLst>
            </a:custGeom>
            <a:solidFill>
              <a:srgbClr val="000000"/>
            </a:solidFill>
          </p:spPr>
          <p:txBody>
            <a:bodyPr wrap="square" lIns="0" tIns="0" rIns="0" bIns="0" rtlCol="0"/>
            <a:lstStyle/>
            <a:p>
              <a:endParaRPr/>
            </a:p>
          </p:txBody>
        </p:sp>
        <p:sp>
          <p:nvSpPr>
            <p:cNvPr id="43" name="object 43"/>
            <p:cNvSpPr/>
            <p:nvPr/>
          </p:nvSpPr>
          <p:spPr>
            <a:xfrm>
              <a:off x="4286937" y="4467856"/>
              <a:ext cx="1404620" cy="838200"/>
            </a:xfrm>
            <a:custGeom>
              <a:avLst/>
              <a:gdLst/>
              <a:ahLst/>
              <a:cxnLst/>
              <a:rect l="l" t="t" r="r" b="b"/>
              <a:pathLst>
                <a:path w="1404620" h="838200">
                  <a:moveTo>
                    <a:pt x="0" y="837596"/>
                  </a:moveTo>
                  <a:lnTo>
                    <a:pt x="1404394" y="837596"/>
                  </a:lnTo>
                  <a:lnTo>
                    <a:pt x="1404394" y="0"/>
                  </a:lnTo>
                </a:path>
              </a:pathLst>
            </a:custGeom>
            <a:ln w="17674">
              <a:solidFill>
                <a:srgbClr val="000000"/>
              </a:solidFill>
            </a:ln>
          </p:spPr>
          <p:txBody>
            <a:bodyPr wrap="square" lIns="0" tIns="0" rIns="0" bIns="0" rtlCol="0"/>
            <a:lstStyle/>
            <a:p>
              <a:endParaRPr/>
            </a:p>
          </p:txBody>
        </p:sp>
        <p:sp>
          <p:nvSpPr>
            <p:cNvPr id="44" name="object 44"/>
            <p:cNvSpPr/>
            <p:nvPr/>
          </p:nvSpPr>
          <p:spPr>
            <a:xfrm>
              <a:off x="4214469" y="4395317"/>
              <a:ext cx="1522095" cy="955675"/>
            </a:xfrm>
            <a:custGeom>
              <a:avLst/>
              <a:gdLst/>
              <a:ahLst/>
              <a:cxnLst/>
              <a:rect l="l" t="t" r="r" b="b"/>
              <a:pathLst>
                <a:path w="1522095" h="955675">
                  <a:moveTo>
                    <a:pt x="106260" y="865441"/>
                  </a:moveTo>
                  <a:lnTo>
                    <a:pt x="0" y="910145"/>
                  </a:lnTo>
                  <a:lnTo>
                    <a:pt x="106260" y="955382"/>
                  </a:lnTo>
                  <a:lnTo>
                    <a:pt x="87236" y="910145"/>
                  </a:lnTo>
                  <a:lnTo>
                    <a:pt x="106260" y="865441"/>
                  </a:lnTo>
                  <a:close/>
                </a:path>
                <a:path w="1522095" h="955675">
                  <a:moveTo>
                    <a:pt x="1521650" y="106337"/>
                  </a:moveTo>
                  <a:lnTo>
                    <a:pt x="1476857" y="0"/>
                  </a:lnTo>
                  <a:lnTo>
                    <a:pt x="1432331" y="106337"/>
                  </a:lnTo>
                  <a:lnTo>
                    <a:pt x="1476857" y="87325"/>
                  </a:lnTo>
                  <a:lnTo>
                    <a:pt x="1521650" y="106337"/>
                  </a:lnTo>
                  <a:close/>
                </a:path>
              </a:pathLst>
            </a:custGeom>
            <a:solidFill>
              <a:srgbClr val="000000"/>
            </a:solidFill>
          </p:spPr>
          <p:txBody>
            <a:bodyPr wrap="square" lIns="0" tIns="0" rIns="0" bIns="0" rtlCol="0"/>
            <a:lstStyle/>
            <a:p>
              <a:endParaRPr/>
            </a:p>
          </p:txBody>
        </p:sp>
      </p:grpSp>
      <p:sp>
        <p:nvSpPr>
          <p:cNvPr id="45" name="object 45"/>
          <p:cNvSpPr/>
          <p:nvPr/>
        </p:nvSpPr>
        <p:spPr>
          <a:xfrm>
            <a:off x="2657331" y="5257755"/>
            <a:ext cx="103570" cy="408744"/>
          </a:xfrm>
          <a:prstGeom prst="rect">
            <a:avLst/>
          </a:prstGeom>
          <a:blipFill>
            <a:blip r:embed="rId2" cstate="print"/>
            <a:stretch>
              <a:fillRect/>
            </a:stretch>
          </a:blipFill>
        </p:spPr>
        <p:txBody>
          <a:bodyPr wrap="square" lIns="0" tIns="0" rIns="0" bIns="0" rtlCol="0"/>
          <a:lstStyle/>
          <a:p>
            <a:endParaRPr/>
          </a:p>
        </p:txBody>
      </p:sp>
      <p:sp>
        <p:nvSpPr>
          <p:cNvPr id="46" name="object 3">
            <a:extLst>
              <a:ext uri="{FF2B5EF4-FFF2-40B4-BE49-F238E27FC236}">
                <a16:creationId xmlns:a16="http://schemas.microsoft.com/office/drawing/2014/main" id="{15B01AAB-2EEE-774A-9D1F-176E3EE513A0}"/>
              </a:ext>
            </a:extLst>
          </p:cNvPr>
          <p:cNvSpPr txBox="1">
            <a:spLocks/>
          </p:cNvSpPr>
          <p:nvPr/>
        </p:nvSpPr>
        <p:spPr>
          <a:xfrm>
            <a:off x="797852" y="-258215"/>
            <a:ext cx="10204255" cy="1059212"/>
          </a:xfrm>
          <a:prstGeom prst="rect">
            <a:avLst/>
          </a:prstGeom>
        </p:spPr>
        <p:txBody>
          <a:bodyPr vert="horz" wrap="square" lIns="0" tIns="378408"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tabLst>
                <a:tab pos="8851265" algn="l"/>
              </a:tabLst>
            </a:pPr>
            <a:r>
              <a:rPr lang="en-US" spc="50" dirty="0"/>
              <a:t>UNIX File Access Control</a:t>
            </a:r>
            <a:endParaRPr lang="en-US" dirty="0"/>
          </a:p>
        </p:txBody>
      </p:sp>
      <p:sp>
        <p:nvSpPr>
          <p:cNvPr id="2" name="Rectangle 1">
            <a:extLst>
              <a:ext uri="{FF2B5EF4-FFF2-40B4-BE49-F238E27FC236}">
                <a16:creationId xmlns:a16="http://schemas.microsoft.com/office/drawing/2014/main" id="{68D99593-97B7-CD46-85D9-E0865AB75BB0}"/>
              </a:ext>
            </a:extLst>
          </p:cNvPr>
          <p:cNvSpPr/>
          <p:nvPr/>
        </p:nvSpPr>
        <p:spPr>
          <a:xfrm>
            <a:off x="5850111" y="3118602"/>
            <a:ext cx="6096000" cy="646331"/>
          </a:xfrm>
          <a:prstGeom prst="rect">
            <a:avLst/>
          </a:prstGeom>
        </p:spPr>
        <p:txBody>
          <a:bodyPr>
            <a:spAutoFit/>
          </a:bodyPr>
          <a:lstStyle/>
          <a:p>
            <a:pPr marL="1155700" lvl="2" indent="-229235">
              <a:spcBef>
                <a:spcPts val="195"/>
              </a:spcBef>
              <a:buFont typeface="Arial"/>
              <a:buChar char="•"/>
              <a:tabLst>
                <a:tab pos="1155700" algn="l"/>
                <a:tab pos="1156335" algn="l"/>
                <a:tab pos="1841500" algn="l"/>
              </a:tabLst>
            </a:pPr>
            <a:r>
              <a:rPr lang="en-US" b="1" u="sng" dirty="0" err="1">
                <a:solidFill>
                  <a:srgbClr val="0432FF"/>
                </a:solidFill>
              </a:rPr>
              <a:t>rwxr</a:t>
            </a:r>
            <a:r>
              <a:rPr lang="en-US" b="1" u="sng" dirty="0">
                <a:solidFill>
                  <a:srgbClr val="0432FF"/>
                </a:solidFill>
              </a:rPr>
              <a:t>-</a:t>
            </a:r>
            <a:r>
              <a:rPr lang="en-US" b="1" u="sng" dirty="0" err="1">
                <a:solidFill>
                  <a:srgbClr val="0432FF"/>
                </a:solidFill>
              </a:rPr>
              <a:t>xr</a:t>
            </a:r>
            <a:r>
              <a:rPr lang="en-US" b="1" u="sng" dirty="0">
                <a:solidFill>
                  <a:srgbClr val="0432FF"/>
                </a:solidFill>
              </a:rPr>
              <a:t>-x:</a:t>
            </a:r>
            <a:r>
              <a:rPr lang="en-US" b="1" dirty="0">
                <a:solidFill>
                  <a:srgbClr val="0432FF"/>
                </a:solidFill>
              </a:rPr>
              <a:t> </a:t>
            </a:r>
            <a:r>
              <a:rPr lang="en-US" dirty="0"/>
              <a:t>Read and execute for all. Owner can also write (Octal 755)</a:t>
            </a:r>
            <a:endParaRPr lang="en-US" sz="1600" spc="-5" dirty="0">
              <a:latin typeface="Arial"/>
              <a:cs typeface="Arial"/>
            </a:endParaRPr>
          </a:p>
        </p:txBody>
      </p:sp>
    </p:spTree>
    <p:extLst>
      <p:ext uri="{BB962C8B-B14F-4D97-AF65-F5344CB8AC3E}">
        <p14:creationId xmlns:p14="http://schemas.microsoft.com/office/powerpoint/2010/main" val="599351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683" y="-20570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Access Control List</a:t>
            </a:r>
            <a:r>
              <a:rPr spc="-20" dirty="0"/>
              <a:t> </a:t>
            </a:r>
            <a:r>
              <a:rPr spc="-5" dirty="0"/>
              <a:t>(ACL)	</a:t>
            </a:r>
          </a:p>
        </p:txBody>
      </p:sp>
      <p:sp>
        <p:nvSpPr>
          <p:cNvPr id="4" name="object 4"/>
          <p:cNvSpPr txBox="1"/>
          <p:nvPr/>
        </p:nvSpPr>
        <p:spPr>
          <a:xfrm>
            <a:off x="854110" y="1168654"/>
            <a:ext cx="9259141" cy="1859483"/>
          </a:xfrm>
          <a:prstGeom prst="rect">
            <a:avLst/>
          </a:prstGeom>
        </p:spPr>
        <p:txBody>
          <a:bodyPr vert="horz" wrap="square" lIns="0" tIns="12700" rIns="0" bIns="0" rtlCol="0">
            <a:spAutoFit/>
          </a:bodyPr>
          <a:lstStyle/>
          <a:p>
            <a:pPr>
              <a:buFont typeface="Arial" panose="020B0604020202020204" pitchFamily="34" charset="0"/>
              <a:buChar char="•"/>
            </a:pPr>
            <a:r>
              <a:rPr lang="en-US" sz="2400" dirty="0">
                <a:solidFill>
                  <a:srgbClr val="333333"/>
                </a:solidFill>
                <a:latin typeface="Source Sans Pro" panose="020F0502020204030204" pitchFamily="34" charset="0"/>
              </a:rPr>
              <a:t>An </a:t>
            </a:r>
            <a:r>
              <a:rPr lang="en-US" sz="2400" dirty="0">
                <a:solidFill>
                  <a:srgbClr val="0432FF"/>
                </a:solidFill>
                <a:latin typeface="Source Sans Pro" panose="020F0502020204030204" pitchFamily="34" charset="0"/>
              </a:rPr>
              <a:t>access control list (ACL) </a:t>
            </a:r>
            <a:r>
              <a:rPr lang="en-US" sz="2400" dirty="0">
                <a:solidFill>
                  <a:srgbClr val="333333"/>
                </a:solidFill>
                <a:latin typeface="Source Sans Pro" panose="020F0502020204030204" pitchFamily="34" charset="0"/>
              </a:rPr>
              <a:t>is a table that tells a computer operating system which access rights each user has to a particular system object, such as a file directory or individual file.</a:t>
            </a:r>
          </a:p>
          <a:p>
            <a:pPr>
              <a:buFont typeface="Arial" panose="020B0604020202020204" pitchFamily="34" charset="0"/>
              <a:buChar char="•"/>
            </a:pPr>
            <a:r>
              <a:rPr lang="en-US" sz="2400" dirty="0">
                <a:solidFill>
                  <a:srgbClr val="333333"/>
                </a:solidFill>
                <a:latin typeface="Source Sans Pro" panose="020F0502020204030204" pitchFamily="34" charset="0"/>
              </a:rPr>
              <a:t>Each object has a security attribute that identifies its access control list. The list has an entry for each system user with access privileges.</a:t>
            </a:r>
          </a:p>
        </p:txBody>
      </p:sp>
      <p:graphicFrame>
        <p:nvGraphicFramePr>
          <p:cNvPr id="30" name="object 2">
            <a:extLst>
              <a:ext uri="{FF2B5EF4-FFF2-40B4-BE49-F238E27FC236}">
                <a16:creationId xmlns:a16="http://schemas.microsoft.com/office/drawing/2014/main" id="{1CB2FAE5-EB4B-8848-8A86-2B2CF3324F80}"/>
              </a:ext>
            </a:extLst>
          </p:cNvPr>
          <p:cNvGraphicFramePr>
            <a:graphicFrameLocks noGrp="1"/>
          </p:cNvGraphicFramePr>
          <p:nvPr>
            <p:extLst>
              <p:ext uri="{D42A27DB-BD31-4B8C-83A1-F6EECF244321}">
                <p14:modId xmlns:p14="http://schemas.microsoft.com/office/powerpoint/2010/main" val="1540129917"/>
              </p:ext>
            </p:extLst>
          </p:nvPr>
        </p:nvGraphicFramePr>
        <p:xfrm>
          <a:off x="5936741" y="4012769"/>
          <a:ext cx="2433955" cy="1557400"/>
        </p:xfrm>
        <a:graphic>
          <a:graphicData uri="http://schemas.openxmlformats.org/drawingml/2006/table">
            <a:tbl>
              <a:tblPr firstRow="1" bandRow="1">
                <a:tableStyleId>{2D5ABB26-0587-4C30-8999-92F81FD0307C}</a:tableStyleId>
              </a:tblPr>
              <a:tblGrid>
                <a:gridCol w="65214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tblGrid>
              <a:tr h="277241">
                <a:tc>
                  <a:txBody>
                    <a:bodyPr/>
                    <a:lstStyle/>
                    <a:p>
                      <a:pPr>
                        <a:lnSpc>
                          <a:spcPct val="100000"/>
                        </a:lnSpc>
                      </a:pPr>
                      <a:endParaRPr sz="1700">
                        <a:latin typeface="Times New Roman"/>
                        <a:cs typeface="Times New Roman"/>
                      </a:endParaRPr>
                    </a:p>
                  </a:txBody>
                  <a:tcPr marL="0" marR="0" marT="0" marB="0"/>
                </a:tc>
                <a:tc>
                  <a:txBody>
                    <a:bodyPr/>
                    <a:lstStyle/>
                    <a:p>
                      <a:pPr marL="18478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A</a:t>
                      </a:r>
                      <a:endParaRPr sz="1800">
                        <a:latin typeface="Calibri"/>
                        <a:cs typeface="Calibri"/>
                      </a:endParaRPr>
                    </a:p>
                  </a:txBody>
                  <a:tcPr marL="0" marR="0" marT="0" marB="0">
                    <a:lnB w="12700">
                      <a:solidFill>
                        <a:srgbClr val="000000"/>
                      </a:solidFill>
                      <a:prstDash val="solid"/>
                    </a:lnB>
                  </a:tcPr>
                </a:tc>
                <a:tc>
                  <a:txBody>
                    <a:bodyPr/>
                    <a:lstStyle/>
                    <a:p>
                      <a:pPr marL="19113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B</a:t>
                      </a:r>
                      <a:endParaRPr sz="1800">
                        <a:latin typeface="Calibri"/>
                        <a:cs typeface="Calibri"/>
                      </a:endParaRPr>
                    </a:p>
                  </a:txBody>
                  <a:tcPr marL="0" marR="0" marT="0" marB="0">
                    <a:lnB w="12700">
                      <a:solidFill>
                        <a:srgbClr val="000000"/>
                      </a:solidFill>
                      <a:prstDash val="solid"/>
                    </a:lnB>
                  </a:tcPr>
                </a:tc>
                <a:extLst>
                  <a:ext uri="{0D108BD9-81ED-4DB2-BD59-A6C34878D82A}">
                    <a16:rowId xmlns:a16="http://schemas.microsoft.com/office/drawing/2014/main" val="10000"/>
                  </a:ext>
                </a:extLst>
              </a:tr>
              <a:tr h="640080">
                <a:tc>
                  <a:txBody>
                    <a:bodyPr/>
                    <a:lstStyle/>
                    <a:p>
                      <a:pPr marL="52705" algn="ctr">
                        <a:lnSpc>
                          <a:spcPct val="100000"/>
                        </a:lnSpc>
                        <a:spcBef>
                          <a:spcPts val="1330"/>
                        </a:spcBef>
                      </a:pPr>
                      <a:r>
                        <a:rPr sz="1800" dirty="0">
                          <a:latin typeface="Calibri"/>
                          <a:cs typeface="Calibri"/>
                        </a:rPr>
                        <a:t>Jane</a:t>
                      </a:r>
                      <a:endParaRPr sz="1800">
                        <a:latin typeface="Calibri"/>
                        <a:cs typeface="Calibri"/>
                      </a:endParaRPr>
                    </a:p>
                  </a:txBody>
                  <a:tcPr marL="0" marR="0" marT="168910" marB="0">
                    <a:lnR w="12700">
                      <a:solidFill>
                        <a:srgbClr val="000000"/>
                      </a:solidFill>
                      <a:prstDash val="solid"/>
                    </a:lnR>
                  </a:tcPr>
                </a:tc>
                <a:tc>
                  <a:txBody>
                    <a:bodyPr/>
                    <a:lstStyle/>
                    <a:p>
                      <a:pPr marL="187960" marR="180340" indent="25400">
                        <a:lnSpc>
                          <a:spcPct val="100000"/>
                        </a:lnSpc>
                        <a:spcBef>
                          <a:spcPts val="245"/>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40079">
                <a:tc>
                  <a:txBody>
                    <a:bodyPr/>
                    <a:lstStyle/>
                    <a:p>
                      <a:pPr marL="35560" algn="ctr">
                        <a:lnSpc>
                          <a:spcPct val="100000"/>
                        </a:lnSpc>
                        <a:spcBef>
                          <a:spcPts val="1330"/>
                        </a:spcBef>
                      </a:pPr>
                      <a:r>
                        <a:rPr sz="1800" dirty="0">
                          <a:latin typeface="Calibri"/>
                          <a:cs typeface="Calibri"/>
                        </a:rPr>
                        <a:t>John</a:t>
                      </a:r>
                      <a:endParaRPr sz="1800">
                        <a:latin typeface="Calibri"/>
                        <a:cs typeface="Calibri"/>
                      </a:endParaRPr>
                    </a:p>
                  </a:txBody>
                  <a:tcPr marL="0" marR="0" marT="168910" marB="0">
                    <a:lnR w="12700">
                      <a:solidFill>
                        <a:srgbClr val="000000"/>
                      </a:solidFill>
                      <a:prstDash val="solid"/>
                    </a:lnR>
                  </a:tcPr>
                </a:tc>
                <a:tc>
                  <a:txBody>
                    <a:bodyPr/>
                    <a:lstStyle/>
                    <a:p>
                      <a:pPr marL="213995">
                        <a:lnSpc>
                          <a:spcPct val="100000"/>
                        </a:lnSpc>
                        <a:spcBef>
                          <a:spcPts val="1330"/>
                        </a:spcBef>
                      </a:pPr>
                      <a:r>
                        <a:rPr sz="1800" spc="-15" dirty="0">
                          <a:latin typeface="Calibri"/>
                          <a:cs typeface="Calibri"/>
                        </a:rPr>
                        <a:t>Read</a:t>
                      </a:r>
                      <a:endParaRPr sz="1800">
                        <a:latin typeface="Calibri"/>
                        <a:cs typeface="Calibri"/>
                      </a:endParaRPr>
                    </a:p>
                  </a:txBody>
                  <a:tcPr marL="0" marR="0" marT="168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7960" marR="180340" indent="25400">
                        <a:lnSpc>
                          <a:spcPct val="100000"/>
                        </a:lnSpc>
                        <a:spcBef>
                          <a:spcPts val="250"/>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grpSp>
        <p:nvGrpSpPr>
          <p:cNvPr id="31" name="object 4">
            <a:extLst>
              <a:ext uri="{FF2B5EF4-FFF2-40B4-BE49-F238E27FC236}">
                <a16:creationId xmlns:a16="http://schemas.microsoft.com/office/drawing/2014/main" id="{0E5171FB-1728-3744-8671-A737F5790AB0}"/>
              </a:ext>
            </a:extLst>
          </p:cNvPr>
          <p:cNvGrpSpPr/>
          <p:nvPr/>
        </p:nvGrpSpPr>
        <p:grpSpPr>
          <a:xfrm>
            <a:off x="1646339" y="3343288"/>
            <a:ext cx="3655060" cy="3475354"/>
            <a:chOff x="634403" y="3030283"/>
            <a:chExt cx="3655060" cy="3475354"/>
          </a:xfrm>
        </p:grpSpPr>
        <p:sp>
          <p:nvSpPr>
            <p:cNvPr id="32" name="object 5">
              <a:extLst>
                <a:ext uri="{FF2B5EF4-FFF2-40B4-BE49-F238E27FC236}">
                  <a16:creationId xmlns:a16="http://schemas.microsoft.com/office/drawing/2014/main" id="{0F3DF95C-668A-044C-B250-ECE52AC4BB55}"/>
                </a:ext>
              </a:extLst>
            </p:cNvPr>
            <p:cNvSpPr/>
            <p:nvPr/>
          </p:nvSpPr>
          <p:spPr>
            <a:xfrm>
              <a:off x="640753" y="3036633"/>
              <a:ext cx="1639570" cy="3462654"/>
            </a:xfrm>
            <a:custGeom>
              <a:avLst/>
              <a:gdLst/>
              <a:ahLst/>
              <a:cxnLst/>
              <a:rect l="l" t="t" r="r" b="b"/>
              <a:pathLst>
                <a:path w="1639570" h="3462654">
                  <a:moveTo>
                    <a:pt x="0" y="3462147"/>
                  </a:moveTo>
                  <a:lnTo>
                    <a:pt x="1639443" y="3462147"/>
                  </a:lnTo>
                  <a:lnTo>
                    <a:pt x="1639443" y="0"/>
                  </a:lnTo>
                  <a:lnTo>
                    <a:pt x="0" y="0"/>
                  </a:lnTo>
                  <a:lnTo>
                    <a:pt x="0" y="3462147"/>
                  </a:lnTo>
                  <a:close/>
                </a:path>
              </a:pathLst>
            </a:custGeom>
            <a:ln w="12699">
              <a:solidFill>
                <a:srgbClr val="000000"/>
              </a:solidFill>
              <a:prstDash val="sysDash"/>
            </a:ln>
          </p:spPr>
          <p:txBody>
            <a:bodyPr wrap="square" lIns="0" tIns="0" rIns="0" bIns="0" rtlCol="0"/>
            <a:lstStyle/>
            <a:p>
              <a:endParaRPr/>
            </a:p>
          </p:txBody>
        </p:sp>
        <p:sp>
          <p:nvSpPr>
            <p:cNvPr id="33" name="object 6">
              <a:extLst>
                <a:ext uri="{FF2B5EF4-FFF2-40B4-BE49-F238E27FC236}">
                  <a16:creationId xmlns:a16="http://schemas.microsoft.com/office/drawing/2014/main" id="{7ECF6F41-C4DD-D544-8C82-652DD8D5817D}"/>
                </a:ext>
              </a:extLst>
            </p:cNvPr>
            <p:cNvSpPr/>
            <p:nvPr/>
          </p:nvSpPr>
          <p:spPr>
            <a:xfrm>
              <a:off x="874287" y="4943773"/>
              <a:ext cx="1164050" cy="1394555"/>
            </a:xfrm>
            <a:prstGeom prst="rect">
              <a:avLst/>
            </a:prstGeom>
            <a:blipFill>
              <a:blip r:embed="rId2" cstate="print"/>
              <a:stretch>
                <a:fillRect/>
              </a:stretch>
            </a:blipFill>
          </p:spPr>
          <p:txBody>
            <a:bodyPr wrap="square" lIns="0" tIns="0" rIns="0" bIns="0" rtlCol="0"/>
            <a:lstStyle/>
            <a:p>
              <a:endParaRPr/>
            </a:p>
          </p:txBody>
        </p:sp>
        <p:sp>
          <p:nvSpPr>
            <p:cNvPr id="34" name="object 7">
              <a:extLst>
                <a:ext uri="{FF2B5EF4-FFF2-40B4-BE49-F238E27FC236}">
                  <a16:creationId xmlns:a16="http://schemas.microsoft.com/office/drawing/2014/main" id="{A29BD599-6247-EA4B-9155-42F428EA8C51}"/>
                </a:ext>
              </a:extLst>
            </p:cNvPr>
            <p:cNvSpPr/>
            <p:nvPr/>
          </p:nvSpPr>
          <p:spPr>
            <a:xfrm>
              <a:off x="917715" y="3372286"/>
              <a:ext cx="1073970" cy="1374220"/>
            </a:xfrm>
            <a:prstGeom prst="rect">
              <a:avLst/>
            </a:prstGeom>
            <a:blipFill>
              <a:blip r:embed="rId3" cstate="print"/>
              <a:stretch>
                <a:fillRect/>
              </a:stretch>
            </a:blipFill>
          </p:spPr>
          <p:txBody>
            <a:bodyPr wrap="square" lIns="0" tIns="0" rIns="0" bIns="0" rtlCol="0"/>
            <a:lstStyle/>
            <a:p>
              <a:endParaRPr/>
            </a:p>
          </p:txBody>
        </p:sp>
        <p:sp>
          <p:nvSpPr>
            <p:cNvPr id="35" name="object 8">
              <a:extLst>
                <a:ext uri="{FF2B5EF4-FFF2-40B4-BE49-F238E27FC236}">
                  <a16:creationId xmlns:a16="http://schemas.microsoft.com/office/drawing/2014/main" id="{3134D96C-E2B2-CF48-828C-7D2CAB4D5E7C}"/>
                </a:ext>
              </a:extLst>
            </p:cNvPr>
            <p:cNvSpPr/>
            <p:nvPr/>
          </p:nvSpPr>
          <p:spPr>
            <a:xfrm>
              <a:off x="3428740" y="3384395"/>
              <a:ext cx="860255" cy="1143748"/>
            </a:xfrm>
            <a:prstGeom prst="rect">
              <a:avLst/>
            </a:prstGeom>
            <a:blipFill>
              <a:blip r:embed="rId4" cstate="print"/>
              <a:stretch>
                <a:fillRect/>
              </a:stretch>
            </a:blipFill>
          </p:spPr>
          <p:txBody>
            <a:bodyPr wrap="square" lIns="0" tIns="0" rIns="0" bIns="0" rtlCol="0"/>
            <a:lstStyle/>
            <a:p>
              <a:endParaRPr/>
            </a:p>
          </p:txBody>
        </p:sp>
        <p:sp>
          <p:nvSpPr>
            <p:cNvPr id="36" name="object 9">
              <a:extLst>
                <a:ext uri="{FF2B5EF4-FFF2-40B4-BE49-F238E27FC236}">
                  <a16:creationId xmlns:a16="http://schemas.microsoft.com/office/drawing/2014/main" id="{34044826-9484-524E-97F0-72224478972F}"/>
                </a:ext>
              </a:extLst>
            </p:cNvPr>
            <p:cNvSpPr/>
            <p:nvPr/>
          </p:nvSpPr>
          <p:spPr>
            <a:xfrm>
              <a:off x="3428740" y="4966078"/>
              <a:ext cx="860255" cy="1143748"/>
            </a:xfrm>
            <a:prstGeom prst="rect">
              <a:avLst/>
            </a:prstGeom>
            <a:blipFill>
              <a:blip r:embed="rId4" cstate="print"/>
              <a:stretch>
                <a:fillRect/>
              </a:stretch>
            </a:blipFill>
          </p:spPr>
          <p:txBody>
            <a:bodyPr wrap="square" lIns="0" tIns="0" rIns="0" bIns="0" rtlCol="0"/>
            <a:lstStyle/>
            <a:p>
              <a:endParaRPr/>
            </a:p>
          </p:txBody>
        </p:sp>
      </p:grpSp>
      <p:sp>
        <p:nvSpPr>
          <p:cNvPr id="37" name="object 10">
            <a:extLst>
              <a:ext uri="{FF2B5EF4-FFF2-40B4-BE49-F238E27FC236}">
                <a16:creationId xmlns:a16="http://schemas.microsoft.com/office/drawing/2014/main" id="{5B3793DA-6DE3-BC4B-A174-1DC6EAC30CC5}"/>
              </a:ext>
            </a:extLst>
          </p:cNvPr>
          <p:cNvSpPr txBox="1"/>
          <p:nvPr/>
        </p:nvSpPr>
        <p:spPr>
          <a:xfrm>
            <a:off x="4077969" y="3349638"/>
            <a:ext cx="1639570" cy="3462654"/>
          </a:xfrm>
          <a:prstGeom prst="rect">
            <a:avLst/>
          </a:prstGeom>
          <a:ln w="12700">
            <a:solidFill>
              <a:srgbClr val="000000"/>
            </a:solidFill>
          </a:ln>
        </p:spPr>
        <p:txBody>
          <a:bodyPr vert="horz" wrap="square" lIns="0" tIns="0" rIns="0" bIns="0" rtlCol="0">
            <a:spAutoFit/>
          </a:bodyPr>
          <a:lstStyle/>
          <a:p>
            <a:pPr>
              <a:lnSpc>
                <a:spcPct val="100000"/>
              </a:lnSpc>
            </a:pPr>
            <a:endParaRPr sz="2500">
              <a:latin typeface="Times New Roman"/>
              <a:cs typeface="Times New Roman"/>
            </a:endParaRPr>
          </a:p>
          <a:p>
            <a:pPr marL="518159">
              <a:lnSpc>
                <a:spcPct val="100000"/>
              </a:lnSpc>
            </a:pPr>
            <a:r>
              <a:rPr sz="2400" dirty="0">
                <a:latin typeface="Calibri"/>
                <a:cs typeface="Calibri"/>
              </a:rPr>
              <a:t>A</a:t>
            </a:r>
            <a:endParaRPr sz="2400">
              <a:latin typeface="Calibri"/>
              <a:cs typeface="Calibri"/>
            </a:endParaRPr>
          </a:p>
          <a:p>
            <a:pPr>
              <a:lnSpc>
                <a:spcPct val="100000"/>
              </a:lnSpc>
            </a:pPr>
            <a:endParaRPr sz="2400">
              <a:latin typeface="Calibri"/>
              <a:cs typeface="Calibri"/>
            </a:endParaRPr>
          </a:p>
          <a:p>
            <a:pPr>
              <a:lnSpc>
                <a:spcPct val="100000"/>
              </a:lnSpc>
            </a:pPr>
            <a:endParaRPr sz="2400">
              <a:latin typeface="Calibri"/>
              <a:cs typeface="Calibri"/>
            </a:endParaRPr>
          </a:p>
          <a:p>
            <a:pPr>
              <a:lnSpc>
                <a:spcPct val="100000"/>
              </a:lnSpc>
              <a:spcBef>
                <a:spcPts val="25"/>
              </a:spcBef>
            </a:pPr>
            <a:endParaRPr sz="2900">
              <a:latin typeface="Calibri"/>
              <a:cs typeface="Calibri"/>
            </a:endParaRPr>
          </a:p>
          <a:p>
            <a:pPr marL="520700">
              <a:lnSpc>
                <a:spcPct val="100000"/>
              </a:lnSpc>
              <a:spcBef>
                <a:spcPts val="5"/>
              </a:spcBef>
            </a:pPr>
            <a:r>
              <a:rPr sz="2400" dirty="0">
                <a:latin typeface="Calibri"/>
                <a:cs typeface="Calibri"/>
              </a:rPr>
              <a:t>B</a:t>
            </a:r>
            <a:endParaRPr sz="2400">
              <a:latin typeface="Calibri"/>
              <a:cs typeface="Calibri"/>
            </a:endParaRPr>
          </a:p>
        </p:txBody>
      </p:sp>
      <p:grpSp>
        <p:nvGrpSpPr>
          <p:cNvPr id="38" name="object 11">
            <a:extLst>
              <a:ext uri="{FF2B5EF4-FFF2-40B4-BE49-F238E27FC236}">
                <a16:creationId xmlns:a16="http://schemas.microsoft.com/office/drawing/2014/main" id="{DCC87A38-7D27-6445-A03E-E9AF62F4B889}"/>
              </a:ext>
            </a:extLst>
          </p:cNvPr>
          <p:cNvGrpSpPr/>
          <p:nvPr/>
        </p:nvGrpSpPr>
        <p:grpSpPr>
          <a:xfrm>
            <a:off x="2761424" y="5386527"/>
            <a:ext cx="1078230" cy="410209"/>
            <a:chOff x="1749488" y="5073522"/>
            <a:chExt cx="1078230" cy="410209"/>
          </a:xfrm>
        </p:grpSpPr>
        <p:sp>
          <p:nvSpPr>
            <p:cNvPr id="39" name="object 12">
              <a:extLst>
                <a:ext uri="{FF2B5EF4-FFF2-40B4-BE49-F238E27FC236}">
                  <a16:creationId xmlns:a16="http://schemas.microsoft.com/office/drawing/2014/main" id="{806D36D4-0022-5A49-88EF-70E501770468}"/>
                </a:ext>
              </a:extLst>
            </p:cNvPr>
            <p:cNvSpPr/>
            <p:nvPr/>
          </p:nvSpPr>
          <p:spPr>
            <a:xfrm>
              <a:off x="1754251" y="5078285"/>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40" name="object 13">
              <a:extLst>
                <a:ext uri="{FF2B5EF4-FFF2-40B4-BE49-F238E27FC236}">
                  <a16:creationId xmlns:a16="http://schemas.microsoft.com/office/drawing/2014/main" id="{BC4C1610-EEEF-DF41-8BF1-5FAC72DC1911}"/>
                </a:ext>
              </a:extLst>
            </p:cNvPr>
            <p:cNvSpPr/>
            <p:nvPr/>
          </p:nvSpPr>
          <p:spPr>
            <a:xfrm>
              <a:off x="1754251" y="5078285"/>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41" name="object 14">
            <a:extLst>
              <a:ext uri="{FF2B5EF4-FFF2-40B4-BE49-F238E27FC236}">
                <a16:creationId xmlns:a16="http://schemas.microsoft.com/office/drawing/2014/main" id="{D6858FD9-06C2-D94B-8609-6CFCBD606DFF}"/>
              </a:ext>
            </a:extLst>
          </p:cNvPr>
          <p:cNvSpPr txBox="1"/>
          <p:nvPr/>
        </p:nvSpPr>
        <p:spPr>
          <a:xfrm>
            <a:off x="2767520" y="5408752"/>
            <a:ext cx="1059180" cy="330835"/>
          </a:xfrm>
          <a:prstGeom prst="rect">
            <a:avLst/>
          </a:prstGeom>
        </p:spPr>
        <p:txBody>
          <a:bodyPr vert="horz" wrap="square" lIns="0" tIns="12700" rIns="0" bIns="0" rtlCol="0">
            <a:spAutoFit/>
          </a:bodyPr>
          <a:lstStyle/>
          <a:p>
            <a:pPr marL="191135">
              <a:lnSpc>
                <a:spcPct val="100000"/>
              </a:lnSpc>
              <a:spcBef>
                <a:spcPts val="100"/>
              </a:spcBef>
            </a:pPr>
            <a:r>
              <a:rPr sz="2000" spc="-5" dirty="0">
                <a:latin typeface="Calibri"/>
                <a:cs typeface="Calibri"/>
              </a:rPr>
              <a:t>A.read</a:t>
            </a:r>
            <a:endParaRPr sz="2000">
              <a:latin typeface="Calibri"/>
              <a:cs typeface="Calibri"/>
            </a:endParaRPr>
          </a:p>
        </p:txBody>
      </p:sp>
      <p:grpSp>
        <p:nvGrpSpPr>
          <p:cNvPr id="42" name="object 15">
            <a:extLst>
              <a:ext uri="{FF2B5EF4-FFF2-40B4-BE49-F238E27FC236}">
                <a16:creationId xmlns:a16="http://schemas.microsoft.com/office/drawing/2014/main" id="{6FA3CAC2-0546-5E43-9B4D-8F99B1424BF0}"/>
              </a:ext>
            </a:extLst>
          </p:cNvPr>
          <p:cNvGrpSpPr/>
          <p:nvPr/>
        </p:nvGrpSpPr>
        <p:grpSpPr>
          <a:xfrm>
            <a:off x="2761424" y="5786603"/>
            <a:ext cx="1078230" cy="810260"/>
            <a:chOff x="1749488" y="5473598"/>
            <a:chExt cx="1078230" cy="810260"/>
          </a:xfrm>
        </p:grpSpPr>
        <p:sp>
          <p:nvSpPr>
            <p:cNvPr id="43" name="object 16">
              <a:extLst>
                <a:ext uri="{FF2B5EF4-FFF2-40B4-BE49-F238E27FC236}">
                  <a16:creationId xmlns:a16="http://schemas.microsoft.com/office/drawing/2014/main" id="{1C341EB1-DDA7-1647-8BFA-2DD4113CD0F3}"/>
                </a:ext>
              </a:extLst>
            </p:cNvPr>
            <p:cNvSpPr/>
            <p:nvPr/>
          </p:nvSpPr>
          <p:spPr>
            <a:xfrm>
              <a:off x="1754251" y="5478360"/>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44" name="object 17">
              <a:extLst>
                <a:ext uri="{FF2B5EF4-FFF2-40B4-BE49-F238E27FC236}">
                  <a16:creationId xmlns:a16="http://schemas.microsoft.com/office/drawing/2014/main" id="{0ED6EB54-7E5A-0B40-A5B1-FCC7B72B73CF}"/>
                </a:ext>
              </a:extLst>
            </p:cNvPr>
            <p:cNvSpPr/>
            <p:nvPr/>
          </p:nvSpPr>
          <p:spPr>
            <a:xfrm>
              <a:off x="1754251" y="5478360"/>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sp>
          <p:nvSpPr>
            <p:cNvPr id="45" name="object 18">
              <a:extLst>
                <a:ext uri="{FF2B5EF4-FFF2-40B4-BE49-F238E27FC236}">
                  <a16:creationId xmlns:a16="http://schemas.microsoft.com/office/drawing/2014/main" id="{AF5741AF-576D-744D-85C7-56E90D0F4286}"/>
                </a:ext>
              </a:extLst>
            </p:cNvPr>
            <p:cNvSpPr/>
            <p:nvPr/>
          </p:nvSpPr>
          <p:spPr>
            <a:xfrm>
              <a:off x="1754251" y="5878474"/>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46" name="object 19">
              <a:extLst>
                <a:ext uri="{FF2B5EF4-FFF2-40B4-BE49-F238E27FC236}">
                  <a16:creationId xmlns:a16="http://schemas.microsoft.com/office/drawing/2014/main" id="{24A327DA-29E8-484C-8579-8FC3EB9824CE}"/>
                </a:ext>
              </a:extLst>
            </p:cNvPr>
            <p:cNvSpPr/>
            <p:nvPr/>
          </p:nvSpPr>
          <p:spPr>
            <a:xfrm>
              <a:off x="1754251" y="5878474"/>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47" name="object 20">
            <a:extLst>
              <a:ext uri="{FF2B5EF4-FFF2-40B4-BE49-F238E27FC236}">
                <a16:creationId xmlns:a16="http://schemas.microsoft.com/office/drawing/2014/main" id="{4623CA53-EBA8-6E4A-9C68-C03BFFBF97A6}"/>
              </a:ext>
            </a:extLst>
          </p:cNvPr>
          <p:cNvSpPr txBox="1"/>
          <p:nvPr/>
        </p:nvSpPr>
        <p:spPr>
          <a:xfrm>
            <a:off x="2767520" y="5714162"/>
            <a:ext cx="1059180" cy="826135"/>
          </a:xfrm>
          <a:prstGeom prst="rect">
            <a:avLst/>
          </a:prstGeom>
        </p:spPr>
        <p:txBody>
          <a:bodyPr vert="horz" wrap="square" lIns="0" tIns="12700" rIns="0" bIns="0" rtlCol="0">
            <a:spAutoFit/>
          </a:bodyPr>
          <a:lstStyle/>
          <a:p>
            <a:pPr marL="167005" marR="153670" indent="30480">
              <a:lnSpc>
                <a:spcPct val="131300"/>
              </a:lnSpc>
              <a:spcBef>
                <a:spcPts val="100"/>
              </a:spcBef>
            </a:pPr>
            <a:r>
              <a:rPr sz="2000" spc="-5" dirty="0">
                <a:latin typeface="Calibri"/>
                <a:cs typeface="Calibri"/>
              </a:rPr>
              <a:t>B.read  </a:t>
            </a:r>
            <a:r>
              <a:rPr sz="2000" dirty="0">
                <a:latin typeface="Calibri"/>
                <a:cs typeface="Calibri"/>
              </a:rPr>
              <a:t>B</a:t>
            </a:r>
            <a:r>
              <a:rPr sz="2000" spc="-75" dirty="0">
                <a:latin typeface="Calibri"/>
                <a:cs typeface="Calibri"/>
              </a:rPr>
              <a:t>.</a:t>
            </a:r>
            <a:r>
              <a:rPr sz="2000" dirty="0">
                <a:latin typeface="Calibri"/>
                <a:cs typeface="Calibri"/>
              </a:rPr>
              <a:t>w</a:t>
            </a:r>
            <a:r>
              <a:rPr sz="2000" spc="-10" dirty="0">
                <a:latin typeface="Calibri"/>
                <a:cs typeface="Calibri"/>
              </a:rPr>
              <a:t>r</a:t>
            </a:r>
            <a:r>
              <a:rPr sz="2000" dirty="0">
                <a:latin typeface="Calibri"/>
                <a:cs typeface="Calibri"/>
              </a:rPr>
              <a:t>i</a:t>
            </a:r>
            <a:r>
              <a:rPr sz="2000" spc="-30" dirty="0">
                <a:latin typeface="Calibri"/>
                <a:cs typeface="Calibri"/>
              </a:rPr>
              <a:t>t</a:t>
            </a:r>
            <a:r>
              <a:rPr sz="2000" dirty="0">
                <a:latin typeface="Calibri"/>
                <a:cs typeface="Calibri"/>
              </a:rPr>
              <a:t>e</a:t>
            </a:r>
            <a:endParaRPr sz="2000">
              <a:latin typeface="Calibri"/>
              <a:cs typeface="Calibri"/>
            </a:endParaRPr>
          </a:p>
        </p:txBody>
      </p:sp>
      <p:grpSp>
        <p:nvGrpSpPr>
          <p:cNvPr id="48" name="object 21">
            <a:extLst>
              <a:ext uri="{FF2B5EF4-FFF2-40B4-BE49-F238E27FC236}">
                <a16:creationId xmlns:a16="http://schemas.microsoft.com/office/drawing/2014/main" id="{C285ADF7-09A7-E24A-8F23-2E37EF36E865}"/>
              </a:ext>
            </a:extLst>
          </p:cNvPr>
          <p:cNvGrpSpPr/>
          <p:nvPr/>
        </p:nvGrpSpPr>
        <p:grpSpPr>
          <a:xfrm>
            <a:off x="2754566" y="3945839"/>
            <a:ext cx="1078230" cy="810260"/>
            <a:chOff x="1742630" y="3632834"/>
            <a:chExt cx="1078230" cy="810260"/>
          </a:xfrm>
        </p:grpSpPr>
        <p:sp>
          <p:nvSpPr>
            <p:cNvPr id="49" name="object 22">
              <a:extLst>
                <a:ext uri="{FF2B5EF4-FFF2-40B4-BE49-F238E27FC236}">
                  <a16:creationId xmlns:a16="http://schemas.microsoft.com/office/drawing/2014/main" id="{2A2B77CC-47D4-4745-948B-780789D19845}"/>
                </a:ext>
              </a:extLst>
            </p:cNvPr>
            <p:cNvSpPr/>
            <p:nvPr/>
          </p:nvSpPr>
          <p:spPr>
            <a:xfrm>
              <a:off x="1747392" y="3637597"/>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50" name="object 23">
              <a:extLst>
                <a:ext uri="{FF2B5EF4-FFF2-40B4-BE49-F238E27FC236}">
                  <a16:creationId xmlns:a16="http://schemas.microsoft.com/office/drawing/2014/main" id="{8B8D31ED-AED8-E643-B423-15F1F06FC2A2}"/>
                </a:ext>
              </a:extLst>
            </p:cNvPr>
            <p:cNvSpPr/>
            <p:nvPr/>
          </p:nvSpPr>
          <p:spPr>
            <a:xfrm>
              <a:off x="1747392" y="3637597"/>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sp>
          <p:nvSpPr>
            <p:cNvPr id="51" name="object 24">
              <a:extLst>
                <a:ext uri="{FF2B5EF4-FFF2-40B4-BE49-F238E27FC236}">
                  <a16:creationId xmlns:a16="http://schemas.microsoft.com/office/drawing/2014/main" id="{C81E9B6F-AA3E-6740-8235-81FDB763774D}"/>
                </a:ext>
              </a:extLst>
            </p:cNvPr>
            <p:cNvSpPr/>
            <p:nvPr/>
          </p:nvSpPr>
          <p:spPr>
            <a:xfrm>
              <a:off x="1747392" y="4037647"/>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52" name="object 25">
              <a:extLst>
                <a:ext uri="{FF2B5EF4-FFF2-40B4-BE49-F238E27FC236}">
                  <a16:creationId xmlns:a16="http://schemas.microsoft.com/office/drawing/2014/main" id="{82490E01-5C45-3449-8D59-7403EF9C21DC}"/>
                </a:ext>
              </a:extLst>
            </p:cNvPr>
            <p:cNvSpPr/>
            <p:nvPr/>
          </p:nvSpPr>
          <p:spPr>
            <a:xfrm>
              <a:off x="1747392" y="4037647"/>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53" name="object 26">
            <a:extLst>
              <a:ext uri="{FF2B5EF4-FFF2-40B4-BE49-F238E27FC236}">
                <a16:creationId xmlns:a16="http://schemas.microsoft.com/office/drawing/2014/main" id="{97754AE9-3E89-3442-9AF3-B5EA27C9AD27}"/>
              </a:ext>
            </a:extLst>
          </p:cNvPr>
          <p:cNvSpPr txBox="1"/>
          <p:nvPr/>
        </p:nvSpPr>
        <p:spPr>
          <a:xfrm>
            <a:off x="2767520" y="3873080"/>
            <a:ext cx="1059180" cy="826135"/>
          </a:xfrm>
          <a:prstGeom prst="rect">
            <a:avLst/>
          </a:prstGeom>
        </p:spPr>
        <p:txBody>
          <a:bodyPr vert="horz" wrap="square" lIns="0" tIns="107314" rIns="0" bIns="0" rtlCol="0">
            <a:spAutoFit/>
          </a:bodyPr>
          <a:lstStyle/>
          <a:p>
            <a:pPr marL="184150">
              <a:lnSpc>
                <a:spcPct val="100000"/>
              </a:lnSpc>
              <a:spcBef>
                <a:spcPts val="844"/>
              </a:spcBef>
            </a:pPr>
            <a:r>
              <a:rPr sz="2000" spc="-5" dirty="0">
                <a:latin typeface="Calibri"/>
                <a:cs typeface="Calibri"/>
              </a:rPr>
              <a:t>A.read</a:t>
            </a:r>
            <a:endParaRPr sz="2000">
              <a:latin typeface="Calibri"/>
              <a:cs typeface="Calibri"/>
            </a:endParaRPr>
          </a:p>
          <a:p>
            <a:pPr marL="154940">
              <a:lnSpc>
                <a:spcPct val="100000"/>
              </a:lnSpc>
              <a:spcBef>
                <a:spcPts val="755"/>
              </a:spcBef>
            </a:pPr>
            <a:r>
              <a:rPr sz="2000" spc="-15" dirty="0">
                <a:latin typeface="Calibri"/>
                <a:cs typeface="Calibri"/>
              </a:rPr>
              <a:t>A.write</a:t>
            </a:r>
            <a:endParaRPr sz="2000">
              <a:latin typeface="Calibri"/>
              <a:cs typeface="Calibri"/>
            </a:endParaRPr>
          </a:p>
        </p:txBody>
      </p:sp>
    </p:spTree>
    <p:extLst>
      <p:ext uri="{BB962C8B-B14F-4D97-AF65-F5344CB8AC3E}">
        <p14:creationId xmlns:p14="http://schemas.microsoft.com/office/powerpoint/2010/main" val="263158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683" y="-190839"/>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Capability Tables </a:t>
            </a:r>
            <a:r>
              <a:rPr dirty="0"/>
              <a:t>– </a:t>
            </a:r>
            <a:r>
              <a:rPr spc="-5" dirty="0"/>
              <a:t>Using</a:t>
            </a:r>
            <a:r>
              <a:rPr spc="15" dirty="0"/>
              <a:t> </a:t>
            </a:r>
            <a:r>
              <a:rPr spc="-5" dirty="0"/>
              <a:t>Graham-Denning	</a:t>
            </a:r>
          </a:p>
        </p:txBody>
      </p:sp>
      <p:sp>
        <p:nvSpPr>
          <p:cNvPr id="4" name="object 4"/>
          <p:cNvSpPr txBox="1"/>
          <p:nvPr/>
        </p:nvSpPr>
        <p:spPr>
          <a:xfrm>
            <a:off x="762683" y="1304810"/>
            <a:ext cx="10856293" cy="1859483"/>
          </a:xfrm>
          <a:prstGeom prst="rect">
            <a:avLst/>
          </a:prstGeom>
        </p:spPr>
        <p:txBody>
          <a:bodyPr vert="horz" wrap="square" lIns="0" tIns="12700" rIns="0" bIns="0" rtlCol="0">
            <a:spAutoFit/>
          </a:bodyPr>
          <a:lstStyle/>
          <a:p>
            <a:pPr>
              <a:buFont typeface="Arial" panose="020B0604020202020204" pitchFamily="34" charset="0"/>
              <a:buChar char="•"/>
            </a:pPr>
            <a:r>
              <a:rPr lang="en-US" sz="2400" dirty="0">
                <a:solidFill>
                  <a:srgbClr val="333333"/>
                </a:solidFill>
                <a:latin typeface="Source Sans Pro" panose="020B0503030403020204" pitchFamily="34" charset="0"/>
              </a:rPr>
              <a:t>A capability is a token, ticket, or key that gives the possessor permission to access an entity or object in a computer system.</a:t>
            </a:r>
          </a:p>
          <a:p>
            <a:pPr>
              <a:buFont typeface="Arial" panose="020B0604020202020204" pitchFamily="34" charset="0"/>
              <a:buChar char="•"/>
            </a:pPr>
            <a:r>
              <a:rPr lang="en-US" sz="2400" dirty="0">
                <a:solidFill>
                  <a:srgbClr val="333333"/>
                </a:solidFill>
                <a:latin typeface="Source Sans Pro" panose="020B0503030403020204" pitchFamily="34" charset="0"/>
              </a:rPr>
              <a:t>A capability can be thought of as a pair (x, r) where x is the name of an object and r is a set of privileges or rights. With each subject we can store that subject's capabilities. And, the subject presents to the guard a capability in order to get access to an object.</a:t>
            </a:r>
          </a:p>
        </p:txBody>
      </p:sp>
      <p:graphicFrame>
        <p:nvGraphicFramePr>
          <p:cNvPr id="6" name="object 2">
            <a:extLst>
              <a:ext uri="{FF2B5EF4-FFF2-40B4-BE49-F238E27FC236}">
                <a16:creationId xmlns:a16="http://schemas.microsoft.com/office/drawing/2014/main" id="{BDA7B337-76B5-5D4C-ABF5-B61A01F94F28}"/>
              </a:ext>
            </a:extLst>
          </p:cNvPr>
          <p:cNvGraphicFramePr>
            <a:graphicFrameLocks noGrp="1"/>
          </p:cNvGraphicFramePr>
          <p:nvPr>
            <p:extLst>
              <p:ext uri="{D42A27DB-BD31-4B8C-83A1-F6EECF244321}">
                <p14:modId xmlns:p14="http://schemas.microsoft.com/office/powerpoint/2010/main" val="3846462505"/>
              </p:ext>
            </p:extLst>
          </p:nvPr>
        </p:nvGraphicFramePr>
        <p:xfrm>
          <a:off x="2120645" y="3907028"/>
          <a:ext cx="2433955" cy="1557400"/>
        </p:xfrm>
        <a:graphic>
          <a:graphicData uri="http://schemas.openxmlformats.org/drawingml/2006/table">
            <a:tbl>
              <a:tblPr firstRow="1" bandRow="1">
                <a:tableStyleId>{2D5ABB26-0587-4C30-8999-92F81FD0307C}</a:tableStyleId>
              </a:tblPr>
              <a:tblGrid>
                <a:gridCol w="65214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tblGrid>
              <a:tr h="277241">
                <a:tc>
                  <a:txBody>
                    <a:bodyPr/>
                    <a:lstStyle/>
                    <a:p>
                      <a:pPr>
                        <a:lnSpc>
                          <a:spcPct val="100000"/>
                        </a:lnSpc>
                      </a:pPr>
                      <a:endParaRPr sz="1700">
                        <a:latin typeface="Times New Roman"/>
                        <a:cs typeface="Times New Roman"/>
                      </a:endParaRPr>
                    </a:p>
                  </a:txBody>
                  <a:tcPr marL="0" marR="0" marT="0" marB="0"/>
                </a:tc>
                <a:tc>
                  <a:txBody>
                    <a:bodyPr/>
                    <a:lstStyle/>
                    <a:p>
                      <a:pPr marL="18478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A</a:t>
                      </a:r>
                      <a:endParaRPr sz="1800">
                        <a:latin typeface="Calibri"/>
                        <a:cs typeface="Calibri"/>
                      </a:endParaRPr>
                    </a:p>
                  </a:txBody>
                  <a:tcPr marL="0" marR="0" marT="0" marB="0">
                    <a:lnB w="12700">
                      <a:solidFill>
                        <a:srgbClr val="000000"/>
                      </a:solidFill>
                      <a:prstDash val="solid"/>
                    </a:lnB>
                  </a:tcPr>
                </a:tc>
                <a:tc>
                  <a:txBody>
                    <a:bodyPr/>
                    <a:lstStyle/>
                    <a:p>
                      <a:pPr marL="19113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B</a:t>
                      </a:r>
                      <a:endParaRPr sz="1800">
                        <a:latin typeface="Calibri"/>
                        <a:cs typeface="Calibri"/>
                      </a:endParaRPr>
                    </a:p>
                  </a:txBody>
                  <a:tcPr marL="0" marR="0" marT="0" marB="0">
                    <a:lnB w="12700">
                      <a:solidFill>
                        <a:srgbClr val="000000"/>
                      </a:solidFill>
                      <a:prstDash val="solid"/>
                    </a:lnB>
                  </a:tcPr>
                </a:tc>
                <a:extLst>
                  <a:ext uri="{0D108BD9-81ED-4DB2-BD59-A6C34878D82A}">
                    <a16:rowId xmlns:a16="http://schemas.microsoft.com/office/drawing/2014/main" val="10000"/>
                  </a:ext>
                </a:extLst>
              </a:tr>
              <a:tr h="640080">
                <a:tc>
                  <a:txBody>
                    <a:bodyPr/>
                    <a:lstStyle/>
                    <a:p>
                      <a:pPr marL="52705" algn="ctr">
                        <a:lnSpc>
                          <a:spcPct val="100000"/>
                        </a:lnSpc>
                        <a:spcBef>
                          <a:spcPts val="1330"/>
                        </a:spcBef>
                      </a:pPr>
                      <a:r>
                        <a:rPr sz="1800" dirty="0">
                          <a:latin typeface="Calibri"/>
                          <a:cs typeface="Calibri"/>
                        </a:rPr>
                        <a:t>Jane</a:t>
                      </a:r>
                      <a:endParaRPr sz="1800">
                        <a:latin typeface="Calibri"/>
                        <a:cs typeface="Calibri"/>
                      </a:endParaRPr>
                    </a:p>
                  </a:txBody>
                  <a:tcPr marL="0" marR="0" marT="168910" marB="0">
                    <a:lnR w="12700">
                      <a:solidFill>
                        <a:srgbClr val="000000"/>
                      </a:solidFill>
                      <a:prstDash val="solid"/>
                    </a:lnR>
                  </a:tcPr>
                </a:tc>
                <a:tc>
                  <a:txBody>
                    <a:bodyPr/>
                    <a:lstStyle/>
                    <a:p>
                      <a:pPr marL="187960" marR="180340" indent="25400">
                        <a:lnSpc>
                          <a:spcPct val="100000"/>
                        </a:lnSpc>
                        <a:spcBef>
                          <a:spcPts val="245"/>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40079">
                <a:tc>
                  <a:txBody>
                    <a:bodyPr/>
                    <a:lstStyle/>
                    <a:p>
                      <a:pPr marL="35560" algn="ctr">
                        <a:lnSpc>
                          <a:spcPct val="100000"/>
                        </a:lnSpc>
                        <a:spcBef>
                          <a:spcPts val="1330"/>
                        </a:spcBef>
                      </a:pPr>
                      <a:r>
                        <a:rPr sz="1800" dirty="0">
                          <a:latin typeface="Calibri"/>
                          <a:cs typeface="Calibri"/>
                        </a:rPr>
                        <a:t>John</a:t>
                      </a:r>
                      <a:endParaRPr sz="1800">
                        <a:latin typeface="Calibri"/>
                        <a:cs typeface="Calibri"/>
                      </a:endParaRPr>
                    </a:p>
                  </a:txBody>
                  <a:tcPr marL="0" marR="0" marT="168910" marB="0">
                    <a:lnR w="12700">
                      <a:solidFill>
                        <a:srgbClr val="000000"/>
                      </a:solidFill>
                      <a:prstDash val="solid"/>
                    </a:lnR>
                  </a:tcPr>
                </a:tc>
                <a:tc>
                  <a:txBody>
                    <a:bodyPr/>
                    <a:lstStyle/>
                    <a:p>
                      <a:pPr marL="213995">
                        <a:lnSpc>
                          <a:spcPct val="100000"/>
                        </a:lnSpc>
                        <a:spcBef>
                          <a:spcPts val="1330"/>
                        </a:spcBef>
                      </a:pPr>
                      <a:r>
                        <a:rPr sz="1800" spc="-15" dirty="0">
                          <a:latin typeface="Calibri"/>
                          <a:cs typeface="Calibri"/>
                        </a:rPr>
                        <a:t>Read</a:t>
                      </a:r>
                      <a:endParaRPr sz="1800">
                        <a:latin typeface="Calibri"/>
                        <a:cs typeface="Calibri"/>
                      </a:endParaRPr>
                    </a:p>
                  </a:txBody>
                  <a:tcPr marL="0" marR="0" marT="168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7960" marR="180340" indent="25400">
                        <a:lnSpc>
                          <a:spcPct val="100000"/>
                        </a:lnSpc>
                        <a:spcBef>
                          <a:spcPts val="250"/>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grpSp>
        <p:nvGrpSpPr>
          <p:cNvPr id="7" name="object 27">
            <a:extLst>
              <a:ext uri="{FF2B5EF4-FFF2-40B4-BE49-F238E27FC236}">
                <a16:creationId xmlns:a16="http://schemas.microsoft.com/office/drawing/2014/main" id="{B00F26BE-E7B4-9E48-A37F-2058A1AFB4E6}"/>
              </a:ext>
            </a:extLst>
          </p:cNvPr>
          <p:cNvGrpSpPr/>
          <p:nvPr/>
        </p:nvGrpSpPr>
        <p:grpSpPr>
          <a:xfrm>
            <a:off x="4904105" y="3237547"/>
            <a:ext cx="4077335" cy="3475354"/>
            <a:chOff x="7708265" y="3030283"/>
            <a:chExt cx="4077335" cy="3475354"/>
          </a:xfrm>
        </p:grpSpPr>
        <p:sp>
          <p:nvSpPr>
            <p:cNvPr id="8" name="object 28">
              <a:extLst>
                <a:ext uri="{FF2B5EF4-FFF2-40B4-BE49-F238E27FC236}">
                  <a16:creationId xmlns:a16="http://schemas.microsoft.com/office/drawing/2014/main" id="{D2E27417-0880-1F4F-BC4A-B4359CB52E30}"/>
                </a:ext>
              </a:extLst>
            </p:cNvPr>
            <p:cNvSpPr/>
            <p:nvPr/>
          </p:nvSpPr>
          <p:spPr>
            <a:xfrm>
              <a:off x="7714615" y="3036633"/>
              <a:ext cx="4064635" cy="3462654"/>
            </a:xfrm>
            <a:custGeom>
              <a:avLst/>
              <a:gdLst/>
              <a:ahLst/>
              <a:cxnLst/>
              <a:rect l="l" t="t" r="r" b="b"/>
              <a:pathLst>
                <a:path w="4064634" h="3462654">
                  <a:moveTo>
                    <a:pt x="2425191" y="3462147"/>
                  </a:moveTo>
                  <a:lnTo>
                    <a:pt x="4064634" y="3462147"/>
                  </a:lnTo>
                  <a:lnTo>
                    <a:pt x="4064634" y="0"/>
                  </a:lnTo>
                  <a:lnTo>
                    <a:pt x="2425191" y="0"/>
                  </a:lnTo>
                  <a:lnTo>
                    <a:pt x="2425191" y="3462147"/>
                  </a:lnTo>
                  <a:close/>
                </a:path>
                <a:path w="4064634" h="3462654">
                  <a:moveTo>
                    <a:pt x="0" y="3462147"/>
                  </a:moveTo>
                  <a:lnTo>
                    <a:pt x="1639443" y="3462147"/>
                  </a:lnTo>
                  <a:lnTo>
                    <a:pt x="1639443" y="0"/>
                  </a:lnTo>
                  <a:lnTo>
                    <a:pt x="0" y="0"/>
                  </a:lnTo>
                  <a:lnTo>
                    <a:pt x="0" y="3462147"/>
                  </a:lnTo>
                  <a:close/>
                </a:path>
              </a:pathLst>
            </a:custGeom>
            <a:ln w="12700">
              <a:solidFill>
                <a:srgbClr val="000000"/>
              </a:solidFill>
              <a:prstDash val="sysDash"/>
            </a:ln>
          </p:spPr>
          <p:txBody>
            <a:bodyPr wrap="square" lIns="0" tIns="0" rIns="0" bIns="0" rtlCol="0"/>
            <a:lstStyle/>
            <a:p>
              <a:endParaRPr dirty="0"/>
            </a:p>
          </p:txBody>
        </p:sp>
        <p:sp>
          <p:nvSpPr>
            <p:cNvPr id="9" name="object 29">
              <a:extLst>
                <a:ext uri="{FF2B5EF4-FFF2-40B4-BE49-F238E27FC236}">
                  <a16:creationId xmlns:a16="http://schemas.microsoft.com/office/drawing/2014/main" id="{BDFE631B-981B-B84E-89E7-F091B481C2A4}"/>
                </a:ext>
              </a:extLst>
            </p:cNvPr>
            <p:cNvSpPr/>
            <p:nvPr/>
          </p:nvSpPr>
          <p:spPr>
            <a:xfrm>
              <a:off x="7948136" y="4943773"/>
              <a:ext cx="1164050" cy="1394555"/>
            </a:xfrm>
            <a:prstGeom prst="rect">
              <a:avLst/>
            </a:prstGeom>
            <a:blipFill>
              <a:blip r:embed="rId2" cstate="print"/>
              <a:stretch>
                <a:fillRect/>
              </a:stretch>
            </a:blipFill>
          </p:spPr>
          <p:txBody>
            <a:bodyPr wrap="square" lIns="0" tIns="0" rIns="0" bIns="0" rtlCol="0"/>
            <a:lstStyle/>
            <a:p>
              <a:endParaRPr/>
            </a:p>
          </p:txBody>
        </p:sp>
        <p:sp>
          <p:nvSpPr>
            <p:cNvPr id="10" name="object 30">
              <a:extLst>
                <a:ext uri="{FF2B5EF4-FFF2-40B4-BE49-F238E27FC236}">
                  <a16:creationId xmlns:a16="http://schemas.microsoft.com/office/drawing/2014/main" id="{CF2C9BB6-787D-754C-BB72-01457137F83B}"/>
                </a:ext>
              </a:extLst>
            </p:cNvPr>
            <p:cNvSpPr/>
            <p:nvPr/>
          </p:nvSpPr>
          <p:spPr>
            <a:xfrm>
              <a:off x="7991450" y="3372286"/>
              <a:ext cx="1073970" cy="1374220"/>
            </a:xfrm>
            <a:prstGeom prst="rect">
              <a:avLst/>
            </a:prstGeom>
            <a:blipFill>
              <a:blip r:embed="rId3" cstate="print"/>
              <a:stretch>
                <a:fillRect/>
              </a:stretch>
            </a:blipFill>
          </p:spPr>
          <p:txBody>
            <a:bodyPr wrap="square" lIns="0" tIns="0" rIns="0" bIns="0" rtlCol="0"/>
            <a:lstStyle/>
            <a:p>
              <a:endParaRPr/>
            </a:p>
          </p:txBody>
        </p:sp>
        <p:sp>
          <p:nvSpPr>
            <p:cNvPr id="11" name="object 31">
              <a:extLst>
                <a:ext uri="{FF2B5EF4-FFF2-40B4-BE49-F238E27FC236}">
                  <a16:creationId xmlns:a16="http://schemas.microsoft.com/office/drawing/2014/main" id="{B43E3118-43FE-E149-B0A9-65A2D4B5025C}"/>
                </a:ext>
              </a:extLst>
            </p:cNvPr>
            <p:cNvSpPr/>
            <p:nvPr/>
          </p:nvSpPr>
          <p:spPr>
            <a:xfrm>
              <a:off x="10655802" y="3384395"/>
              <a:ext cx="860255" cy="1143748"/>
            </a:xfrm>
            <a:prstGeom prst="rect">
              <a:avLst/>
            </a:prstGeom>
            <a:blipFill>
              <a:blip r:embed="rId4" cstate="print"/>
              <a:stretch>
                <a:fillRect/>
              </a:stretch>
            </a:blipFill>
          </p:spPr>
          <p:txBody>
            <a:bodyPr wrap="square" lIns="0" tIns="0" rIns="0" bIns="0" rtlCol="0"/>
            <a:lstStyle/>
            <a:p>
              <a:endParaRPr dirty="0"/>
            </a:p>
          </p:txBody>
        </p:sp>
        <p:sp>
          <p:nvSpPr>
            <p:cNvPr id="12" name="object 32">
              <a:extLst>
                <a:ext uri="{FF2B5EF4-FFF2-40B4-BE49-F238E27FC236}">
                  <a16:creationId xmlns:a16="http://schemas.microsoft.com/office/drawing/2014/main" id="{C7B2049A-7ED2-F640-85BF-D187382BEDEC}"/>
                </a:ext>
              </a:extLst>
            </p:cNvPr>
            <p:cNvSpPr/>
            <p:nvPr/>
          </p:nvSpPr>
          <p:spPr>
            <a:xfrm>
              <a:off x="10655802" y="4966078"/>
              <a:ext cx="860255" cy="1143748"/>
            </a:xfrm>
            <a:prstGeom prst="rect">
              <a:avLst/>
            </a:prstGeom>
            <a:blipFill>
              <a:blip r:embed="rId4" cstate="print"/>
              <a:stretch>
                <a:fillRect/>
              </a:stretch>
            </a:blipFill>
          </p:spPr>
          <p:txBody>
            <a:bodyPr wrap="square" lIns="0" tIns="0" rIns="0" bIns="0" rtlCol="0"/>
            <a:lstStyle/>
            <a:p>
              <a:endParaRPr/>
            </a:p>
          </p:txBody>
        </p:sp>
      </p:grpSp>
      <p:sp>
        <p:nvSpPr>
          <p:cNvPr id="13" name="object 33">
            <a:extLst>
              <a:ext uri="{FF2B5EF4-FFF2-40B4-BE49-F238E27FC236}">
                <a16:creationId xmlns:a16="http://schemas.microsoft.com/office/drawing/2014/main" id="{92B73804-731D-5D4D-B4FA-1E7DE7AADD6A}"/>
              </a:ext>
            </a:extLst>
          </p:cNvPr>
          <p:cNvSpPr txBox="1"/>
          <p:nvPr/>
        </p:nvSpPr>
        <p:spPr>
          <a:xfrm>
            <a:off x="8180804" y="3600730"/>
            <a:ext cx="20193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A</a:t>
            </a:r>
          </a:p>
        </p:txBody>
      </p:sp>
      <p:grpSp>
        <p:nvGrpSpPr>
          <p:cNvPr id="14" name="object 34">
            <a:extLst>
              <a:ext uri="{FF2B5EF4-FFF2-40B4-BE49-F238E27FC236}">
                <a16:creationId xmlns:a16="http://schemas.microsoft.com/office/drawing/2014/main" id="{1DEB8905-1FD6-9F4F-84C9-F52F7FDD9C11}"/>
              </a:ext>
            </a:extLst>
          </p:cNvPr>
          <p:cNvGrpSpPr/>
          <p:nvPr/>
        </p:nvGrpSpPr>
        <p:grpSpPr>
          <a:xfrm>
            <a:off x="6729412" y="5380735"/>
            <a:ext cx="1369060" cy="410209"/>
            <a:chOff x="9533572" y="5173471"/>
            <a:chExt cx="1369060" cy="410209"/>
          </a:xfrm>
        </p:grpSpPr>
        <p:sp>
          <p:nvSpPr>
            <p:cNvPr id="15" name="object 35">
              <a:extLst>
                <a:ext uri="{FF2B5EF4-FFF2-40B4-BE49-F238E27FC236}">
                  <a16:creationId xmlns:a16="http://schemas.microsoft.com/office/drawing/2014/main" id="{98DB63F7-50FD-A74A-A64A-279408584538}"/>
                </a:ext>
              </a:extLst>
            </p:cNvPr>
            <p:cNvSpPr/>
            <p:nvPr/>
          </p:nvSpPr>
          <p:spPr>
            <a:xfrm>
              <a:off x="9538334" y="5178234"/>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16" name="object 36">
              <a:extLst>
                <a:ext uri="{FF2B5EF4-FFF2-40B4-BE49-F238E27FC236}">
                  <a16:creationId xmlns:a16="http://schemas.microsoft.com/office/drawing/2014/main" id="{BB141CBF-1024-054C-8E29-F68BAE92CCD2}"/>
                </a:ext>
              </a:extLst>
            </p:cNvPr>
            <p:cNvSpPr/>
            <p:nvPr/>
          </p:nvSpPr>
          <p:spPr>
            <a:xfrm>
              <a:off x="9538334" y="5178234"/>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17" name="object 37">
            <a:extLst>
              <a:ext uri="{FF2B5EF4-FFF2-40B4-BE49-F238E27FC236}">
                <a16:creationId xmlns:a16="http://schemas.microsoft.com/office/drawing/2014/main" id="{04E76F5F-0FDC-F447-B63E-BDCFC4B2C355}"/>
              </a:ext>
            </a:extLst>
          </p:cNvPr>
          <p:cNvSpPr txBox="1"/>
          <p:nvPr/>
        </p:nvSpPr>
        <p:spPr>
          <a:xfrm>
            <a:off x="6738936" y="5159502"/>
            <a:ext cx="1568641" cy="574675"/>
          </a:xfrm>
          <a:prstGeom prst="rect">
            <a:avLst/>
          </a:prstGeom>
        </p:spPr>
        <p:txBody>
          <a:bodyPr vert="horz" wrap="square" lIns="0" tIns="12700" rIns="0" bIns="0" rtlCol="0">
            <a:spAutoFit/>
          </a:bodyPr>
          <a:lstStyle/>
          <a:p>
            <a:pPr algn="r">
              <a:lnSpc>
                <a:spcPts val="2400"/>
              </a:lnSpc>
              <a:spcBef>
                <a:spcPts val="100"/>
              </a:spcBef>
            </a:pPr>
            <a:r>
              <a:rPr lang="en-US" sz="2400" dirty="0">
                <a:latin typeface="Calibri"/>
                <a:cs typeface="Calibri"/>
              </a:rPr>
              <a:t> </a:t>
            </a:r>
            <a:r>
              <a:rPr sz="2400" dirty="0">
                <a:latin typeface="Calibri"/>
                <a:cs typeface="Calibri"/>
              </a:rPr>
              <a:t>B</a:t>
            </a:r>
          </a:p>
          <a:p>
            <a:pPr marL="165100">
              <a:lnSpc>
                <a:spcPts val="1920"/>
              </a:lnSpc>
            </a:pPr>
            <a:r>
              <a:rPr sz="2000" spc="-5" dirty="0">
                <a:latin typeface="Calibri"/>
                <a:cs typeface="Calibri"/>
              </a:rPr>
              <a:t>John:read</a:t>
            </a:r>
            <a:endParaRPr sz="2000" dirty="0">
              <a:latin typeface="Calibri"/>
              <a:cs typeface="Calibri"/>
            </a:endParaRPr>
          </a:p>
        </p:txBody>
      </p:sp>
      <p:grpSp>
        <p:nvGrpSpPr>
          <p:cNvPr id="18" name="object 38">
            <a:extLst>
              <a:ext uri="{FF2B5EF4-FFF2-40B4-BE49-F238E27FC236}">
                <a16:creationId xmlns:a16="http://schemas.microsoft.com/office/drawing/2014/main" id="{72E2D04C-87DE-6540-B589-48E4595AD690}"/>
              </a:ext>
            </a:extLst>
          </p:cNvPr>
          <p:cNvGrpSpPr/>
          <p:nvPr/>
        </p:nvGrpSpPr>
        <p:grpSpPr>
          <a:xfrm>
            <a:off x="6729412" y="5780836"/>
            <a:ext cx="1369060" cy="410209"/>
            <a:chOff x="9533572" y="5573572"/>
            <a:chExt cx="1369060" cy="410209"/>
          </a:xfrm>
        </p:grpSpPr>
        <p:sp>
          <p:nvSpPr>
            <p:cNvPr id="19" name="object 39">
              <a:extLst>
                <a:ext uri="{FF2B5EF4-FFF2-40B4-BE49-F238E27FC236}">
                  <a16:creationId xmlns:a16="http://schemas.microsoft.com/office/drawing/2014/main" id="{1C951DBE-FC80-BA43-B2C4-E1FA8F3501B7}"/>
                </a:ext>
              </a:extLst>
            </p:cNvPr>
            <p:cNvSpPr/>
            <p:nvPr/>
          </p:nvSpPr>
          <p:spPr>
            <a:xfrm>
              <a:off x="9538334" y="5578335"/>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20" name="object 40">
              <a:extLst>
                <a:ext uri="{FF2B5EF4-FFF2-40B4-BE49-F238E27FC236}">
                  <a16:creationId xmlns:a16="http://schemas.microsoft.com/office/drawing/2014/main" id="{2317A072-380C-5944-9A05-8A7E1B44A124}"/>
                </a:ext>
              </a:extLst>
            </p:cNvPr>
            <p:cNvSpPr/>
            <p:nvPr/>
          </p:nvSpPr>
          <p:spPr>
            <a:xfrm>
              <a:off x="9538334" y="5578335"/>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21" name="object 41">
            <a:extLst>
              <a:ext uri="{FF2B5EF4-FFF2-40B4-BE49-F238E27FC236}">
                <a16:creationId xmlns:a16="http://schemas.microsoft.com/office/drawing/2014/main" id="{0ED80331-C4BC-3E40-9128-C2BAC0D0BA9D}"/>
              </a:ext>
            </a:extLst>
          </p:cNvPr>
          <p:cNvSpPr txBox="1"/>
          <p:nvPr/>
        </p:nvSpPr>
        <p:spPr>
          <a:xfrm>
            <a:off x="6738937" y="5803188"/>
            <a:ext cx="1350010" cy="330835"/>
          </a:xfrm>
          <a:prstGeom prst="rect">
            <a:avLst/>
          </a:prstGeom>
        </p:spPr>
        <p:txBody>
          <a:bodyPr vert="horz" wrap="square" lIns="0" tIns="12700" rIns="0" bIns="0" rtlCol="0">
            <a:spAutoFit/>
          </a:bodyPr>
          <a:lstStyle/>
          <a:p>
            <a:pPr marL="131445">
              <a:lnSpc>
                <a:spcPct val="100000"/>
              </a:lnSpc>
              <a:spcBef>
                <a:spcPts val="100"/>
              </a:spcBef>
            </a:pPr>
            <a:r>
              <a:rPr sz="2000" spc="-5" dirty="0">
                <a:latin typeface="Calibri"/>
                <a:cs typeface="Calibri"/>
              </a:rPr>
              <a:t>John:write</a:t>
            </a:r>
            <a:endParaRPr sz="2000">
              <a:latin typeface="Calibri"/>
              <a:cs typeface="Calibri"/>
            </a:endParaRPr>
          </a:p>
        </p:txBody>
      </p:sp>
      <p:grpSp>
        <p:nvGrpSpPr>
          <p:cNvPr id="22" name="object 42">
            <a:extLst>
              <a:ext uri="{FF2B5EF4-FFF2-40B4-BE49-F238E27FC236}">
                <a16:creationId xmlns:a16="http://schemas.microsoft.com/office/drawing/2014/main" id="{2997653E-D1B1-7B41-AEF9-E793B7E849B2}"/>
              </a:ext>
            </a:extLst>
          </p:cNvPr>
          <p:cNvGrpSpPr/>
          <p:nvPr/>
        </p:nvGrpSpPr>
        <p:grpSpPr>
          <a:xfrm>
            <a:off x="6729412" y="3639185"/>
            <a:ext cx="1369060" cy="1210310"/>
            <a:chOff x="9533572" y="3431921"/>
            <a:chExt cx="1369060" cy="1210310"/>
          </a:xfrm>
        </p:grpSpPr>
        <p:sp>
          <p:nvSpPr>
            <p:cNvPr id="23" name="object 43">
              <a:extLst>
                <a:ext uri="{FF2B5EF4-FFF2-40B4-BE49-F238E27FC236}">
                  <a16:creationId xmlns:a16="http://schemas.microsoft.com/office/drawing/2014/main" id="{57A7D9B6-1262-0946-9073-AA2A680F6224}"/>
                </a:ext>
              </a:extLst>
            </p:cNvPr>
            <p:cNvSpPr/>
            <p:nvPr/>
          </p:nvSpPr>
          <p:spPr>
            <a:xfrm>
              <a:off x="9538334" y="3436683"/>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24" name="object 44">
              <a:extLst>
                <a:ext uri="{FF2B5EF4-FFF2-40B4-BE49-F238E27FC236}">
                  <a16:creationId xmlns:a16="http://schemas.microsoft.com/office/drawing/2014/main" id="{4F16896C-3D0D-4348-857B-5549DACE3A14}"/>
                </a:ext>
              </a:extLst>
            </p:cNvPr>
            <p:cNvSpPr/>
            <p:nvPr/>
          </p:nvSpPr>
          <p:spPr>
            <a:xfrm>
              <a:off x="9538334" y="3436683"/>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sp>
          <p:nvSpPr>
            <p:cNvPr id="25" name="object 45">
              <a:extLst>
                <a:ext uri="{FF2B5EF4-FFF2-40B4-BE49-F238E27FC236}">
                  <a16:creationId xmlns:a16="http://schemas.microsoft.com/office/drawing/2014/main" id="{1D364E40-CE94-D241-83C9-2FE8996B2091}"/>
                </a:ext>
              </a:extLst>
            </p:cNvPr>
            <p:cNvSpPr/>
            <p:nvPr/>
          </p:nvSpPr>
          <p:spPr>
            <a:xfrm>
              <a:off x="9538334" y="3836860"/>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26" name="object 46">
              <a:extLst>
                <a:ext uri="{FF2B5EF4-FFF2-40B4-BE49-F238E27FC236}">
                  <a16:creationId xmlns:a16="http://schemas.microsoft.com/office/drawing/2014/main" id="{36275747-8E35-6944-86B3-77AC50B9672F}"/>
                </a:ext>
              </a:extLst>
            </p:cNvPr>
            <p:cNvSpPr/>
            <p:nvPr/>
          </p:nvSpPr>
          <p:spPr>
            <a:xfrm>
              <a:off x="9538334" y="3836860"/>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sp>
          <p:nvSpPr>
            <p:cNvPr id="27" name="object 47">
              <a:extLst>
                <a:ext uri="{FF2B5EF4-FFF2-40B4-BE49-F238E27FC236}">
                  <a16:creationId xmlns:a16="http://schemas.microsoft.com/office/drawing/2014/main" id="{A74C6BCB-1163-7542-8482-BFE9A959AA5C}"/>
                </a:ext>
              </a:extLst>
            </p:cNvPr>
            <p:cNvSpPr/>
            <p:nvPr/>
          </p:nvSpPr>
          <p:spPr>
            <a:xfrm>
              <a:off x="9538334" y="4236910"/>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28" name="object 48">
              <a:extLst>
                <a:ext uri="{FF2B5EF4-FFF2-40B4-BE49-F238E27FC236}">
                  <a16:creationId xmlns:a16="http://schemas.microsoft.com/office/drawing/2014/main" id="{843D2722-F489-F24B-868E-1985EC5A2A10}"/>
                </a:ext>
              </a:extLst>
            </p:cNvPr>
            <p:cNvSpPr/>
            <p:nvPr/>
          </p:nvSpPr>
          <p:spPr>
            <a:xfrm>
              <a:off x="9538334" y="4236910"/>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29" name="object 50">
            <a:extLst>
              <a:ext uri="{FF2B5EF4-FFF2-40B4-BE49-F238E27FC236}">
                <a16:creationId xmlns:a16="http://schemas.microsoft.com/office/drawing/2014/main" id="{073CB4CE-8A52-E848-858E-097742CA8493}"/>
              </a:ext>
            </a:extLst>
          </p:cNvPr>
          <p:cNvSpPr txBox="1"/>
          <p:nvPr/>
        </p:nvSpPr>
        <p:spPr>
          <a:xfrm>
            <a:off x="6738937" y="3566261"/>
            <a:ext cx="1350010" cy="1226185"/>
          </a:xfrm>
          <a:prstGeom prst="rect">
            <a:avLst/>
          </a:prstGeom>
        </p:spPr>
        <p:txBody>
          <a:bodyPr vert="horz" wrap="square" lIns="0" tIns="12065" rIns="0" bIns="0" rtlCol="0">
            <a:spAutoFit/>
          </a:bodyPr>
          <a:lstStyle/>
          <a:p>
            <a:pPr marL="140970" marR="132715" indent="34925" algn="just">
              <a:lnSpc>
                <a:spcPct val="131300"/>
              </a:lnSpc>
              <a:spcBef>
                <a:spcPts val="95"/>
              </a:spcBef>
            </a:pPr>
            <a:r>
              <a:rPr sz="2000" spc="-5" dirty="0">
                <a:latin typeface="Calibri"/>
                <a:cs typeface="Calibri"/>
              </a:rPr>
              <a:t>Jane:read  </a:t>
            </a:r>
            <a:r>
              <a:rPr sz="2000" dirty="0">
                <a:latin typeface="Calibri"/>
                <a:cs typeface="Calibri"/>
              </a:rPr>
              <a:t>Jane:wr</a:t>
            </a:r>
            <a:r>
              <a:rPr sz="2000" spc="-10" dirty="0">
                <a:latin typeface="Calibri"/>
                <a:cs typeface="Calibri"/>
              </a:rPr>
              <a:t>i</a:t>
            </a:r>
            <a:r>
              <a:rPr sz="2000" spc="-25" dirty="0">
                <a:latin typeface="Calibri"/>
                <a:cs typeface="Calibri"/>
              </a:rPr>
              <a:t>t</a:t>
            </a:r>
            <a:r>
              <a:rPr sz="2000" dirty="0">
                <a:latin typeface="Calibri"/>
                <a:cs typeface="Calibri"/>
              </a:rPr>
              <a:t>e  </a:t>
            </a:r>
            <a:r>
              <a:rPr sz="2000" spc="-5" dirty="0">
                <a:latin typeface="Calibri"/>
                <a:cs typeface="Calibri"/>
              </a:rPr>
              <a:t>John:read</a:t>
            </a:r>
            <a:endParaRPr sz="2000">
              <a:latin typeface="Calibri"/>
              <a:cs typeface="Calibri"/>
            </a:endParaRPr>
          </a:p>
        </p:txBody>
      </p:sp>
    </p:spTree>
    <p:extLst>
      <p:ext uri="{BB962C8B-B14F-4D97-AF65-F5344CB8AC3E}">
        <p14:creationId xmlns:p14="http://schemas.microsoft.com/office/powerpoint/2010/main" val="333739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81956" y="138451"/>
            <a:ext cx="5447030" cy="689291"/>
          </a:xfrm>
          <a:prstGeom prst="rect">
            <a:avLst/>
          </a:prstGeom>
        </p:spPr>
        <p:txBody>
          <a:bodyPr vert="horz" wrap="square" lIns="0" tIns="12065" rIns="0" bIns="0" rtlCol="0" anchor="ctr">
            <a:spAutoFit/>
          </a:bodyPr>
          <a:lstStyle/>
          <a:p>
            <a:pPr marL="12700">
              <a:lnSpc>
                <a:spcPct val="100000"/>
              </a:lnSpc>
              <a:spcBef>
                <a:spcPts val="95"/>
              </a:spcBef>
            </a:pPr>
            <a:r>
              <a:rPr spc="-10" dirty="0"/>
              <a:t>Malicious</a:t>
            </a:r>
            <a:r>
              <a:rPr spc="-55" dirty="0"/>
              <a:t> </a:t>
            </a:r>
            <a:r>
              <a:rPr spc="-15" dirty="0"/>
              <a:t>Software</a:t>
            </a:r>
          </a:p>
        </p:txBody>
      </p:sp>
      <p:sp>
        <p:nvSpPr>
          <p:cNvPr id="4" name="object 4"/>
          <p:cNvSpPr txBox="1"/>
          <p:nvPr/>
        </p:nvSpPr>
        <p:spPr>
          <a:xfrm>
            <a:off x="881956" y="1831469"/>
            <a:ext cx="7573645" cy="3747180"/>
          </a:xfrm>
          <a:prstGeom prst="rect">
            <a:avLst/>
          </a:prstGeom>
        </p:spPr>
        <p:txBody>
          <a:bodyPr vert="horz" wrap="square" lIns="0" tIns="12700" rIns="0" bIns="0" rtlCol="0">
            <a:spAutoFit/>
          </a:bodyPr>
          <a:lstStyle/>
          <a:p>
            <a:pPr marL="294640" indent="-281940">
              <a:spcBef>
                <a:spcPts val="100"/>
              </a:spcBef>
              <a:buClr>
                <a:srgbClr val="990000"/>
              </a:buClr>
              <a:buSzPct val="75000"/>
              <a:buFont typeface="Wingdings"/>
              <a:buChar char=""/>
              <a:tabLst>
                <a:tab pos="294005" algn="l"/>
                <a:tab pos="294640" algn="l"/>
              </a:tabLst>
            </a:pPr>
            <a:r>
              <a:rPr dirty="0">
                <a:solidFill>
                  <a:srgbClr val="252525"/>
                </a:solidFill>
                <a:cs typeface="Calisto MT"/>
              </a:rPr>
              <a:t>Programs that </a:t>
            </a:r>
            <a:r>
              <a:rPr spc="-5" dirty="0">
                <a:solidFill>
                  <a:srgbClr val="252525"/>
                </a:solidFill>
                <a:cs typeface="Calisto MT"/>
              </a:rPr>
              <a:t>exploit vulnerabilities </a:t>
            </a:r>
            <a:r>
              <a:rPr dirty="0">
                <a:solidFill>
                  <a:srgbClr val="252525"/>
                </a:solidFill>
                <a:cs typeface="Calisto MT"/>
              </a:rPr>
              <a:t>in </a:t>
            </a:r>
            <a:r>
              <a:rPr spc="-5" dirty="0">
                <a:solidFill>
                  <a:srgbClr val="252525"/>
                </a:solidFill>
                <a:cs typeface="Calisto MT"/>
              </a:rPr>
              <a:t>computing</a:t>
            </a:r>
            <a:r>
              <a:rPr spc="-75" dirty="0">
                <a:solidFill>
                  <a:srgbClr val="252525"/>
                </a:solidFill>
                <a:cs typeface="Calisto MT"/>
              </a:rPr>
              <a:t> </a:t>
            </a:r>
            <a:r>
              <a:rPr dirty="0">
                <a:solidFill>
                  <a:srgbClr val="252525"/>
                </a:solidFill>
                <a:cs typeface="Calisto MT"/>
              </a:rPr>
              <a:t>systems</a:t>
            </a:r>
            <a:endParaRPr dirty="0">
              <a:cs typeface="Calisto MT"/>
            </a:endParaRPr>
          </a:p>
          <a:p>
            <a:pPr marL="294640" indent="-281940">
              <a:spcBef>
                <a:spcPts val="1585"/>
              </a:spcBef>
              <a:buClr>
                <a:srgbClr val="990000"/>
              </a:buClr>
              <a:buSzPct val="75000"/>
              <a:buFont typeface="Wingdings"/>
              <a:buChar char=""/>
              <a:tabLst>
                <a:tab pos="294005" algn="l"/>
                <a:tab pos="294640" algn="l"/>
              </a:tabLst>
            </a:pPr>
            <a:r>
              <a:rPr dirty="0">
                <a:solidFill>
                  <a:srgbClr val="252525"/>
                </a:solidFill>
                <a:cs typeface="Calisto MT"/>
              </a:rPr>
              <a:t>Also referred to </a:t>
            </a:r>
            <a:r>
              <a:rPr spc="-5" dirty="0">
                <a:solidFill>
                  <a:srgbClr val="252525"/>
                </a:solidFill>
                <a:cs typeface="Calisto MT"/>
              </a:rPr>
              <a:t>as</a:t>
            </a:r>
            <a:r>
              <a:rPr spc="-30" dirty="0">
                <a:solidFill>
                  <a:srgbClr val="252525"/>
                </a:solidFill>
                <a:cs typeface="Calisto MT"/>
              </a:rPr>
              <a:t> </a:t>
            </a:r>
            <a:r>
              <a:rPr spc="-15" dirty="0">
                <a:solidFill>
                  <a:srgbClr val="252525"/>
                </a:solidFill>
                <a:cs typeface="Calisto MT"/>
              </a:rPr>
              <a:t>malware</a:t>
            </a:r>
            <a:endParaRPr dirty="0">
              <a:cs typeface="Calisto MT"/>
            </a:endParaRPr>
          </a:p>
          <a:p>
            <a:pPr marL="294640" indent="-281940">
              <a:spcBef>
                <a:spcPts val="1585"/>
              </a:spcBef>
              <a:buClr>
                <a:srgbClr val="990000"/>
              </a:buClr>
              <a:buSzPct val="75000"/>
              <a:buFont typeface="Wingdings"/>
              <a:buChar char=""/>
              <a:tabLst>
                <a:tab pos="294005" algn="l"/>
                <a:tab pos="294640" algn="l"/>
              </a:tabLst>
            </a:pPr>
            <a:r>
              <a:rPr spc="-5" dirty="0">
                <a:solidFill>
                  <a:srgbClr val="252525"/>
                </a:solidFill>
                <a:cs typeface="Calisto MT"/>
              </a:rPr>
              <a:t>Can </a:t>
            </a:r>
            <a:r>
              <a:rPr spc="-10" dirty="0">
                <a:solidFill>
                  <a:srgbClr val="252525"/>
                </a:solidFill>
                <a:cs typeface="Calisto MT"/>
              </a:rPr>
              <a:t>be divided </a:t>
            </a:r>
            <a:r>
              <a:rPr spc="-5" dirty="0">
                <a:solidFill>
                  <a:srgbClr val="252525"/>
                </a:solidFill>
                <a:cs typeface="Calisto MT"/>
              </a:rPr>
              <a:t>into </a:t>
            </a:r>
            <a:r>
              <a:rPr spc="-15" dirty="0">
                <a:solidFill>
                  <a:srgbClr val="252525"/>
                </a:solidFill>
                <a:cs typeface="Calisto MT"/>
              </a:rPr>
              <a:t>two</a:t>
            </a:r>
            <a:r>
              <a:rPr spc="-5" dirty="0">
                <a:solidFill>
                  <a:srgbClr val="252525"/>
                </a:solidFill>
                <a:cs typeface="Calisto MT"/>
              </a:rPr>
              <a:t> categories:</a:t>
            </a:r>
            <a:endParaRPr dirty="0">
              <a:cs typeface="Calisto MT"/>
            </a:endParaRPr>
          </a:p>
          <a:p>
            <a:pPr marL="873760" lvl="1" indent="-283845">
              <a:spcBef>
                <a:spcPts val="384"/>
              </a:spcBef>
              <a:buClr>
                <a:srgbClr val="990000"/>
              </a:buClr>
              <a:buSzPct val="75000"/>
              <a:buFont typeface="Wingdings"/>
              <a:buChar char=""/>
              <a:tabLst>
                <a:tab pos="873760" algn="l"/>
                <a:tab pos="874394" algn="l"/>
              </a:tabLst>
            </a:pPr>
            <a:r>
              <a:rPr dirty="0">
                <a:solidFill>
                  <a:srgbClr val="252525"/>
                </a:solidFill>
                <a:cs typeface="Calisto MT"/>
              </a:rPr>
              <a:t>parasitic</a:t>
            </a:r>
            <a:endParaRPr dirty="0">
              <a:cs typeface="Calisto MT"/>
            </a:endParaRPr>
          </a:p>
          <a:p>
            <a:pPr marL="1437640" lvl="2" indent="-282575">
              <a:lnSpc>
                <a:spcPts val="2055"/>
              </a:lnSpc>
              <a:spcBef>
                <a:spcPts val="380"/>
              </a:spcBef>
              <a:buClr>
                <a:srgbClr val="990000"/>
              </a:buClr>
              <a:buSzPct val="75000"/>
              <a:buFont typeface="Wingdings"/>
              <a:buChar char=""/>
              <a:tabLst>
                <a:tab pos="1437640" algn="l"/>
                <a:tab pos="1438275" algn="l"/>
              </a:tabLst>
            </a:pPr>
            <a:r>
              <a:rPr dirty="0">
                <a:solidFill>
                  <a:srgbClr val="252525"/>
                </a:solidFill>
                <a:cs typeface="Calisto MT"/>
              </a:rPr>
              <a:t>fragments of programs that </a:t>
            </a:r>
            <a:r>
              <a:rPr spc="-5" dirty="0">
                <a:solidFill>
                  <a:srgbClr val="252525"/>
                </a:solidFill>
                <a:cs typeface="Calisto MT"/>
              </a:rPr>
              <a:t>cannot exist independently </a:t>
            </a:r>
            <a:r>
              <a:rPr dirty="0">
                <a:solidFill>
                  <a:srgbClr val="252525"/>
                </a:solidFill>
                <a:cs typeface="Calisto MT"/>
              </a:rPr>
              <a:t>of</a:t>
            </a:r>
            <a:r>
              <a:rPr spc="-180" dirty="0">
                <a:solidFill>
                  <a:srgbClr val="252525"/>
                </a:solidFill>
                <a:cs typeface="Calisto MT"/>
              </a:rPr>
              <a:t> </a:t>
            </a:r>
            <a:r>
              <a:rPr dirty="0">
                <a:solidFill>
                  <a:srgbClr val="252525"/>
                </a:solidFill>
                <a:cs typeface="Calisto MT"/>
              </a:rPr>
              <a:t>some</a:t>
            </a:r>
            <a:endParaRPr dirty="0">
              <a:cs typeface="Calisto MT"/>
            </a:endParaRPr>
          </a:p>
          <a:p>
            <a:pPr marL="1437640">
              <a:lnSpc>
                <a:spcPts val="2055"/>
              </a:lnSpc>
            </a:pPr>
            <a:r>
              <a:rPr spc="-5" dirty="0">
                <a:solidFill>
                  <a:srgbClr val="252525"/>
                </a:solidFill>
                <a:cs typeface="Calisto MT"/>
              </a:rPr>
              <a:t>actual application </a:t>
            </a:r>
            <a:r>
              <a:rPr dirty="0">
                <a:solidFill>
                  <a:srgbClr val="252525"/>
                </a:solidFill>
                <a:cs typeface="Calisto MT"/>
              </a:rPr>
              <a:t>program, </a:t>
            </a:r>
            <a:r>
              <a:rPr spc="-25" dirty="0">
                <a:solidFill>
                  <a:srgbClr val="252525"/>
                </a:solidFill>
                <a:cs typeface="Calisto MT"/>
              </a:rPr>
              <a:t>utility, </a:t>
            </a:r>
            <a:r>
              <a:rPr dirty="0">
                <a:solidFill>
                  <a:srgbClr val="252525"/>
                </a:solidFill>
                <a:cs typeface="Calisto MT"/>
              </a:rPr>
              <a:t>or </a:t>
            </a:r>
            <a:r>
              <a:rPr spc="-5" dirty="0">
                <a:solidFill>
                  <a:srgbClr val="252525"/>
                </a:solidFill>
                <a:cs typeface="Calisto MT"/>
              </a:rPr>
              <a:t>system</a:t>
            </a:r>
            <a:r>
              <a:rPr spc="-40" dirty="0">
                <a:solidFill>
                  <a:srgbClr val="252525"/>
                </a:solidFill>
                <a:cs typeface="Calisto MT"/>
              </a:rPr>
              <a:t> </a:t>
            </a:r>
            <a:r>
              <a:rPr dirty="0">
                <a:solidFill>
                  <a:srgbClr val="252525"/>
                </a:solidFill>
                <a:cs typeface="Calisto MT"/>
              </a:rPr>
              <a:t>program</a:t>
            </a:r>
            <a:endParaRPr dirty="0">
              <a:cs typeface="Calisto MT"/>
            </a:endParaRPr>
          </a:p>
          <a:p>
            <a:pPr marL="1437640" lvl="2" indent="-282575">
              <a:spcBef>
                <a:spcPts val="385"/>
              </a:spcBef>
              <a:buClr>
                <a:srgbClr val="990000"/>
              </a:buClr>
              <a:buSzPct val="75000"/>
              <a:buFont typeface="Wingdings"/>
              <a:buChar char=""/>
              <a:tabLst>
                <a:tab pos="1437640" algn="l"/>
                <a:tab pos="1438275" algn="l"/>
              </a:tabLst>
            </a:pPr>
            <a:r>
              <a:rPr spc="-5" dirty="0">
                <a:solidFill>
                  <a:srgbClr val="252525"/>
                </a:solidFill>
                <a:cs typeface="Calisto MT"/>
              </a:rPr>
              <a:t>viruses, </a:t>
            </a:r>
            <a:r>
              <a:rPr dirty="0">
                <a:solidFill>
                  <a:srgbClr val="252525"/>
                </a:solidFill>
                <a:cs typeface="Calisto MT"/>
              </a:rPr>
              <a:t>logic </a:t>
            </a:r>
            <a:r>
              <a:rPr spc="-15" dirty="0">
                <a:solidFill>
                  <a:srgbClr val="252525"/>
                </a:solidFill>
                <a:cs typeface="Calisto MT"/>
              </a:rPr>
              <a:t>bombs, </a:t>
            </a:r>
            <a:r>
              <a:rPr spc="-5" dirty="0">
                <a:solidFill>
                  <a:srgbClr val="252525"/>
                </a:solidFill>
                <a:cs typeface="Calisto MT"/>
              </a:rPr>
              <a:t>and backdoors </a:t>
            </a:r>
            <a:r>
              <a:rPr dirty="0">
                <a:solidFill>
                  <a:srgbClr val="252525"/>
                </a:solidFill>
                <a:cs typeface="Calisto MT"/>
              </a:rPr>
              <a:t>are</a:t>
            </a:r>
            <a:r>
              <a:rPr spc="-10" dirty="0">
                <a:solidFill>
                  <a:srgbClr val="252525"/>
                </a:solidFill>
                <a:cs typeface="Calisto MT"/>
              </a:rPr>
              <a:t> </a:t>
            </a:r>
            <a:r>
              <a:rPr spc="-5" dirty="0">
                <a:solidFill>
                  <a:srgbClr val="252525"/>
                </a:solidFill>
                <a:cs typeface="Calisto MT"/>
              </a:rPr>
              <a:t>examples</a:t>
            </a:r>
            <a:endParaRPr dirty="0">
              <a:cs typeface="Calisto MT"/>
            </a:endParaRPr>
          </a:p>
          <a:p>
            <a:pPr marL="873760" lvl="1" indent="-283845">
              <a:spcBef>
                <a:spcPts val="385"/>
              </a:spcBef>
              <a:buClr>
                <a:srgbClr val="990000"/>
              </a:buClr>
              <a:buSzPct val="75000"/>
              <a:buFont typeface="Wingdings"/>
              <a:buChar char=""/>
              <a:tabLst>
                <a:tab pos="873760" algn="l"/>
                <a:tab pos="874394" algn="l"/>
              </a:tabLst>
            </a:pPr>
            <a:r>
              <a:rPr dirty="0">
                <a:solidFill>
                  <a:srgbClr val="252525"/>
                </a:solidFill>
                <a:cs typeface="Calisto MT"/>
              </a:rPr>
              <a:t>independent</a:t>
            </a:r>
            <a:endParaRPr dirty="0">
              <a:cs typeface="Calisto MT"/>
            </a:endParaRPr>
          </a:p>
          <a:p>
            <a:pPr marL="1437640" lvl="2" indent="-282575">
              <a:lnSpc>
                <a:spcPts val="2055"/>
              </a:lnSpc>
              <a:spcBef>
                <a:spcPts val="385"/>
              </a:spcBef>
              <a:buClr>
                <a:srgbClr val="990000"/>
              </a:buClr>
              <a:buSzPct val="75000"/>
              <a:buFont typeface="Wingdings"/>
              <a:buChar char=""/>
              <a:tabLst>
                <a:tab pos="1437640" algn="l"/>
                <a:tab pos="1438275" algn="l"/>
              </a:tabLst>
            </a:pPr>
            <a:r>
              <a:rPr spc="-5" dirty="0">
                <a:solidFill>
                  <a:srgbClr val="252525"/>
                </a:solidFill>
                <a:cs typeface="Calisto MT"/>
              </a:rPr>
              <a:t>self-contained </a:t>
            </a:r>
            <a:r>
              <a:rPr dirty="0">
                <a:solidFill>
                  <a:srgbClr val="252525"/>
                </a:solidFill>
                <a:cs typeface="Calisto MT"/>
              </a:rPr>
              <a:t>programs that </a:t>
            </a:r>
            <a:r>
              <a:rPr spc="-5" dirty="0">
                <a:solidFill>
                  <a:srgbClr val="252525"/>
                </a:solidFill>
                <a:cs typeface="Calisto MT"/>
              </a:rPr>
              <a:t>can </a:t>
            </a:r>
            <a:r>
              <a:rPr dirty="0">
                <a:solidFill>
                  <a:srgbClr val="252525"/>
                </a:solidFill>
                <a:cs typeface="Calisto MT"/>
              </a:rPr>
              <a:t>be scheduled and </a:t>
            </a:r>
            <a:r>
              <a:rPr spc="10" dirty="0">
                <a:solidFill>
                  <a:srgbClr val="252525"/>
                </a:solidFill>
                <a:cs typeface="Calisto MT"/>
              </a:rPr>
              <a:t>run </a:t>
            </a:r>
            <a:r>
              <a:rPr dirty="0">
                <a:solidFill>
                  <a:srgbClr val="252525"/>
                </a:solidFill>
                <a:cs typeface="Calisto MT"/>
              </a:rPr>
              <a:t>by</a:t>
            </a:r>
            <a:r>
              <a:rPr spc="-75" dirty="0">
                <a:solidFill>
                  <a:srgbClr val="252525"/>
                </a:solidFill>
                <a:cs typeface="Calisto MT"/>
              </a:rPr>
              <a:t> </a:t>
            </a:r>
            <a:r>
              <a:rPr dirty="0">
                <a:solidFill>
                  <a:srgbClr val="252525"/>
                </a:solidFill>
                <a:cs typeface="Calisto MT"/>
              </a:rPr>
              <a:t>the</a:t>
            </a:r>
            <a:endParaRPr dirty="0">
              <a:cs typeface="Calisto MT"/>
            </a:endParaRPr>
          </a:p>
          <a:p>
            <a:pPr marL="1437640">
              <a:lnSpc>
                <a:spcPts val="2055"/>
              </a:lnSpc>
            </a:pPr>
            <a:r>
              <a:rPr dirty="0">
                <a:solidFill>
                  <a:srgbClr val="252525"/>
                </a:solidFill>
                <a:cs typeface="Calisto MT"/>
              </a:rPr>
              <a:t>operating</a:t>
            </a:r>
            <a:r>
              <a:rPr spc="-30" dirty="0">
                <a:solidFill>
                  <a:srgbClr val="252525"/>
                </a:solidFill>
                <a:cs typeface="Calisto MT"/>
              </a:rPr>
              <a:t> </a:t>
            </a:r>
            <a:r>
              <a:rPr spc="-5" dirty="0">
                <a:solidFill>
                  <a:srgbClr val="252525"/>
                </a:solidFill>
                <a:cs typeface="Calisto MT"/>
              </a:rPr>
              <a:t>system</a:t>
            </a:r>
            <a:endParaRPr dirty="0">
              <a:cs typeface="Calisto MT"/>
            </a:endParaRPr>
          </a:p>
          <a:p>
            <a:pPr marL="1437640" lvl="2" indent="-282575">
              <a:spcBef>
                <a:spcPts val="384"/>
              </a:spcBef>
              <a:buClr>
                <a:srgbClr val="990000"/>
              </a:buClr>
              <a:buSzPct val="75000"/>
              <a:buFont typeface="Wingdings"/>
              <a:buChar char=""/>
              <a:tabLst>
                <a:tab pos="1437640" algn="l"/>
                <a:tab pos="1438275" algn="l"/>
              </a:tabLst>
            </a:pPr>
            <a:r>
              <a:rPr spc="-5" dirty="0">
                <a:solidFill>
                  <a:srgbClr val="252525"/>
                </a:solidFill>
                <a:cs typeface="Calisto MT"/>
              </a:rPr>
              <a:t>worms and bot </a:t>
            </a:r>
            <a:r>
              <a:rPr dirty="0">
                <a:solidFill>
                  <a:srgbClr val="252525"/>
                </a:solidFill>
                <a:cs typeface="Calisto MT"/>
              </a:rPr>
              <a:t>programs are </a:t>
            </a:r>
            <a:r>
              <a:rPr spc="-5" dirty="0">
                <a:solidFill>
                  <a:srgbClr val="252525"/>
                </a:solidFill>
                <a:cs typeface="Calisto MT"/>
              </a:rPr>
              <a:t>examples</a:t>
            </a:r>
            <a:endParaRPr dirty="0">
              <a:cs typeface="Calisto MT"/>
            </a:endParaRPr>
          </a:p>
        </p:txBody>
      </p:sp>
      <p:sp>
        <p:nvSpPr>
          <p:cNvPr id="5" name="object 5"/>
          <p:cNvSpPr/>
          <p:nvPr/>
        </p:nvSpPr>
        <p:spPr>
          <a:xfrm>
            <a:off x="8301152" y="1831469"/>
            <a:ext cx="1841970" cy="132600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86288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bject 3">
            <a:extLst>
              <a:ext uri="{FF2B5EF4-FFF2-40B4-BE49-F238E27FC236}">
                <a16:creationId xmlns:a16="http://schemas.microsoft.com/office/drawing/2014/main" id="{15B01AAB-2EEE-774A-9D1F-176E3EE513A0}"/>
              </a:ext>
            </a:extLst>
          </p:cNvPr>
          <p:cNvSpPr txBox="1">
            <a:spLocks/>
          </p:cNvSpPr>
          <p:nvPr/>
        </p:nvSpPr>
        <p:spPr>
          <a:xfrm>
            <a:off x="895825" y="-258215"/>
            <a:ext cx="10204255" cy="1059212"/>
          </a:xfrm>
          <a:prstGeom prst="rect">
            <a:avLst/>
          </a:prstGeom>
        </p:spPr>
        <p:txBody>
          <a:bodyPr vert="horz" wrap="square" lIns="0" tIns="378408"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tabLst>
                <a:tab pos="8851265" algn="l"/>
              </a:tabLst>
            </a:pPr>
            <a:r>
              <a:rPr lang="en-US" spc="-5" dirty="0"/>
              <a:t>Access Control List vs Capability Tables </a:t>
            </a:r>
            <a:endParaRPr lang="en-US" dirty="0"/>
          </a:p>
        </p:txBody>
      </p:sp>
      <p:pic>
        <p:nvPicPr>
          <p:cNvPr id="48" name="Picture 47" descr="A picture containing clock&#10;&#10;Description automatically generated">
            <a:extLst>
              <a:ext uri="{FF2B5EF4-FFF2-40B4-BE49-F238E27FC236}">
                <a16:creationId xmlns:a16="http://schemas.microsoft.com/office/drawing/2014/main" id="{79189DE2-E4D2-DF49-A2C2-EA3A55DD5DEB}"/>
              </a:ext>
            </a:extLst>
          </p:cNvPr>
          <p:cNvPicPr>
            <a:picLocks noChangeAspect="1"/>
          </p:cNvPicPr>
          <p:nvPr/>
        </p:nvPicPr>
        <p:blipFill>
          <a:blip r:embed="rId2"/>
          <a:stretch>
            <a:fillRect/>
          </a:stretch>
        </p:blipFill>
        <p:spPr>
          <a:xfrm>
            <a:off x="1106782" y="1093549"/>
            <a:ext cx="9782340" cy="4731922"/>
          </a:xfrm>
          <a:prstGeom prst="rect">
            <a:avLst/>
          </a:prstGeom>
        </p:spPr>
      </p:pic>
      <p:sp>
        <p:nvSpPr>
          <p:cNvPr id="49" name="Rectangle 48">
            <a:extLst>
              <a:ext uri="{FF2B5EF4-FFF2-40B4-BE49-F238E27FC236}">
                <a16:creationId xmlns:a16="http://schemas.microsoft.com/office/drawing/2014/main" id="{1CCEB04E-70F8-9947-A864-D9B97A3348C1}"/>
              </a:ext>
            </a:extLst>
          </p:cNvPr>
          <p:cNvSpPr/>
          <p:nvPr/>
        </p:nvSpPr>
        <p:spPr>
          <a:xfrm>
            <a:off x="3735324" y="5986492"/>
            <a:ext cx="5006340" cy="707886"/>
          </a:xfrm>
          <a:prstGeom prst="rect">
            <a:avLst/>
          </a:prstGeom>
        </p:spPr>
        <p:txBody>
          <a:bodyPr wrap="square">
            <a:spAutoFit/>
          </a:bodyPr>
          <a:lstStyle/>
          <a:p>
            <a:r>
              <a:rPr lang="en-US" sz="2000" dirty="0">
                <a:solidFill>
                  <a:srgbClr val="0432FF"/>
                </a:solidFill>
                <a:latin typeface="Open Sans"/>
              </a:rPr>
              <a:t>Note that arrows point in opposite directions</a:t>
            </a:r>
          </a:p>
          <a:p>
            <a:r>
              <a:rPr lang="en-US" sz="2000" dirty="0">
                <a:solidFill>
                  <a:srgbClr val="0432FF"/>
                </a:solidFill>
                <a:latin typeface="Open Sans"/>
              </a:rPr>
              <a:t>With ACLs, we need to associate users to files</a:t>
            </a:r>
            <a:endParaRPr lang="en-US" sz="2000" dirty="0">
              <a:solidFill>
                <a:srgbClr val="0432FF"/>
              </a:solidFill>
            </a:endParaRPr>
          </a:p>
        </p:txBody>
      </p:sp>
    </p:spTree>
    <p:extLst>
      <p:ext uri="{BB962C8B-B14F-4D97-AF65-F5344CB8AC3E}">
        <p14:creationId xmlns:p14="http://schemas.microsoft.com/office/powerpoint/2010/main" val="1378813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448570" y="2739068"/>
            <a:ext cx="7294860" cy="689932"/>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0000"/>
                </a:solidFill>
              </a:rPr>
              <a:t>How </a:t>
            </a:r>
            <a:r>
              <a:rPr spc="-5" dirty="0">
                <a:solidFill>
                  <a:srgbClr val="000000"/>
                </a:solidFill>
              </a:rPr>
              <a:t>permissions </a:t>
            </a:r>
            <a:r>
              <a:rPr spc="-15" dirty="0">
                <a:solidFill>
                  <a:srgbClr val="000000"/>
                </a:solidFill>
              </a:rPr>
              <a:t>are</a:t>
            </a:r>
            <a:r>
              <a:rPr spc="-55" dirty="0">
                <a:solidFill>
                  <a:srgbClr val="000000"/>
                </a:solidFill>
              </a:rPr>
              <a:t> </a:t>
            </a:r>
            <a:r>
              <a:rPr spc="-5" dirty="0">
                <a:solidFill>
                  <a:srgbClr val="000000"/>
                </a:solidFill>
              </a:rPr>
              <a:t>assigned</a:t>
            </a:r>
            <a:endParaRPr dirty="0"/>
          </a:p>
        </p:txBody>
      </p:sp>
    </p:spTree>
    <p:extLst>
      <p:ext uri="{BB962C8B-B14F-4D97-AF65-F5344CB8AC3E}">
        <p14:creationId xmlns:p14="http://schemas.microsoft.com/office/powerpoint/2010/main" val="2473724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17307"/>
            <a:ext cx="3588385" cy="757555"/>
          </a:xfrm>
          <a:prstGeom prst="rect">
            <a:avLst/>
          </a:prstGeom>
        </p:spPr>
        <p:txBody>
          <a:bodyPr vert="horz" wrap="square" lIns="0" tIns="12700" rIns="0" bIns="0" rtlCol="0">
            <a:spAutoFit/>
          </a:bodyPr>
          <a:lstStyle/>
          <a:p>
            <a:pPr marL="12700">
              <a:lnSpc>
                <a:spcPct val="100000"/>
              </a:lnSpc>
              <a:spcBef>
                <a:spcPts val="100"/>
              </a:spcBef>
            </a:pPr>
            <a:r>
              <a:rPr spc="-150" dirty="0"/>
              <a:t>Existing</a:t>
            </a:r>
            <a:r>
              <a:rPr spc="-305" dirty="0"/>
              <a:t> </a:t>
            </a:r>
            <a:r>
              <a:rPr spc="-135" dirty="0"/>
              <a:t>models</a:t>
            </a:r>
          </a:p>
        </p:txBody>
      </p:sp>
      <p:sp>
        <p:nvSpPr>
          <p:cNvPr id="3" name="object 3"/>
          <p:cNvSpPr txBox="1"/>
          <p:nvPr/>
        </p:nvSpPr>
        <p:spPr>
          <a:xfrm>
            <a:off x="868288" y="1679703"/>
            <a:ext cx="7503159" cy="2943113"/>
          </a:xfrm>
          <a:prstGeom prst="rect">
            <a:avLst/>
          </a:prstGeom>
        </p:spPr>
        <p:txBody>
          <a:bodyPr vert="horz" wrap="square" lIns="0" tIns="186690" rIns="0" bIns="0" rtlCol="0">
            <a:spAutoFit/>
          </a:bodyPr>
          <a:lstStyle/>
          <a:p>
            <a:pPr marL="464820" indent="-452755">
              <a:lnSpc>
                <a:spcPct val="100000"/>
              </a:lnSpc>
              <a:spcBef>
                <a:spcPts val="1470"/>
              </a:spcBef>
              <a:buClr>
                <a:srgbClr val="E30477"/>
              </a:buClr>
              <a:buFont typeface="Wingdings"/>
              <a:buChar char=""/>
              <a:tabLst>
                <a:tab pos="464820" algn="l"/>
                <a:tab pos="465455" algn="l"/>
              </a:tabLst>
            </a:pPr>
            <a:r>
              <a:rPr sz="3600" spc="-5" dirty="0">
                <a:latin typeface="Calibri"/>
                <a:cs typeface="Calibri"/>
              </a:rPr>
              <a:t>Identity-based </a:t>
            </a:r>
            <a:r>
              <a:rPr sz="3600" dirty="0">
                <a:latin typeface="Calibri"/>
                <a:cs typeface="Calibri"/>
              </a:rPr>
              <a:t>access</a:t>
            </a:r>
            <a:r>
              <a:rPr sz="3600" spc="-55" dirty="0">
                <a:latin typeface="Calibri"/>
                <a:cs typeface="Calibri"/>
              </a:rPr>
              <a:t> </a:t>
            </a:r>
            <a:r>
              <a:rPr sz="3600" spc="-20" dirty="0">
                <a:latin typeface="Calibri"/>
                <a:cs typeface="Calibri"/>
              </a:rPr>
              <a:t>control</a:t>
            </a:r>
            <a:endParaRPr sz="3600" dirty="0">
              <a:latin typeface="Calibri"/>
              <a:cs typeface="Calibri"/>
            </a:endParaRPr>
          </a:p>
          <a:p>
            <a:pPr marL="464820" indent="-452755">
              <a:lnSpc>
                <a:spcPct val="100000"/>
              </a:lnSpc>
              <a:spcBef>
                <a:spcPts val="1375"/>
              </a:spcBef>
              <a:buClr>
                <a:srgbClr val="E30477"/>
              </a:buClr>
              <a:buFont typeface="Wingdings"/>
              <a:buChar char=""/>
              <a:tabLst>
                <a:tab pos="464820" algn="l"/>
                <a:tab pos="465455" algn="l"/>
              </a:tabLst>
            </a:pPr>
            <a:r>
              <a:rPr sz="3600" spc="-10" dirty="0">
                <a:latin typeface="Calibri"/>
                <a:cs typeface="Calibri"/>
              </a:rPr>
              <a:t>Role-based </a:t>
            </a:r>
            <a:r>
              <a:rPr sz="3600" dirty="0">
                <a:latin typeface="Calibri"/>
                <a:cs typeface="Calibri"/>
              </a:rPr>
              <a:t>access </a:t>
            </a:r>
            <a:r>
              <a:rPr sz="3600" spc="-20" dirty="0">
                <a:latin typeface="Calibri"/>
                <a:cs typeface="Calibri"/>
              </a:rPr>
              <a:t>control</a:t>
            </a:r>
            <a:r>
              <a:rPr sz="3600" spc="-65" dirty="0">
                <a:latin typeface="Calibri"/>
                <a:cs typeface="Calibri"/>
              </a:rPr>
              <a:t> </a:t>
            </a:r>
            <a:r>
              <a:rPr sz="3600" spc="-15" dirty="0">
                <a:latin typeface="Calibri"/>
                <a:cs typeface="Calibri"/>
              </a:rPr>
              <a:t>(RBAC)</a:t>
            </a:r>
            <a:endParaRPr sz="3600" dirty="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15" dirty="0">
                <a:latin typeface="Calibri"/>
                <a:cs typeface="Calibri"/>
              </a:rPr>
              <a:t>Attribute-based </a:t>
            </a:r>
            <a:r>
              <a:rPr sz="3600" dirty="0">
                <a:latin typeface="Calibri"/>
                <a:cs typeface="Calibri"/>
              </a:rPr>
              <a:t>access </a:t>
            </a:r>
            <a:r>
              <a:rPr sz="3600" spc="-20" dirty="0">
                <a:latin typeface="Calibri"/>
                <a:cs typeface="Calibri"/>
              </a:rPr>
              <a:t>control</a:t>
            </a:r>
            <a:r>
              <a:rPr sz="3600" spc="-120" dirty="0">
                <a:latin typeface="Calibri"/>
                <a:cs typeface="Calibri"/>
              </a:rPr>
              <a:t> </a:t>
            </a:r>
            <a:r>
              <a:rPr sz="3600" spc="-10" dirty="0">
                <a:latin typeface="Calibri"/>
                <a:cs typeface="Calibri"/>
              </a:rPr>
              <a:t>(ABAC)</a:t>
            </a:r>
            <a:endParaRPr lang="en-US" sz="3600" spc="-10" dirty="0">
              <a:latin typeface="Calibri"/>
              <a:cs typeface="Calibri"/>
            </a:endParaRPr>
          </a:p>
          <a:p>
            <a:pPr marL="464820" indent="-452755">
              <a:spcBef>
                <a:spcPts val="1365"/>
              </a:spcBef>
              <a:buClr>
                <a:srgbClr val="E30477"/>
              </a:buClr>
              <a:buFont typeface="Wingdings"/>
              <a:buChar char=""/>
              <a:tabLst>
                <a:tab pos="464820" algn="l"/>
                <a:tab pos="465455" algn="l"/>
              </a:tabLst>
            </a:pPr>
            <a:r>
              <a:rPr lang="en-US" sz="3600" spc="-10" dirty="0">
                <a:cs typeface="Calibri"/>
              </a:rPr>
              <a:t>Multi-level </a:t>
            </a:r>
            <a:r>
              <a:rPr lang="en-US" sz="3600" dirty="0">
                <a:cs typeface="Calibri"/>
              </a:rPr>
              <a:t>access</a:t>
            </a:r>
            <a:r>
              <a:rPr lang="en-US" sz="3600" spc="-40" dirty="0">
                <a:cs typeface="Calibri"/>
              </a:rPr>
              <a:t> </a:t>
            </a:r>
            <a:r>
              <a:rPr lang="en-US" sz="3600" spc="-20" dirty="0">
                <a:cs typeface="Calibri"/>
              </a:rPr>
              <a:t>control</a:t>
            </a:r>
            <a:endParaRPr lang="en-US" sz="3600" dirty="0">
              <a:cs typeface="Calibri"/>
            </a:endParaRPr>
          </a:p>
        </p:txBody>
      </p:sp>
    </p:spTree>
    <p:extLst>
      <p:ext uri="{BB962C8B-B14F-4D97-AF65-F5344CB8AC3E}">
        <p14:creationId xmlns:p14="http://schemas.microsoft.com/office/powerpoint/2010/main" val="3446891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6249" y="93352"/>
            <a:ext cx="6687184" cy="757555"/>
          </a:xfrm>
          <a:prstGeom prst="rect">
            <a:avLst/>
          </a:prstGeom>
        </p:spPr>
        <p:txBody>
          <a:bodyPr vert="horz" wrap="square" lIns="0" tIns="12700" rIns="0" bIns="0" rtlCol="0">
            <a:spAutoFit/>
          </a:bodyPr>
          <a:lstStyle/>
          <a:p>
            <a:pPr marL="12700">
              <a:lnSpc>
                <a:spcPct val="100000"/>
              </a:lnSpc>
              <a:spcBef>
                <a:spcPts val="100"/>
              </a:spcBef>
            </a:pPr>
            <a:r>
              <a:rPr spc="-150" dirty="0"/>
              <a:t>Identity-based </a:t>
            </a:r>
            <a:r>
              <a:rPr spc="-135" dirty="0"/>
              <a:t>access</a:t>
            </a:r>
            <a:r>
              <a:rPr spc="-415" dirty="0"/>
              <a:t> </a:t>
            </a:r>
            <a:r>
              <a:rPr spc="-160" dirty="0"/>
              <a:t>control</a:t>
            </a:r>
          </a:p>
        </p:txBody>
      </p:sp>
      <p:sp>
        <p:nvSpPr>
          <p:cNvPr id="3" name="object 3"/>
          <p:cNvSpPr txBox="1"/>
          <p:nvPr/>
        </p:nvSpPr>
        <p:spPr>
          <a:xfrm>
            <a:off x="501192" y="1060830"/>
            <a:ext cx="10709910" cy="1079500"/>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dirty="0">
                <a:latin typeface="Calibri"/>
                <a:cs typeface="Calibri"/>
              </a:rPr>
              <a:t>Assign </a:t>
            </a:r>
            <a:r>
              <a:rPr sz="3600" spc="-5" dirty="0">
                <a:latin typeface="Calibri"/>
                <a:cs typeface="Calibri"/>
              </a:rPr>
              <a:t>permissions </a:t>
            </a:r>
            <a:r>
              <a:rPr sz="3600" spc="-30" dirty="0">
                <a:latin typeface="Calibri"/>
                <a:cs typeface="Calibri"/>
              </a:rPr>
              <a:t>to </a:t>
            </a:r>
            <a:r>
              <a:rPr sz="3600" dirty="0">
                <a:latin typeface="Calibri"/>
                <a:cs typeface="Calibri"/>
              </a:rPr>
              <a:t>individual </a:t>
            </a:r>
            <a:r>
              <a:rPr sz="3600" spc="-5" dirty="0">
                <a:latin typeface="Calibri"/>
                <a:cs typeface="Calibri"/>
              </a:rPr>
              <a:t>subjects </a:t>
            </a:r>
            <a:r>
              <a:rPr sz="3600" dirty="0">
                <a:latin typeface="Calibri"/>
                <a:cs typeface="Calibri"/>
              </a:rPr>
              <a:t>and</a:t>
            </a:r>
            <a:r>
              <a:rPr sz="3600" spc="-35" dirty="0">
                <a:latin typeface="Calibri"/>
                <a:cs typeface="Calibri"/>
              </a:rPr>
              <a:t> </a:t>
            </a:r>
            <a:r>
              <a:rPr sz="3600" spc="-15" dirty="0">
                <a:latin typeface="Calibri"/>
                <a:cs typeface="Calibri"/>
              </a:rPr>
              <a:t>resources</a:t>
            </a:r>
            <a:endParaRPr sz="36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3200" spc="-5" dirty="0">
                <a:solidFill>
                  <a:srgbClr val="585858"/>
                </a:solidFill>
                <a:latin typeface="Calibri"/>
                <a:cs typeface="Calibri"/>
              </a:rPr>
              <a:t>This </a:t>
            </a:r>
            <a:r>
              <a:rPr sz="3200" dirty="0">
                <a:solidFill>
                  <a:srgbClr val="585858"/>
                </a:solidFill>
                <a:latin typeface="Calibri"/>
                <a:cs typeface="Calibri"/>
              </a:rPr>
              <a:t>is actually </a:t>
            </a:r>
            <a:r>
              <a:rPr sz="3200" spc="-10" dirty="0">
                <a:solidFill>
                  <a:srgbClr val="585858"/>
                </a:solidFill>
                <a:latin typeface="Calibri"/>
                <a:cs typeface="Calibri"/>
              </a:rPr>
              <a:t>again </a:t>
            </a:r>
            <a:r>
              <a:rPr sz="3200" dirty="0">
                <a:solidFill>
                  <a:srgbClr val="585858"/>
                </a:solidFill>
                <a:latin typeface="Calibri"/>
                <a:cs typeface="Calibri"/>
              </a:rPr>
              <a:t>the Access </a:t>
            </a:r>
            <a:r>
              <a:rPr sz="3200" spc="-15" dirty="0">
                <a:solidFill>
                  <a:srgbClr val="585858"/>
                </a:solidFill>
                <a:latin typeface="Calibri"/>
                <a:cs typeface="Calibri"/>
              </a:rPr>
              <a:t>Control </a:t>
            </a:r>
            <a:r>
              <a:rPr sz="3200" spc="-10" dirty="0">
                <a:solidFill>
                  <a:srgbClr val="585858"/>
                </a:solidFill>
                <a:latin typeface="Calibri"/>
                <a:cs typeface="Calibri"/>
              </a:rPr>
              <a:t>Matrix</a:t>
            </a:r>
            <a:endParaRPr sz="3200" dirty="0">
              <a:latin typeface="Calibri"/>
              <a:cs typeface="Calibri"/>
            </a:endParaRPr>
          </a:p>
        </p:txBody>
      </p:sp>
      <p:sp>
        <p:nvSpPr>
          <p:cNvPr id="4" name="object 4"/>
          <p:cNvSpPr/>
          <p:nvPr/>
        </p:nvSpPr>
        <p:spPr>
          <a:xfrm>
            <a:off x="3268360" y="2560175"/>
            <a:ext cx="4671857" cy="392597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336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924805" y="3699764"/>
          <a:ext cx="2433955" cy="1557400"/>
        </p:xfrm>
        <a:graphic>
          <a:graphicData uri="http://schemas.openxmlformats.org/drawingml/2006/table">
            <a:tbl>
              <a:tblPr firstRow="1" bandRow="1">
                <a:tableStyleId>{2D5ABB26-0587-4C30-8999-92F81FD0307C}</a:tableStyleId>
              </a:tblPr>
              <a:tblGrid>
                <a:gridCol w="652145">
                  <a:extLst>
                    <a:ext uri="{9D8B030D-6E8A-4147-A177-3AD203B41FA5}">
                      <a16:colId xmlns:a16="http://schemas.microsoft.com/office/drawing/2014/main" val="20000"/>
                    </a:ext>
                  </a:extLst>
                </a:gridCol>
                <a:gridCol w="890905">
                  <a:extLst>
                    <a:ext uri="{9D8B030D-6E8A-4147-A177-3AD203B41FA5}">
                      <a16:colId xmlns:a16="http://schemas.microsoft.com/office/drawing/2014/main" val="20001"/>
                    </a:ext>
                  </a:extLst>
                </a:gridCol>
                <a:gridCol w="890905">
                  <a:extLst>
                    <a:ext uri="{9D8B030D-6E8A-4147-A177-3AD203B41FA5}">
                      <a16:colId xmlns:a16="http://schemas.microsoft.com/office/drawing/2014/main" val="20002"/>
                    </a:ext>
                  </a:extLst>
                </a:gridCol>
              </a:tblGrid>
              <a:tr h="277241">
                <a:tc>
                  <a:txBody>
                    <a:bodyPr/>
                    <a:lstStyle/>
                    <a:p>
                      <a:pPr>
                        <a:lnSpc>
                          <a:spcPct val="100000"/>
                        </a:lnSpc>
                      </a:pPr>
                      <a:endParaRPr sz="1700">
                        <a:latin typeface="Times New Roman"/>
                        <a:cs typeface="Times New Roman"/>
                      </a:endParaRPr>
                    </a:p>
                  </a:txBody>
                  <a:tcPr marL="0" marR="0" marT="0" marB="0"/>
                </a:tc>
                <a:tc>
                  <a:txBody>
                    <a:bodyPr/>
                    <a:lstStyle/>
                    <a:p>
                      <a:pPr marL="18478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A</a:t>
                      </a:r>
                      <a:endParaRPr sz="1800">
                        <a:latin typeface="Calibri"/>
                        <a:cs typeface="Calibri"/>
                      </a:endParaRPr>
                    </a:p>
                  </a:txBody>
                  <a:tcPr marL="0" marR="0" marT="0" marB="0">
                    <a:lnB w="12700">
                      <a:solidFill>
                        <a:srgbClr val="000000"/>
                      </a:solidFill>
                      <a:prstDash val="solid"/>
                    </a:lnB>
                  </a:tcPr>
                </a:tc>
                <a:tc>
                  <a:txBody>
                    <a:bodyPr/>
                    <a:lstStyle/>
                    <a:p>
                      <a:pPr marL="191135">
                        <a:lnSpc>
                          <a:spcPts val="1710"/>
                        </a:lnSpc>
                      </a:pPr>
                      <a:r>
                        <a:rPr sz="1800" b="1" dirty="0">
                          <a:latin typeface="Calibri"/>
                          <a:cs typeface="Calibri"/>
                        </a:rPr>
                        <a:t>File</a:t>
                      </a:r>
                      <a:r>
                        <a:rPr sz="1800" b="1" spc="-40" dirty="0">
                          <a:latin typeface="Calibri"/>
                          <a:cs typeface="Calibri"/>
                        </a:rPr>
                        <a:t> </a:t>
                      </a:r>
                      <a:r>
                        <a:rPr sz="1800" b="1" dirty="0">
                          <a:latin typeface="Calibri"/>
                          <a:cs typeface="Calibri"/>
                        </a:rPr>
                        <a:t>B</a:t>
                      </a:r>
                      <a:endParaRPr sz="1800">
                        <a:latin typeface="Calibri"/>
                        <a:cs typeface="Calibri"/>
                      </a:endParaRPr>
                    </a:p>
                  </a:txBody>
                  <a:tcPr marL="0" marR="0" marT="0" marB="0">
                    <a:lnB w="12700">
                      <a:solidFill>
                        <a:srgbClr val="000000"/>
                      </a:solidFill>
                      <a:prstDash val="solid"/>
                    </a:lnB>
                  </a:tcPr>
                </a:tc>
                <a:extLst>
                  <a:ext uri="{0D108BD9-81ED-4DB2-BD59-A6C34878D82A}">
                    <a16:rowId xmlns:a16="http://schemas.microsoft.com/office/drawing/2014/main" val="10000"/>
                  </a:ext>
                </a:extLst>
              </a:tr>
              <a:tr h="640080">
                <a:tc>
                  <a:txBody>
                    <a:bodyPr/>
                    <a:lstStyle/>
                    <a:p>
                      <a:pPr marL="52705" algn="ctr">
                        <a:lnSpc>
                          <a:spcPct val="100000"/>
                        </a:lnSpc>
                        <a:spcBef>
                          <a:spcPts val="1330"/>
                        </a:spcBef>
                      </a:pPr>
                      <a:r>
                        <a:rPr sz="1800" dirty="0">
                          <a:latin typeface="Calibri"/>
                          <a:cs typeface="Calibri"/>
                        </a:rPr>
                        <a:t>Jane</a:t>
                      </a:r>
                      <a:endParaRPr sz="1800">
                        <a:latin typeface="Calibri"/>
                        <a:cs typeface="Calibri"/>
                      </a:endParaRPr>
                    </a:p>
                  </a:txBody>
                  <a:tcPr marL="0" marR="0" marT="168910" marB="0">
                    <a:lnR w="12700">
                      <a:solidFill>
                        <a:srgbClr val="000000"/>
                      </a:solidFill>
                      <a:prstDash val="solid"/>
                    </a:lnR>
                  </a:tcPr>
                </a:tc>
                <a:tc>
                  <a:txBody>
                    <a:bodyPr/>
                    <a:lstStyle/>
                    <a:p>
                      <a:pPr marL="187960" marR="180340" indent="25400">
                        <a:lnSpc>
                          <a:spcPct val="100000"/>
                        </a:lnSpc>
                        <a:spcBef>
                          <a:spcPts val="245"/>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40079">
                <a:tc>
                  <a:txBody>
                    <a:bodyPr/>
                    <a:lstStyle/>
                    <a:p>
                      <a:pPr marL="35560" algn="ctr">
                        <a:lnSpc>
                          <a:spcPct val="100000"/>
                        </a:lnSpc>
                        <a:spcBef>
                          <a:spcPts val="1330"/>
                        </a:spcBef>
                      </a:pPr>
                      <a:r>
                        <a:rPr sz="1800" dirty="0">
                          <a:latin typeface="Calibri"/>
                          <a:cs typeface="Calibri"/>
                        </a:rPr>
                        <a:t>John</a:t>
                      </a:r>
                      <a:endParaRPr sz="1800">
                        <a:latin typeface="Calibri"/>
                        <a:cs typeface="Calibri"/>
                      </a:endParaRPr>
                    </a:p>
                  </a:txBody>
                  <a:tcPr marL="0" marR="0" marT="168910" marB="0">
                    <a:lnR w="12700">
                      <a:solidFill>
                        <a:srgbClr val="000000"/>
                      </a:solidFill>
                      <a:prstDash val="solid"/>
                    </a:lnR>
                  </a:tcPr>
                </a:tc>
                <a:tc>
                  <a:txBody>
                    <a:bodyPr/>
                    <a:lstStyle/>
                    <a:p>
                      <a:pPr marL="213995">
                        <a:lnSpc>
                          <a:spcPct val="100000"/>
                        </a:lnSpc>
                        <a:spcBef>
                          <a:spcPts val="1330"/>
                        </a:spcBef>
                      </a:pPr>
                      <a:r>
                        <a:rPr sz="1800" spc="-15" dirty="0">
                          <a:latin typeface="Calibri"/>
                          <a:cs typeface="Calibri"/>
                        </a:rPr>
                        <a:t>Read</a:t>
                      </a:r>
                      <a:endParaRPr sz="1800">
                        <a:latin typeface="Calibri"/>
                        <a:cs typeface="Calibri"/>
                      </a:endParaRPr>
                    </a:p>
                  </a:txBody>
                  <a:tcPr marL="0" marR="0" marT="1689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7960" marR="180340" indent="25400">
                        <a:lnSpc>
                          <a:spcPct val="100000"/>
                        </a:lnSpc>
                        <a:spcBef>
                          <a:spcPts val="250"/>
                        </a:spcBef>
                      </a:pPr>
                      <a:r>
                        <a:rPr sz="1800" spc="-15" dirty="0">
                          <a:latin typeface="Calibri"/>
                          <a:cs typeface="Calibri"/>
                        </a:rPr>
                        <a:t>Read  </a:t>
                      </a:r>
                      <a:r>
                        <a:rPr sz="1800" spc="-55" dirty="0">
                          <a:latin typeface="Calibri"/>
                          <a:cs typeface="Calibri"/>
                        </a:rPr>
                        <a:t>W</a:t>
                      </a:r>
                      <a:r>
                        <a:rPr sz="1800" dirty="0">
                          <a:latin typeface="Calibri"/>
                          <a:cs typeface="Calibri"/>
                        </a:rPr>
                        <a:t>r</a:t>
                      </a:r>
                      <a:r>
                        <a:rPr sz="1800" spc="-15" dirty="0">
                          <a:latin typeface="Calibri"/>
                          <a:cs typeface="Calibri"/>
                        </a:rPr>
                        <a:t>i</a:t>
                      </a:r>
                      <a:r>
                        <a:rPr sz="1800" spc="-30" dirty="0">
                          <a:latin typeface="Calibri"/>
                          <a:cs typeface="Calibri"/>
                        </a:rPr>
                        <a:t>t</a:t>
                      </a:r>
                      <a:r>
                        <a:rPr sz="1800" dirty="0">
                          <a:latin typeface="Calibri"/>
                          <a:cs typeface="Calibri"/>
                        </a:rPr>
                        <a:t>e</a:t>
                      </a:r>
                      <a:endParaRPr sz="18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
        <p:nvSpPr>
          <p:cNvPr id="3" name="object 3"/>
          <p:cNvSpPr txBox="1">
            <a:spLocks noGrp="1"/>
          </p:cNvSpPr>
          <p:nvPr>
            <p:ph type="title"/>
          </p:nvPr>
        </p:nvSpPr>
        <p:spPr>
          <a:xfrm>
            <a:off x="835111" y="129394"/>
            <a:ext cx="6687184" cy="757555"/>
          </a:xfrm>
          <a:prstGeom prst="rect">
            <a:avLst/>
          </a:prstGeom>
        </p:spPr>
        <p:txBody>
          <a:bodyPr vert="horz" wrap="square" lIns="0" tIns="12700" rIns="0" bIns="0" rtlCol="0">
            <a:spAutoFit/>
          </a:bodyPr>
          <a:lstStyle/>
          <a:p>
            <a:pPr marL="12700">
              <a:lnSpc>
                <a:spcPct val="100000"/>
              </a:lnSpc>
              <a:spcBef>
                <a:spcPts val="100"/>
              </a:spcBef>
            </a:pPr>
            <a:r>
              <a:rPr spc="-150" dirty="0"/>
              <a:t>Identity-based </a:t>
            </a:r>
            <a:r>
              <a:rPr spc="-135" dirty="0"/>
              <a:t>access</a:t>
            </a:r>
            <a:r>
              <a:rPr spc="-415" dirty="0"/>
              <a:t> </a:t>
            </a:r>
            <a:r>
              <a:rPr spc="-160" dirty="0"/>
              <a:t>control</a:t>
            </a:r>
          </a:p>
        </p:txBody>
      </p:sp>
      <p:grpSp>
        <p:nvGrpSpPr>
          <p:cNvPr id="4" name="object 4"/>
          <p:cNvGrpSpPr/>
          <p:nvPr/>
        </p:nvGrpSpPr>
        <p:grpSpPr>
          <a:xfrm>
            <a:off x="634403" y="3030283"/>
            <a:ext cx="3655060" cy="3475354"/>
            <a:chOff x="634403" y="3030283"/>
            <a:chExt cx="3655060" cy="3475354"/>
          </a:xfrm>
        </p:grpSpPr>
        <p:sp>
          <p:nvSpPr>
            <p:cNvPr id="5" name="object 5"/>
            <p:cNvSpPr/>
            <p:nvPr/>
          </p:nvSpPr>
          <p:spPr>
            <a:xfrm>
              <a:off x="640753" y="3036633"/>
              <a:ext cx="1639570" cy="3462654"/>
            </a:xfrm>
            <a:custGeom>
              <a:avLst/>
              <a:gdLst/>
              <a:ahLst/>
              <a:cxnLst/>
              <a:rect l="l" t="t" r="r" b="b"/>
              <a:pathLst>
                <a:path w="1639570" h="3462654">
                  <a:moveTo>
                    <a:pt x="0" y="3462147"/>
                  </a:moveTo>
                  <a:lnTo>
                    <a:pt x="1639443" y="3462147"/>
                  </a:lnTo>
                  <a:lnTo>
                    <a:pt x="1639443" y="0"/>
                  </a:lnTo>
                  <a:lnTo>
                    <a:pt x="0" y="0"/>
                  </a:lnTo>
                  <a:lnTo>
                    <a:pt x="0" y="3462147"/>
                  </a:lnTo>
                  <a:close/>
                </a:path>
              </a:pathLst>
            </a:custGeom>
            <a:ln w="12699">
              <a:solidFill>
                <a:srgbClr val="000000"/>
              </a:solidFill>
              <a:prstDash val="sysDash"/>
            </a:ln>
          </p:spPr>
          <p:txBody>
            <a:bodyPr wrap="square" lIns="0" tIns="0" rIns="0" bIns="0" rtlCol="0"/>
            <a:lstStyle/>
            <a:p>
              <a:endParaRPr/>
            </a:p>
          </p:txBody>
        </p:sp>
        <p:sp>
          <p:nvSpPr>
            <p:cNvPr id="6" name="object 6"/>
            <p:cNvSpPr/>
            <p:nvPr/>
          </p:nvSpPr>
          <p:spPr>
            <a:xfrm>
              <a:off x="874287" y="4943773"/>
              <a:ext cx="1164050" cy="139455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7715" y="3372286"/>
              <a:ext cx="1073970" cy="137422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428740" y="3384395"/>
              <a:ext cx="860255" cy="114374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428740" y="4966078"/>
              <a:ext cx="860255" cy="1143748"/>
            </a:xfrm>
            <a:prstGeom prst="rect">
              <a:avLst/>
            </a:prstGeom>
            <a:blipFill>
              <a:blip r:embed="rId4" cstate="print"/>
              <a:stretch>
                <a:fillRect/>
              </a:stretch>
            </a:blipFill>
          </p:spPr>
          <p:txBody>
            <a:bodyPr wrap="square" lIns="0" tIns="0" rIns="0" bIns="0" rtlCol="0"/>
            <a:lstStyle/>
            <a:p>
              <a:endParaRPr/>
            </a:p>
          </p:txBody>
        </p:sp>
      </p:grpSp>
      <p:sp>
        <p:nvSpPr>
          <p:cNvPr id="10" name="object 10"/>
          <p:cNvSpPr txBox="1"/>
          <p:nvPr/>
        </p:nvSpPr>
        <p:spPr>
          <a:xfrm>
            <a:off x="3066033" y="3036633"/>
            <a:ext cx="1639570" cy="3462654"/>
          </a:xfrm>
          <a:prstGeom prst="rect">
            <a:avLst/>
          </a:prstGeom>
          <a:ln w="12700">
            <a:solidFill>
              <a:srgbClr val="000000"/>
            </a:solidFill>
          </a:ln>
        </p:spPr>
        <p:txBody>
          <a:bodyPr vert="horz" wrap="square" lIns="0" tIns="0" rIns="0" bIns="0" rtlCol="0">
            <a:spAutoFit/>
          </a:bodyPr>
          <a:lstStyle/>
          <a:p>
            <a:pPr>
              <a:lnSpc>
                <a:spcPct val="100000"/>
              </a:lnSpc>
            </a:pPr>
            <a:endParaRPr sz="2500">
              <a:latin typeface="Times New Roman"/>
              <a:cs typeface="Times New Roman"/>
            </a:endParaRPr>
          </a:p>
          <a:p>
            <a:pPr marL="518159">
              <a:lnSpc>
                <a:spcPct val="100000"/>
              </a:lnSpc>
            </a:pPr>
            <a:r>
              <a:rPr sz="2400" dirty="0">
                <a:latin typeface="Calibri"/>
                <a:cs typeface="Calibri"/>
              </a:rPr>
              <a:t>A</a:t>
            </a:r>
            <a:endParaRPr sz="2400">
              <a:latin typeface="Calibri"/>
              <a:cs typeface="Calibri"/>
            </a:endParaRPr>
          </a:p>
          <a:p>
            <a:pPr>
              <a:lnSpc>
                <a:spcPct val="100000"/>
              </a:lnSpc>
            </a:pPr>
            <a:endParaRPr sz="2400">
              <a:latin typeface="Calibri"/>
              <a:cs typeface="Calibri"/>
            </a:endParaRPr>
          </a:p>
          <a:p>
            <a:pPr>
              <a:lnSpc>
                <a:spcPct val="100000"/>
              </a:lnSpc>
            </a:pPr>
            <a:endParaRPr sz="2400">
              <a:latin typeface="Calibri"/>
              <a:cs typeface="Calibri"/>
            </a:endParaRPr>
          </a:p>
          <a:p>
            <a:pPr>
              <a:lnSpc>
                <a:spcPct val="100000"/>
              </a:lnSpc>
              <a:spcBef>
                <a:spcPts val="25"/>
              </a:spcBef>
            </a:pPr>
            <a:endParaRPr sz="2900">
              <a:latin typeface="Calibri"/>
              <a:cs typeface="Calibri"/>
            </a:endParaRPr>
          </a:p>
          <a:p>
            <a:pPr marL="520700">
              <a:lnSpc>
                <a:spcPct val="100000"/>
              </a:lnSpc>
              <a:spcBef>
                <a:spcPts val="5"/>
              </a:spcBef>
            </a:pPr>
            <a:r>
              <a:rPr sz="2400" dirty="0">
                <a:latin typeface="Calibri"/>
                <a:cs typeface="Calibri"/>
              </a:rPr>
              <a:t>B</a:t>
            </a:r>
            <a:endParaRPr sz="2400">
              <a:latin typeface="Calibri"/>
              <a:cs typeface="Calibri"/>
            </a:endParaRPr>
          </a:p>
        </p:txBody>
      </p:sp>
      <p:grpSp>
        <p:nvGrpSpPr>
          <p:cNvPr id="11" name="object 11"/>
          <p:cNvGrpSpPr/>
          <p:nvPr/>
        </p:nvGrpSpPr>
        <p:grpSpPr>
          <a:xfrm>
            <a:off x="1749488" y="5073522"/>
            <a:ext cx="1078230" cy="410209"/>
            <a:chOff x="1749488" y="5073522"/>
            <a:chExt cx="1078230" cy="410209"/>
          </a:xfrm>
        </p:grpSpPr>
        <p:sp>
          <p:nvSpPr>
            <p:cNvPr id="12" name="object 12"/>
            <p:cNvSpPr/>
            <p:nvPr/>
          </p:nvSpPr>
          <p:spPr>
            <a:xfrm>
              <a:off x="1754251" y="5078285"/>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13" name="object 13"/>
            <p:cNvSpPr/>
            <p:nvPr/>
          </p:nvSpPr>
          <p:spPr>
            <a:xfrm>
              <a:off x="1754251" y="5078285"/>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14" name="object 14"/>
          <p:cNvSpPr txBox="1"/>
          <p:nvPr/>
        </p:nvSpPr>
        <p:spPr>
          <a:xfrm>
            <a:off x="1755584" y="5095747"/>
            <a:ext cx="1059180" cy="330835"/>
          </a:xfrm>
          <a:prstGeom prst="rect">
            <a:avLst/>
          </a:prstGeom>
        </p:spPr>
        <p:txBody>
          <a:bodyPr vert="horz" wrap="square" lIns="0" tIns="12700" rIns="0" bIns="0" rtlCol="0">
            <a:spAutoFit/>
          </a:bodyPr>
          <a:lstStyle/>
          <a:p>
            <a:pPr marL="191135">
              <a:lnSpc>
                <a:spcPct val="100000"/>
              </a:lnSpc>
              <a:spcBef>
                <a:spcPts val="100"/>
              </a:spcBef>
            </a:pPr>
            <a:r>
              <a:rPr sz="2000" spc="-5" dirty="0">
                <a:latin typeface="Calibri"/>
                <a:cs typeface="Calibri"/>
              </a:rPr>
              <a:t>A.read</a:t>
            </a:r>
            <a:endParaRPr sz="2000">
              <a:latin typeface="Calibri"/>
              <a:cs typeface="Calibri"/>
            </a:endParaRPr>
          </a:p>
        </p:txBody>
      </p:sp>
      <p:grpSp>
        <p:nvGrpSpPr>
          <p:cNvPr id="15" name="object 15"/>
          <p:cNvGrpSpPr/>
          <p:nvPr/>
        </p:nvGrpSpPr>
        <p:grpSpPr>
          <a:xfrm>
            <a:off x="1749488" y="5473598"/>
            <a:ext cx="1078230" cy="810260"/>
            <a:chOff x="1749488" y="5473598"/>
            <a:chExt cx="1078230" cy="810260"/>
          </a:xfrm>
        </p:grpSpPr>
        <p:sp>
          <p:nvSpPr>
            <p:cNvPr id="16" name="object 16"/>
            <p:cNvSpPr/>
            <p:nvPr/>
          </p:nvSpPr>
          <p:spPr>
            <a:xfrm>
              <a:off x="1754251" y="5478360"/>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17" name="object 17"/>
            <p:cNvSpPr/>
            <p:nvPr/>
          </p:nvSpPr>
          <p:spPr>
            <a:xfrm>
              <a:off x="1754251" y="5478360"/>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sp>
          <p:nvSpPr>
            <p:cNvPr id="18" name="object 18"/>
            <p:cNvSpPr/>
            <p:nvPr/>
          </p:nvSpPr>
          <p:spPr>
            <a:xfrm>
              <a:off x="1754251" y="5878474"/>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19" name="object 19"/>
            <p:cNvSpPr/>
            <p:nvPr/>
          </p:nvSpPr>
          <p:spPr>
            <a:xfrm>
              <a:off x="1754251" y="5878474"/>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20" name="object 20"/>
          <p:cNvSpPr txBox="1"/>
          <p:nvPr/>
        </p:nvSpPr>
        <p:spPr>
          <a:xfrm>
            <a:off x="1755584" y="5401157"/>
            <a:ext cx="1059180" cy="826135"/>
          </a:xfrm>
          <a:prstGeom prst="rect">
            <a:avLst/>
          </a:prstGeom>
        </p:spPr>
        <p:txBody>
          <a:bodyPr vert="horz" wrap="square" lIns="0" tIns="12700" rIns="0" bIns="0" rtlCol="0">
            <a:spAutoFit/>
          </a:bodyPr>
          <a:lstStyle/>
          <a:p>
            <a:pPr marL="167005" marR="153670" indent="30480">
              <a:lnSpc>
                <a:spcPct val="131300"/>
              </a:lnSpc>
              <a:spcBef>
                <a:spcPts val="100"/>
              </a:spcBef>
            </a:pPr>
            <a:r>
              <a:rPr sz="2000" spc="-5" dirty="0">
                <a:latin typeface="Calibri"/>
                <a:cs typeface="Calibri"/>
              </a:rPr>
              <a:t>B.read  </a:t>
            </a:r>
            <a:r>
              <a:rPr sz="2000" dirty="0">
                <a:latin typeface="Calibri"/>
                <a:cs typeface="Calibri"/>
              </a:rPr>
              <a:t>B</a:t>
            </a:r>
            <a:r>
              <a:rPr sz="2000" spc="-75" dirty="0">
                <a:latin typeface="Calibri"/>
                <a:cs typeface="Calibri"/>
              </a:rPr>
              <a:t>.</a:t>
            </a:r>
            <a:r>
              <a:rPr sz="2000" dirty="0">
                <a:latin typeface="Calibri"/>
                <a:cs typeface="Calibri"/>
              </a:rPr>
              <a:t>w</a:t>
            </a:r>
            <a:r>
              <a:rPr sz="2000" spc="-10" dirty="0">
                <a:latin typeface="Calibri"/>
                <a:cs typeface="Calibri"/>
              </a:rPr>
              <a:t>r</a:t>
            </a:r>
            <a:r>
              <a:rPr sz="2000" dirty="0">
                <a:latin typeface="Calibri"/>
                <a:cs typeface="Calibri"/>
              </a:rPr>
              <a:t>i</a:t>
            </a:r>
            <a:r>
              <a:rPr sz="2000" spc="-30" dirty="0">
                <a:latin typeface="Calibri"/>
                <a:cs typeface="Calibri"/>
              </a:rPr>
              <a:t>t</a:t>
            </a:r>
            <a:r>
              <a:rPr sz="2000" dirty="0">
                <a:latin typeface="Calibri"/>
                <a:cs typeface="Calibri"/>
              </a:rPr>
              <a:t>e</a:t>
            </a:r>
            <a:endParaRPr sz="2000">
              <a:latin typeface="Calibri"/>
              <a:cs typeface="Calibri"/>
            </a:endParaRPr>
          </a:p>
        </p:txBody>
      </p:sp>
      <p:grpSp>
        <p:nvGrpSpPr>
          <p:cNvPr id="21" name="object 21"/>
          <p:cNvGrpSpPr/>
          <p:nvPr/>
        </p:nvGrpSpPr>
        <p:grpSpPr>
          <a:xfrm>
            <a:off x="1742630" y="3632834"/>
            <a:ext cx="1078230" cy="810260"/>
            <a:chOff x="1742630" y="3632834"/>
            <a:chExt cx="1078230" cy="810260"/>
          </a:xfrm>
        </p:grpSpPr>
        <p:sp>
          <p:nvSpPr>
            <p:cNvPr id="22" name="object 22"/>
            <p:cNvSpPr/>
            <p:nvPr/>
          </p:nvSpPr>
          <p:spPr>
            <a:xfrm>
              <a:off x="1747392" y="3637597"/>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23" name="object 23"/>
            <p:cNvSpPr/>
            <p:nvPr/>
          </p:nvSpPr>
          <p:spPr>
            <a:xfrm>
              <a:off x="1747392" y="3637597"/>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sp>
          <p:nvSpPr>
            <p:cNvPr id="24" name="object 24"/>
            <p:cNvSpPr/>
            <p:nvPr/>
          </p:nvSpPr>
          <p:spPr>
            <a:xfrm>
              <a:off x="1747392" y="4037647"/>
              <a:ext cx="1068705" cy="400685"/>
            </a:xfrm>
            <a:custGeom>
              <a:avLst/>
              <a:gdLst/>
              <a:ahLst/>
              <a:cxnLst/>
              <a:rect l="l" t="t" r="r" b="b"/>
              <a:pathLst>
                <a:path w="1068705" h="400685">
                  <a:moveTo>
                    <a:pt x="1068501" y="0"/>
                  </a:moveTo>
                  <a:lnTo>
                    <a:pt x="0" y="0"/>
                  </a:lnTo>
                  <a:lnTo>
                    <a:pt x="0" y="400113"/>
                  </a:lnTo>
                  <a:lnTo>
                    <a:pt x="1068501" y="400113"/>
                  </a:lnTo>
                  <a:lnTo>
                    <a:pt x="1068501" y="0"/>
                  </a:lnTo>
                  <a:close/>
                </a:path>
              </a:pathLst>
            </a:custGeom>
            <a:solidFill>
              <a:srgbClr val="FFFFFF"/>
            </a:solidFill>
          </p:spPr>
          <p:txBody>
            <a:bodyPr wrap="square" lIns="0" tIns="0" rIns="0" bIns="0" rtlCol="0"/>
            <a:lstStyle/>
            <a:p>
              <a:endParaRPr/>
            </a:p>
          </p:txBody>
        </p:sp>
        <p:sp>
          <p:nvSpPr>
            <p:cNvPr id="25" name="object 25"/>
            <p:cNvSpPr/>
            <p:nvPr/>
          </p:nvSpPr>
          <p:spPr>
            <a:xfrm>
              <a:off x="1747392" y="4037647"/>
              <a:ext cx="1068705" cy="400685"/>
            </a:xfrm>
            <a:custGeom>
              <a:avLst/>
              <a:gdLst/>
              <a:ahLst/>
              <a:cxnLst/>
              <a:rect l="l" t="t" r="r" b="b"/>
              <a:pathLst>
                <a:path w="1068705" h="400685">
                  <a:moveTo>
                    <a:pt x="0" y="400113"/>
                  </a:moveTo>
                  <a:lnTo>
                    <a:pt x="1068501" y="400113"/>
                  </a:lnTo>
                  <a:lnTo>
                    <a:pt x="1068501" y="0"/>
                  </a:lnTo>
                  <a:lnTo>
                    <a:pt x="0" y="0"/>
                  </a:lnTo>
                  <a:lnTo>
                    <a:pt x="0" y="400113"/>
                  </a:lnTo>
                  <a:close/>
                </a:path>
              </a:pathLst>
            </a:custGeom>
            <a:ln w="9525">
              <a:solidFill>
                <a:srgbClr val="000000"/>
              </a:solidFill>
            </a:ln>
          </p:spPr>
          <p:txBody>
            <a:bodyPr wrap="square" lIns="0" tIns="0" rIns="0" bIns="0" rtlCol="0"/>
            <a:lstStyle/>
            <a:p>
              <a:endParaRPr/>
            </a:p>
          </p:txBody>
        </p:sp>
      </p:grpSp>
      <p:sp>
        <p:nvSpPr>
          <p:cNvPr id="26" name="object 26"/>
          <p:cNvSpPr txBox="1"/>
          <p:nvPr/>
        </p:nvSpPr>
        <p:spPr>
          <a:xfrm>
            <a:off x="1755584" y="3560075"/>
            <a:ext cx="1059180" cy="826135"/>
          </a:xfrm>
          <a:prstGeom prst="rect">
            <a:avLst/>
          </a:prstGeom>
        </p:spPr>
        <p:txBody>
          <a:bodyPr vert="horz" wrap="square" lIns="0" tIns="107314" rIns="0" bIns="0" rtlCol="0">
            <a:spAutoFit/>
          </a:bodyPr>
          <a:lstStyle/>
          <a:p>
            <a:pPr marL="184150">
              <a:lnSpc>
                <a:spcPct val="100000"/>
              </a:lnSpc>
              <a:spcBef>
                <a:spcPts val="844"/>
              </a:spcBef>
            </a:pPr>
            <a:r>
              <a:rPr sz="2000" spc="-5" dirty="0">
                <a:latin typeface="Calibri"/>
                <a:cs typeface="Calibri"/>
              </a:rPr>
              <a:t>A.read</a:t>
            </a:r>
            <a:endParaRPr sz="2000">
              <a:latin typeface="Calibri"/>
              <a:cs typeface="Calibri"/>
            </a:endParaRPr>
          </a:p>
          <a:p>
            <a:pPr marL="154940">
              <a:lnSpc>
                <a:spcPct val="100000"/>
              </a:lnSpc>
              <a:spcBef>
                <a:spcPts val="755"/>
              </a:spcBef>
            </a:pPr>
            <a:r>
              <a:rPr sz="2000" spc="-15" dirty="0">
                <a:latin typeface="Calibri"/>
                <a:cs typeface="Calibri"/>
              </a:rPr>
              <a:t>A.write</a:t>
            </a:r>
            <a:endParaRPr sz="2000">
              <a:latin typeface="Calibri"/>
              <a:cs typeface="Calibri"/>
            </a:endParaRPr>
          </a:p>
        </p:txBody>
      </p:sp>
      <p:grpSp>
        <p:nvGrpSpPr>
          <p:cNvPr id="27" name="object 27"/>
          <p:cNvGrpSpPr/>
          <p:nvPr/>
        </p:nvGrpSpPr>
        <p:grpSpPr>
          <a:xfrm>
            <a:off x="7708265" y="3030283"/>
            <a:ext cx="4077335" cy="3475354"/>
            <a:chOff x="7708265" y="3030283"/>
            <a:chExt cx="4077335" cy="3475354"/>
          </a:xfrm>
        </p:grpSpPr>
        <p:sp>
          <p:nvSpPr>
            <p:cNvPr id="28" name="object 28"/>
            <p:cNvSpPr/>
            <p:nvPr/>
          </p:nvSpPr>
          <p:spPr>
            <a:xfrm>
              <a:off x="7714615" y="3036633"/>
              <a:ext cx="4064635" cy="3462654"/>
            </a:xfrm>
            <a:custGeom>
              <a:avLst/>
              <a:gdLst/>
              <a:ahLst/>
              <a:cxnLst/>
              <a:rect l="l" t="t" r="r" b="b"/>
              <a:pathLst>
                <a:path w="4064634" h="3462654">
                  <a:moveTo>
                    <a:pt x="2425191" y="3462147"/>
                  </a:moveTo>
                  <a:lnTo>
                    <a:pt x="4064634" y="3462147"/>
                  </a:lnTo>
                  <a:lnTo>
                    <a:pt x="4064634" y="0"/>
                  </a:lnTo>
                  <a:lnTo>
                    <a:pt x="2425191" y="0"/>
                  </a:lnTo>
                  <a:lnTo>
                    <a:pt x="2425191" y="3462147"/>
                  </a:lnTo>
                  <a:close/>
                </a:path>
                <a:path w="4064634" h="3462654">
                  <a:moveTo>
                    <a:pt x="0" y="3462147"/>
                  </a:moveTo>
                  <a:lnTo>
                    <a:pt x="1639443" y="3462147"/>
                  </a:lnTo>
                  <a:lnTo>
                    <a:pt x="1639443" y="0"/>
                  </a:lnTo>
                  <a:lnTo>
                    <a:pt x="0" y="0"/>
                  </a:lnTo>
                  <a:lnTo>
                    <a:pt x="0" y="3462147"/>
                  </a:lnTo>
                  <a:close/>
                </a:path>
              </a:pathLst>
            </a:custGeom>
            <a:ln w="12700">
              <a:solidFill>
                <a:srgbClr val="000000"/>
              </a:solidFill>
              <a:prstDash val="sysDash"/>
            </a:ln>
          </p:spPr>
          <p:txBody>
            <a:bodyPr wrap="square" lIns="0" tIns="0" rIns="0" bIns="0" rtlCol="0"/>
            <a:lstStyle/>
            <a:p>
              <a:endParaRPr/>
            </a:p>
          </p:txBody>
        </p:sp>
        <p:sp>
          <p:nvSpPr>
            <p:cNvPr id="29" name="object 29"/>
            <p:cNvSpPr/>
            <p:nvPr/>
          </p:nvSpPr>
          <p:spPr>
            <a:xfrm>
              <a:off x="7948136" y="4943773"/>
              <a:ext cx="1164050" cy="1394555"/>
            </a:xfrm>
            <a:prstGeom prst="rect">
              <a:avLst/>
            </a:prstGeom>
            <a:blipFill>
              <a:blip r:embed="rId2" cstate="print"/>
              <a:stretch>
                <a:fillRect/>
              </a:stretch>
            </a:blipFill>
          </p:spPr>
          <p:txBody>
            <a:bodyPr wrap="square" lIns="0" tIns="0" rIns="0" bIns="0" rtlCol="0"/>
            <a:lstStyle/>
            <a:p>
              <a:endParaRPr/>
            </a:p>
          </p:txBody>
        </p:sp>
        <p:sp>
          <p:nvSpPr>
            <p:cNvPr id="30" name="object 30"/>
            <p:cNvSpPr/>
            <p:nvPr/>
          </p:nvSpPr>
          <p:spPr>
            <a:xfrm>
              <a:off x="7991450" y="3372286"/>
              <a:ext cx="1073970" cy="1374220"/>
            </a:xfrm>
            <a:prstGeom prst="rect">
              <a:avLst/>
            </a:prstGeom>
            <a:blipFill>
              <a:blip r:embed="rId3" cstate="print"/>
              <a:stretch>
                <a:fillRect/>
              </a:stretch>
            </a:blipFill>
          </p:spPr>
          <p:txBody>
            <a:bodyPr wrap="square" lIns="0" tIns="0" rIns="0" bIns="0" rtlCol="0"/>
            <a:lstStyle/>
            <a:p>
              <a:endParaRPr/>
            </a:p>
          </p:txBody>
        </p:sp>
        <p:sp>
          <p:nvSpPr>
            <p:cNvPr id="31" name="object 31"/>
            <p:cNvSpPr/>
            <p:nvPr/>
          </p:nvSpPr>
          <p:spPr>
            <a:xfrm>
              <a:off x="10655802" y="3384395"/>
              <a:ext cx="860255" cy="1143748"/>
            </a:xfrm>
            <a:prstGeom prst="rect">
              <a:avLst/>
            </a:prstGeom>
            <a:blipFill>
              <a:blip r:embed="rId4" cstate="print"/>
              <a:stretch>
                <a:fillRect/>
              </a:stretch>
            </a:blipFill>
          </p:spPr>
          <p:txBody>
            <a:bodyPr wrap="square" lIns="0" tIns="0" rIns="0" bIns="0" rtlCol="0"/>
            <a:lstStyle/>
            <a:p>
              <a:endParaRPr/>
            </a:p>
          </p:txBody>
        </p:sp>
        <p:sp>
          <p:nvSpPr>
            <p:cNvPr id="32" name="object 32"/>
            <p:cNvSpPr/>
            <p:nvPr/>
          </p:nvSpPr>
          <p:spPr>
            <a:xfrm>
              <a:off x="10655802" y="4966078"/>
              <a:ext cx="860255" cy="1143748"/>
            </a:xfrm>
            <a:prstGeom prst="rect">
              <a:avLst/>
            </a:prstGeom>
            <a:blipFill>
              <a:blip r:embed="rId4" cstate="print"/>
              <a:stretch>
                <a:fillRect/>
              </a:stretch>
            </a:blipFill>
          </p:spPr>
          <p:txBody>
            <a:bodyPr wrap="square" lIns="0" tIns="0" rIns="0" bIns="0" rtlCol="0"/>
            <a:lstStyle/>
            <a:p>
              <a:endParaRPr/>
            </a:p>
          </p:txBody>
        </p:sp>
      </p:grpSp>
      <p:sp>
        <p:nvSpPr>
          <p:cNvPr id="33" name="object 33"/>
          <p:cNvSpPr txBox="1"/>
          <p:nvPr/>
        </p:nvSpPr>
        <p:spPr>
          <a:xfrm>
            <a:off x="10800080" y="3389121"/>
            <a:ext cx="20193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A</a:t>
            </a:r>
            <a:endParaRPr sz="2400">
              <a:latin typeface="Calibri"/>
              <a:cs typeface="Calibri"/>
            </a:endParaRPr>
          </a:p>
        </p:txBody>
      </p:sp>
      <p:grpSp>
        <p:nvGrpSpPr>
          <p:cNvPr id="34" name="object 34"/>
          <p:cNvGrpSpPr/>
          <p:nvPr/>
        </p:nvGrpSpPr>
        <p:grpSpPr>
          <a:xfrm>
            <a:off x="9533572" y="5173471"/>
            <a:ext cx="1369060" cy="410209"/>
            <a:chOff x="9533572" y="5173471"/>
            <a:chExt cx="1369060" cy="410209"/>
          </a:xfrm>
        </p:grpSpPr>
        <p:sp>
          <p:nvSpPr>
            <p:cNvPr id="35" name="object 35"/>
            <p:cNvSpPr/>
            <p:nvPr/>
          </p:nvSpPr>
          <p:spPr>
            <a:xfrm>
              <a:off x="9538334" y="5178234"/>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36" name="object 36"/>
            <p:cNvSpPr/>
            <p:nvPr/>
          </p:nvSpPr>
          <p:spPr>
            <a:xfrm>
              <a:off x="9538334" y="5178234"/>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37" name="object 37"/>
          <p:cNvSpPr txBox="1"/>
          <p:nvPr/>
        </p:nvSpPr>
        <p:spPr>
          <a:xfrm>
            <a:off x="9543097" y="4952238"/>
            <a:ext cx="1437640" cy="574675"/>
          </a:xfrm>
          <a:prstGeom prst="rect">
            <a:avLst/>
          </a:prstGeom>
        </p:spPr>
        <p:txBody>
          <a:bodyPr vert="horz" wrap="square" lIns="0" tIns="12700" rIns="0" bIns="0" rtlCol="0">
            <a:spAutoFit/>
          </a:bodyPr>
          <a:lstStyle/>
          <a:p>
            <a:pPr algn="r">
              <a:lnSpc>
                <a:spcPts val="2400"/>
              </a:lnSpc>
              <a:spcBef>
                <a:spcPts val="100"/>
              </a:spcBef>
            </a:pPr>
            <a:r>
              <a:rPr sz="2400" dirty="0">
                <a:latin typeface="Calibri"/>
                <a:cs typeface="Calibri"/>
              </a:rPr>
              <a:t>B</a:t>
            </a:r>
            <a:endParaRPr sz="2400">
              <a:latin typeface="Calibri"/>
              <a:cs typeface="Calibri"/>
            </a:endParaRPr>
          </a:p>
          <a:p>
            <a:pPr marL="165100">
              <a:lnSpc>
                <a:spcPts val="1920"/>
              </a:lnSpc>
            </a:pPr>
            <a:r>
              <a:rPr sz="2000" spc="-5" dirty="0">
                <a:latin typeface="Calibri"/>
                <a:cs typeface="Calibri"/>
              </a:rPr>
              <a:t>John:read</a:t>
            </a:r>
            <a:endParaRPr sz="2000">
              <a:latin typeface="Calibri"/>
              <a:cs typeface="Calibri"/>
            </a:endParaRPr>
          </a:p>
        </p:txBody>
      </p:sp>
      <p:grpSp>
        <p:nvGrpSpPr>
          <p:cNvPr id="38" name="object 38"/>
          <p:cNvGrpSpPr/>
          <p:nvPr/>
        </p:nvGrpSpPr>
        <p:grpSpPr>
          <a:xfrm>
            <a:off x="9533572" y="5573572"/>
            <a:ext cx="1369060" cy="410209"/>
            <a:chOff x="9533572" y="5573572"/>
            <a:chExt cx="1369060" cy="410209"/>
          </a:xfrm>
        </p:grpSpPr>
        <p:sp>
          <p:nvSpPr>
            <p:cNvPr id="39" name="object 39"/>
            <p:cNvSpPr/>
            <p:nvPr/>
          </p:nvSpPr>
          <p:spPr>
            <a:xfrm>
              <a:off x="9538334" y="5578335"/>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40" name="object 40"/>
            <p:cNvSpPr/>
            <p:nvPr/>
          </p:nvSpPr>
          <p:spPr>
            <a:xfrm>
              <a:off x="9538334" y="5578335"/>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41" name="object 41"/>
          <p:cNvSpPr txBox="1"/>
          <p:nvPr/>
        </p:nvSpPr>
        <p:spPr>
          <a:xfrm>
            <a:off x="9543097" y="5595924"/>
            <a:ext cx="1350010" cy="330835"/>
          </a:xfrm>
          <a:prstGeom prst="rect">
            <a:avLst/>
          </a:prstGeom>
        </p:spPr>
        <p:txBody>
          <a:bodyPr vert="horz" wrap="square" lIns="0" tIns="12700" rIns="0" bIns="0" rtlCol="0">
            <a:spAutoFit/>
          </a:bodyPr>
          <a:lstStyle/>
          <a:p>
            <a:pPr marL="131445">
              <a:lnSpc>
                <a:spcPct val="100000"/>
              </a:lnSpc>
              <a:spcBef>
                <a:spcPts val="100"/>
              </a:spcBef>
            </a:pPr>
            <a:r>
              <a:rPr sz="2000" spc="-5" dirty="0">
                <a:latin typeface="Calibri"/>
                <a:cs typeface="Calibri"/>
              </a:rPr>
              <a:t>John:write</a:t>
            </a:r>
            <a:endParaRPr sz="2000">
              <a:latin typeface="Calibri"/>
              <a:cs typeface="Calibri"/>
            </a:endParaRPr>
          </a:p>
        </p:txBody>
      </p:sp>
      <p:grpSp>
        <p:nvGrpSpPr>
          <p:cNvPr id="42" name="object 42"/>
          <p:cNvGrpSpPr/>
          <p:nvPr/>
        </p:nvGrpSpPr>
        <p:grpSpPr>
          <a:xfrm>
            <a:off x="9533572" y="3431921"/>
            <a:ext cx="1369060" cy="1210310"/>
            <a:chOff x="9533572" y="3431921"/>
            <a:chExt cx="1369060" cy="1210310"/>
          </a:xfrm>
        </p:grpSpPr>
        <p:sp>
          <p:nvSpPr>
            <p:cNvPr id="43" name="object 43"/>
            <p:cNvSpPr/>
            <p:nvPr/>
          </p:nvSpPr>
          <p:spPr>
            <a:xfrm>
              <a:off x="9538334" y="3436683"/>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44" name="object 44"/>
            <p:cNvSpPr/>
            <p:nvPr/>
          </p:nvSpPr>
          <p:spPr>
            <a:xfrm>
              <a:off x="9538334" y="3436683"/>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sp>
          <p:nvSpPr>
            <p:cNvPr id="45" name="object 45"/>
            <p:cNvSpPr/>
            <p:nvPr/>
          </p:nvSpPr>
          <p:spPr>
            <a:xfrm>
              <a:off x="9538334" y="3836860"/>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46" name="object 46"/>
            <p:cNvSpPr/>
            <p:nvPr/>
          </p:nvSpPr>
          <p:spPr>
            <a:xfrm>
              <a:off x="9538334" y="3836860"/>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sp>
          <p:nvSpPr>
            <p:cNvPr id="47" name="object 47"/>
            <p:cNvSpPr/>
            <p:nvPr/>
          </p:nvSpPr>
          <p:spPr>
            <a:xfrm>
              <a:off x="9538334" y="4236910"/>
              <a:ext cx="1359535" cy="400685"/>
            </a:xfrm>
            <a:custGeom>
              <a:avLst/>
              <a:gdLst/>
              <a:ahLst/>
              <a:cxnLst/>
              <a:rect l="l" t="t" r="r" b="b"/>
              <a:pathLst>
                <a:path w="1359534" h="400685">
                  <a:moveTo>
                    <a:pt x="1359534" y="0"/>
                  </a:moveTo>
                  <a:lnTo>
                    <a:pt x="0" y="0"/>
                  </a:lnTo>
                  <a:lnTo>
                    <a:pt x="0" y="400113"/>
                  </a:lnTo>
                  <a:lnTo>
                    <a:pt x="1359534" y="400113"/>
                  </a:lnTo>
                  <a:lnTo>
                    <a:pt x="1359534" y="0"/>
                  </a:lnTo>
                  <a:close/>
                </a:path>
              </a:pathLst>
            </a:custGeom>
            <a:solidFill>
              <a:srgbClr val="FFFFFF"/>
            </a:solidFill>
          </p:spPr>
          <p:txBody>
            <a:bodyPr wrap="square" lIns="0" tIns="0" rIns="0" bIns="0" rtlCol="0"/>
            <a:lstStyle/>
            <a:p>
              <a:endParaRPr/>
            </a:p>
          </p:txBody>
        </p:sp>
        <p:sp>
          <p:nvSpPr>
            <p:cNvPr id="48" name="object 48"/>
            <p:cNvSpPr/>
            <p:nvPr/>
          </p:nvSpPr>
          <p:spPr>
            <a:xfrm>
              <a:off x="9538334" y="4236910"/>
              <a:ext cx="1359535" cy="400685"/>
            </a:xfrm>
            <a:custGeom>
              <a:avLst/>
              <a:gdLst/>
              <a:ahLst/>
              <a:cxnLst/>
              <a:rect l="l" t="t" r="r" b="b"/>
              <a:pathLst>
                <a:path w="1359534" h="400685">
                  <a:moveTo>
                    <a:pt x="0" y="400113"/>
                  </a:moveTo>
                  <a:lnTo>
                    <a:pt x="1359534" y="400113"/>
                  </a:lnTo>
                  <a:lnTo>
                    <a:pt x="1359534" y="0"/>
                  </a:lnTo>
                  <a:lnTo>
                    <a:pt x="0" y="0"/>
                  </a:lnTo>
                  <a:lnTo>
                    <a:pt x="0" y="400113"/>
                  </a:lnTo>
                  <a:close/>
                </a:path>
              </a:pathLst>
            </a:custGeom>
            <a:ln w="9525">
              <a:solidFill>
                <a:srgbClr val="000000"/>
              </a:solidFill>
            </a:ln>
          </p:spPr>
          <p:txBody>
            <a:bodyPr wrap="square" lIns="0" tIns="0" rIns="0" bIns="0" rtlCol="0"/>
            <a:lstStyle/>
            <a:p>
              <a:endParaRPr/>
            </a:p>
          </p:txBody>
        </p:sp>
      </p:grpSp>
      <p:sp>
        <p:nvSpPr>
          <p:cNvPr id="49" name="object 49"/>
          <p:cNvSpPr txBox="1"/>
          <p:nvPr/>
        </p:nvSpPr>
        <p:spPr>
          <a:xfrm>
            <a:off x="501192" y="1060830"/>
            <a:ext cx="11100435" cy="1919605"/>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spc="-15" dirty="0">
                <a:latin typeface="Calibri"/>
                <a:cs typeface="Calibri"/>
              </a:rPr>
              <a:t>Possible </a:t>
            </a:r>
            <a:r>
              <a:rPr sz="3600" spc="-10" dirty="0">
                <a:latin typeface="Calibri"/>
                <a:cs typeface="Calibri"/>
              </a:rPr>
              <a:t>implementations: </a:t>
            </a:r>
            <a:r>
              <a:rPr sz="3600" spc="-30" dirty="0">
                <a:latin typeface="Calibri"/>
                <a:cs typeface="Calibri"/>
              </a:rPr>
              <a:t>store </a:t>
            </a:r>
            <a:r>
              <a:rPr sz="3600" dirty="0">
                <a:solidFill>
                  <a:srgbClr val="E30477"/>
                </a:solidFill>
                <a:latin typeface="Calibri"/>
                <a:cs typeface="Calibri"/>
              </a:rPr>
              <a:t>1 </a:t>
            </a:r>
            <a:r>
              <a:rPr sz="3600" spc="-5" dirty="0">
                <a:solidFill>
                  <a:srgbClr val="E30477"/>
                </a:solidFill>
                <a:latin typeface="Calibri"/>
                <a:cs typeface="Calibri"/>
              </a:rPr>
              <a:t>big </a:t>
            </a:r>
            <a:r>
              <a:rPr sz="3600" spc="-10" dirty="0">
                <a:solidFill>
                  <a:srgbClr val="E30477"/>
                </a:solidFill>
                <a:latin typeface="Calibri"/>
                <a:cs typeface="Calibri"/>
              </a:rPr>
              <a:t>matrix </a:t>
            </a:r>
            <a:r>
              <a:rPr sz="2000" dirty="0">
                <a:latin typeface="Calibri"/>
                <a:cs typeface="Calibri"/>
              </a:rPr>
              <a:t>(not </a:t>
            </a:r>
            <a:r>
              <a:rPr sz="2000" spc="-10" dirty="0">
                <a:latin typeface="Calibri"/>
                <a:cs typeface="Calibri"/>
              </a:rPr>
              <a:t>efficient)</a:t>
            </a:r>
            <a:r>
              <a:rPr sz="2000" spc="425" dirty="0">
                <a:latin typeface="Calibri"/>
                <a:cs typeface="Calibri"/>
              </a:rPr>
              <a:t> </a:t>
            </a:r>
            <a:r>
              <a:rPr sz="3600" spc="-5" dirty="0">
                <a:latin typeface="Calibri"/>
                <a:cs typeface="Calibri"/>
              </a:rPr>
              <a:t>or:</a:t>
            </a:r>
            <a:endParaRPr sz="3600">
              <a:latin typeface="Calibri"/>
              <a:cs typeface="Calibri"/>
            </a:endParaRPr>
          </a:p>
          <a:p>
            <a:pPr marL="765175">
              <a:lnSpc>
                <a:spcPct val="100000"/>
              </a:lnSpc>
              <a:spcBef>
                <a:spcPts val="2415"/>
              </a:spcBef>
              <a:tabLst>
                <a:tab pos="8180705" algn="l"/>
              </a:tabLst>
            </a:pPr>
            <a:r>
              <a:rPr sz="2800" spc="-5" dirty="0">
                <a:solidFill>
                  <a:srgbClr val="E30477"/>
                </a:solidFill>
                <a:latin typeface="Calibri"/>
                <a:cs typeface="Calibri"/>
              </a:rPr>
              <a:t>Access</a:t>
            </a:r>
            <a:r>
              <a:rPr sz="2800" spc="25" dirty="0">
                <a:solidFill>
                  <a:srgbClr val="E30477"/>
                </a:solidFill>
                <a:latin typeface="Calibri"/>
                <a:cs typeface="Calibri"/>
              </a:rPr>
              <a:t> </a:t>
            </a:r>
            <a:r>
              <a:rPr sz="2800" spc="-20" dirty="0">
                <a:solidFill>
                  <a:srgbClr val="E30477"/>
                </a:solidFill>
                <a:latin typeface="Calibri"/>
                <a:cs typeface="Calibri"/>
              </a:rPr>
              <a:t>Control</a:t>
            </a:r>
            <a:r>
              <a:rPr sz="2800" spc="30" dirty="0">
                <a:solidFill>
                  <a:srgbClr val="E30477"/>
                </a:solidFill>
                <a:latin typeface="Calibri"/>
                <a:cs typeface="Calibri"/>
              </a:rPr>
              <a:t> </a:t>
            </a:r>
            <a:r>
              <a:rPr sz="2800" spc="-15" dirty="0">
                <a:solidFill>
                  <a:srgbClr val="E30477"/>
                </a:solidFill>
                <a:latin typeface="Calibri"/>
                <a:cs typeface="Calibri"/>
              </a:rPr>
              <a:t>Lists	</a:t>
            </a:r>
            <a:r>
              <a:rPr sz="2800" spc="-10" dirty="0">
                <a:solidFill>
                  <a:srgbClr val="E30477"/>
                </a:solidFill>
                <a:latin typeface="Calibri"/>
                <a:cs typeface="Calibri"/>
              </a:rPr>
              <a:t>Capability</a:t>
            </a:r>
            <a:r>
              <a:rPr sz="2800" spc="10" dirty="0">
                <a:solidFill>
                  <a:srgbClr val="E30477"/>
                </a:solidFill>
                <a:latin typeface="Calibri"/>
                <a:cs typeface="Calibri"/>
              </a:rPr>
              <a:t> </a:t>
            </a:r>
            <a:r>
              <a:rPr sz="2800" spc="-15" dirty="0">
                <a:solidFill>
                  <a:srgbClr val="E30477"/>
                </a:solidFill>
                <a:latin typeface="Calibri"/>
                <a:cs typeface="Calibri"/>
              </a:rPr>
              <a:t>Lists</a:t>
            </a:r>
            <a:endParaRPr sz="2800">
              <a:latin typeface="Calibri"/>
              <a:cs typeface="Calibri"/>
            </a:endParaRPr>
          </a:p>
          <a:p>
            <a:pPr marL="440055">
              <a:lnSpc>
                <a:spcPct val="100000"/>
              </a:lnSpc>
              <a:spcBef>
                <a:spcPts val="1935"/>
              </a:spcBef>
              <a:tabLst>
                <a:tab pos="2755900" algn="l"/>
                <a:tab pos="7515225" algn="l"/>
                <a:tab pos="9830435" algn="l"/>
              </a:tabLst>
            </a:pPr>
            <a:r>
              <a:rPr sz="2400" spc="-5" dirty="0">
                <a:latin typeface="Calibri"/>
                <a:cs typeface="Calibri"/>
              </a:rPr>
              <a:t>Subjects	</a:t>
            </a:r>
            <a:r>
              <a:rPr sz="2400" spc="-10" dirty="0">
                <a:latin typeface="Calibri"/>
                <a:cs typeface="Calibri"/>
              </a:rPr>
              <a:t>Resources	</a:t>
            </a:r>
            <a:r>
              <a:rPr sz="2400" spc="-5" dirty="0">
                <a:latin typeface="Calibri"/>
                <a:cs typeface="Calibri"/>
              </a:rPr>
              <a:t>Subjects	</a:t>
            </a:r>
            <a:r>
              <a:rPr sz="2400" spc="-10" dirty="0">
                <a:latin typeface="Calibri"/>
                <a:cs typeface="Calibri"/>
              </a:rPr>
              <a:t>Resources</a:t>
            </a:r>
            <a:endParaRPr sz="2400">
              <a:latin typeface="Calibri"/>
              <a:cs typeface="Calibri"/>
            </a:endParaRPr>
          </a:p>
        </p:txBody>
      </p:sp>
      <p:sp>
        <p:nvSpPr>
          <p:cNvPr id="50" name="object 50"/>
          <p:cNvSpPr txBox="1"/>
          <p:nvPr/>
        </p:nvSpPr>
        <p:spPr>
          <a:xfrm>
            <a:off x="9543097" y="3358997"/>
            <a:ext cx="1350010" cy="1226185"/>
          </a:xfrm>
          <a:prstGeom prst="rect">
            <a:avLst/>
          </a:prstGeom>
        </p:spPr>
        <p:txBody>
          <a:bodyPr vert="horz" wrap="square" lIns="0" tIns="12065" rIns="0" bIns="0" rtlCol="0">
            <a:spAutoFit/>
          </a:bodyPr>
          <a:lstStyle/>
          <a:p>
            <a:pPr marL="140970" marR="132715" indent="34925" algn="just">
              <a:lnSpc>
                <a:spcPct val="131300"/>
              </a:lnSpc>
              <a:spcBef>
                <a:spcPts val="95"/>
              </a:spcBef>
            </a:pPr>
            <a:r>
              <a:rPr sz="2000" spc="-5" dirty="0">
                <a:latin typeface="Calibri"/>
                <a:cs typeface="Calibri"/>
              </a:rPr>
              <a:t>Jane:read  </a:t>
            </a:r>
            <a:r>
              <a:rPr sz="2000" dirty="0">
                <a:latin typeface="Calibri"/>
                <a:cs typeface="Calibri"/>
              </a:rPr>
              <a:t>Jane:wr</a:t>
            </a:r>
            <a:r>
              <a:rPr sz="2000" spc="-10" dirty="0">
                <a:latin typeface="Calibri"/>
                <a:cs typeface="Calibri"/>
              </a:rPr>
              <a:t>i</a:t>
            </a:r>
            <a:r>
              <a:rPr sz="2000" spc="-25" dirty="0">
                <a:latin typeface="Calibri"/>
                <a:cs typeface="Calibri"/>
              </a:rPr>
              <a:t>t</a:t>
            </a:r>
            <a:r>
              <a:rPr sz="2000" dirty="0">
                <a:latin typeface="Calibri"/>
                <a:cs typeface="Calibri"/>
              </a:rPr>
              <a:t>e  </a:t>
            </a:r>
            <a:r>
              <a:rPr sz="2000" spc="-5" dirty="0">
                <a:latin typeface="Calibri"/>
                <a:cs typeface="Calibri"/>
              </a:rPr>
              <a:t>John:read</a:t>
            </a:r>
            <a:endParaRPr sz="2000">
              <a:latin typeface="Calibri"/>
              <a:cs typeface="Calibri"/>
            </a:endParaRPr>
          </a:p>
        </p:txBody>
      </p:sp>
    </p:spTree>
    <p:extLst>
      <p:ext uri="{BB962C8B-B14F-4D97-AF65-F5344CB8AC3E}">
        <p14:creationId xmlns:p14="http://schemas.microsoft.com/office/powerpoint/2010/main" val="3093171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7972" y="117307"/>
            <a:ext cx="6687184" cy="757555"/>
          </a:xfrm>
          <a:prstGeom prst="rect">
            <a:avLst/>
          </a:prstGeom>
        </p:spPr>
        <p:txBody>
          <a:bodyPr vert="horz" wrap="square" lIns="0" tIns="12700" rIns="0" bIns="0" rtlCol="0">
            <a:spAutoFit/>
          </a:bodyPr>
          <a:lstStyle/>
          <a:p>
            <a:pPr marL="12700">
              <a:lnSpc>
                <a:spcPct val="100000"/>
              </a:lnSpc>
              <a:spcBef>
                <a:spcPts val="100"/>
              </a:spcBef>
            </a:pPr>
            <a:r>
              <a:rPr spc="-150" dirty="0"/>
              <a:t>Identity-based </a:t>
            </a:r>
            <a:r>
              <a:rPr spc="-135" dirty="0"/>
              <a:t>access</a:t>
            </a:r>
            <a:r>
              <a:rPr spc="-415" dirty="0"/>
              <a:t> </a:t>
            </a:r>
            <a:r>
              <a:rPr spc="-160" dirty="0"/>
              <a:t>control</a:t>
            </a:r>
          </a:p>
        </p:txBody>
      </p:sp>
      <p:sp>
        <p:nvSpPr>
          <p:cNvPr id="3" name="object 3"/>
          <p:cNvSpPr txBox="1"/>
          <p:nvPr/>
        </p:nvSpPr>
        <p:spPr>
          <a:xfrm>
            <a:off x="501192" y="1238250"/>
            <a:ext cx="10327640" cy="4381500"/>
          </a:xfrm>
          <a:prstGeom prst="rect">
            <a:avLst/>
          </a:prstGeom>
        </p:spPr>
        <p:txBody>
          <a:bodyPr vert="horz" wrap="square" lIns="0" tIns="12065" rIns="0" bIns="0" rtlCol="0">
            <a:spAutoFit/>
          </a:bodyPr>
          <a:lstStyle/>
          <a:p>
            <a:pPr marL="464820" indent="-452755">
              <a:lnSpc>
                <a:spcPct val="100000"/>
              </a:lnSpc>
              <a:spcBef>
                <a:spcPts val="95"/>
              </a:spcBef>
              <a:buClr>
                <a:srgbClr val="E30477"/>
              </a:buClr>
              <a:buFont typeface="Wingdings"/>
              <a:buChar char=""/>
              <a:tabLst>
                <a:tab pos="464820" algn="l"/>
                <a:tab pos="465455" algn="l"/>
              </a:tabLst>
            </a:pPr>
            <a:r>
              <a:rPr sz="4000" spc="-20" dirty="0">
                <a:latin typeface="Calibri"/>
                <a:cs typeface="Calibri"/>
              </a:rPr>
              <a:t>Disadvantages:</a:t>
            </a:r>
            <a:endParaRPr sz="4000" dirty="0">
              <a:latin typeface="Calibri"/>
              <a:cs typeface="Calibri"/>
            </a:endParaRPr>
          </a:p>
          <a:p>
            <a:pPr marL="818515" lvl="1" indent="-349250">
              <a:lnSpc>
                <a:spcPct val="100000"/>
              </a:lnSpc>
              <a:spcBef>
                <a:spcPts val="90"/>
              </a:spcBef>
              <a:buClr>
                <a:srgbClr val="6AC2ED"/>
              </a:buClr>
              <a:buFont typeface="Wingdings"/>
              <a:buChar char=""/>
              <a:tabLst>
                <a:tab pos="819150" algn="l"/>
              </a:tabLst>
            </a:pPr>
            <a:r>
              <a:rPr sz="3600" spc="-20" dirty="0">
                <a:solidFill>
                  <a:srgbClr val="585858"/>
                </a:solidFill>
                <a:latin typeface="Calibri"/>
                <a:cs typeface="Calibri"/>
              </a:rPr>
              <a:t>Large </a:t>
            </a:r>
            <a:r>
              <a:rPr sz="3600" spc="-10" dirty="0">
                <a:solidFill>
                  <a:srgbClr val="585858"/>
                </a:solidFill>
                <a:latin typeface="Calibri"/>
                <a:cs typeface="Calibri"/>
              </a:rPr>
              <a:t>management</a:t>
            </a:r>
            <a:r>
              <a:rPr sz="3600" spc="-40" dirty="0">
                <a:solidFill>
                  <a:srgbClr val="585858"/>
                </a:solidFill>
                <a:latin typeface="Calibri"/>
                <a:cs typeface="Calibri"/>
              </a:rPr>
              <a:t> </a:t>
            </a:r>
            <a:r>
              <a:rPr sz="3600" spc="-30" dirty="0">
                <a:solidFill>
                  <a:srgbClr val="585858"/>
                </a:solidFill>
                <a:latin typeface="Calibri"/>
                <a:cs typeface="Calibri"/>
              </a:rPr>
              <a:t>effort</a:t>
            </a:r>
            <a:endParaRPr sz="3600" dirty="0">
              <a:latin typeface="Calibri"/>
              <a:cs typeface="Calibri"/>
            </a:endParaRPr>
          </a:p>
          <a:p>
            <a:pPr marL="1271270" lvl="2" indent="-345440">
              <a:lnSpc>
                <a:spcPct val="100000"/>
              </a:lnSpc>
              <a:spcBef>
                <a:spcPts val="225"/>
              </a:spcBef>
              <a:buClr>
                <a:srgbClr val="7BC961"/>
              </a:buClr>
              <a:buFont typeface="Arial"/>
              <a:buChar char="•"/>
              <a:tabLst>
                <a:tab pos="1271270" algn="l"/>
                <a:tab pos="1271905" algn="l"/>
              </a:tabLst>
            </a:pPr>
            <a:r>
              <a:rPr sz="2800" dirty="0">
                <a:solidFill>
                  <a:srgbClr val="585858"/>
                </a:solidFill>
                <a:latin typeface="Calibri"/>
                <a:cs typeface="Calibri"/>
              </a:rPr>
              <a:t>E.g., </a:t>
            </a:r>
            <a:r>
              <a:rPr sz="2800" spc="-20" dirty="0">
                <a:solidFill>
                  <a:srgbClr val="585858"/>
                </a:solidFill>
                <a:latin typeface="Calibri"/>
                <a:cs typeface="Calibri"/>
              </a:rPr>
              <a:t>“all nurses </a:t>
            </a:r>
            <a:r>
              <a:rPr sz="2800" spc="-10" dirty="0">
                <a:solidFill>
                  <a:srgbClr val="585858"/>
                </a:solidFill>
                <a:latin typeface="Calibri"/>
                <a:cs typeface="Calibri"/>
              </a:rPr>
              <a:t>can </a:t>
            </a:r>
            <a:r>
              <a:rPr sz="2800" spc="-15" dirty="0">
                <a:solidFill>
                  <a:srgbClr val="585858"/>
                </a:solidFill>
                <a:latin typeface="Calibri"/>
                <a:cs typeface="Calibri"/>
              </a:rPr>
              <a:t>read patient </a:t>
            </a:r>
            <a:r>
              <a:rPr sz="2800" spc="-10" dirty="0">
                <a:solidFill>
                  <a:srgbClr val="585858"/>
                </a:solidFill>
                <a:latin typeface="Calibri"/>
                <a:cs typeface="Calibri"/>
              </a:rPr>
              <a:t>files” </a:t>
            </a:r>
            <a:r>
              <a:rPr sz="2800" spc="-5" dirty="0">
                <a:solidFill>
                  <a:srgbClr val="585858"/>
                </a:solidFill>
                <a:latin typeface="Calibri"/>
                <a:cs typeface="Calibri"/>
              </a:rPr>
              <a:t>-&gt; </a:t>
            </a:r>
            <a:r>
              <a:rPr sz="2800" spc="-15" dirty="0">
                <a:solidFill>
                  <a:srgbClr val="585858"/>
                </a:solidFill>
                <a:latin typeface="Calibri"/>
                <a:cs typeface="Calibri"/>
              </a:rPr>
              <a:t>repeat </a:t>
            </a:r>
            <a:r>
              <a:rPr sz="2800" spc="-25" dirty="0">
                <a:solidFill>
                  <a:srgbClr val="585858"/>
                </a:solidFill>
                <a:latin typeface="Calibri"/>
                <a:cs typeface="Calibri"/>
              </a:rPr>
              <a:t>for </a:t>
            </a:r>
            <a:r>
              <a:rPr sz="2800" spc="-5" dirty="0">
                <a:solidFill>
                  <a:srgbClr val="585858"/>
                </a:solidFill>
                <a:latin typeface="Calibri"/>
                <a:cs typeface="Calibri"/>
              </a:rPr>
              <a:t>all</a:t>
            </a:r>
            <a:r>
              <a:rPr sz="2800" spc="260" dirty="0">
                <a:solidFill>
                  <a:srgbClr val="585858"/>
                </a:solidFill>
                <a:latin typeface="Calibri"/>
                <a:cs typeface="Calibri"/>
              </a:rPr>
              <a:t> </a:t>
            </a:r>
            <a:r>
              <a:rPr sz="2800" spc="-20" dirty="0">
                <a:solidFill>
                  <a:srgbClr val="585858"/>
                </a:solidFill>
                <a:latin typeface="Calibri"/>
                <a:cs typeface="Calibri"/>
              </a:rPr>
              <a:t>nurses</a:t>
            </a:r>
            <a:endParaRPr sz="2800" dirty="0">
              <a:latin typeface="Calibri"/>
              <a:cs typeface="Calibri"/>
            </a:endParaRPr>
          </a:p>
          <a:p>
            <a:pPr marL="1271270" marR="5080" lvl="2" indent="-344805">
              <a:lnSpc>
                <a:spcPts val="3030"/>
              </a:lnSpc>
              <a:spcBef>
                <a:spcPts val="530"/>
              </a:spcBef>
              <a:buClr>
                <a:srgbClr val="7BC961"/>
              </a:buClr>
              <a:buFont typeface="Arial"/>
              <a:buChar char="•"/>
              <a:tabLst>
                <a:tab pos="1271270" algn="l"/>
                <a:tab pos="1271905" algn="l"/>
              </a:tabLst>
            </a:pPr>
            <a:r>
              <a:rPr sz="2800" dirty="0">
                <a:solidFill>
                  <a:srgbClr val="585858"/>
                </a:solidFill>
                <a:latin typeface="Calibri"/>
                <a:cs typeface="Calibri"/>
              </a:rPr>
              <a:t>E.g., </a:t>
            </a:r>
            <a:r>
              <a:rPr sz="2800" spc="-10" dirty="0">
                <a:solidFill>
                  <a:srgbClr val="585858"/>
                </a:solidFill>
                <a:latin typeface="Calibri"/>
                <a:cs typeface="Calibri"/>
              </a:rPr>
              <a:t>“patients can </a:t>
            </a:r>
            <a:r>
              <a:rPr sz="2800" spc="-15" dirty="0">
                <a:solidFill>
                  <a:srgbClr val="585858"/>
                </a:solidFill>
                <a:latin typeface="Calibri"/>
                <a:cs typeface="Calibri"/>
              </a:rPr>
              <a:t>read </a:t>
            </a:r>
            <a:r>
              <a:rPr sz="2800" spc="-5" dirty="0">
                <a:solidFill>
                  <a:srgbClr val="585858"/>
                </a:solidFill>
                <a:latin typeface="Calibri"/>
                <a:cs typeface="Calibri"/>
              </a:rPr>
              <a:t>their </a:t>
            </a:r>
            <a:r>
              <a:rPr sz="2800" spc="-10" dirty="0">
                <a:solidFill>
                  <a:srgbClr val="585858"/>
                </a:solidFill>
                <a:latin typeface="Calibri"/>
                <a:cs typeface="Calibri"/>
              </a:rPr>
              <a:t>own </a:t>
            </a:r>
            <a:r>
              <a:rPr sz="2800" spc="-15" dirty="0">
                <a:solidFill>
                  <a:srgbClr val="585858"/>
                </a:solidFill>
                <a:latin typeface="Calibri"/>
                <a:cs typeface="Calibri"/>
              </a:rPr>
              <a:t>patient </a:t>
            </a:r>
            <a:r>
              <a:rPr sz="2800" spc="-10" dirty="0">
                <a:solidFill>
                  <a:srgbClr val="585858"/>
                </a:solidFill>
                <a:latin typeface="Calibri"/>
                <a:cs typeface="Calibri"/>
              </a:rPr>
              <a:t>files” </a:t>
            </a:r>
            <a:r>
              <a:rPr sz="2800" spc="-5" dirty="0">
                <a:solidFill>
                  <a:srgbClr val="585858"/>
                </a:solidFill>
                <a:latin typeface="Calibri"/>
                <a:cs typeface="Calibri"/>
              </a:rPr>
              <a:t>-&gt; </a:t>
            </a:r>
            <a:r>
              <a:rPr sz="2800" spc="-15" dirty="0">
                <a:solidFill>
                  <a:srgbClr val="585858"/>
                </a:solidFill>
                <a:latin typeface="Calibri"/>
                <a:cs typeface="Calibri"/>
              </a:rPr>
              <a:t>repeat </a:t>
            </a:r>
            <a:r>
              <a:rPr sz="2800" spc="-25" dirty="0">
                <a:solidFill>
                  <a:srgbClr val="585858"/>
                </a:solidFill>
                <a:latin typeface="Calibri"/>
                <a:cs typeface="Calibri"/>
              </a:rPr>
              <a:t>for </a:t>
            </a:r>
            <a:r>
              <a:rPr sz="2800" spc="-5" dirty="0">
                <a:solidFill>
                  <a:srgbClr val="585858"/>
                </a:solidFill>
                <a:latin typeface="Calibri"/>
                <a:cs typeface="Calibri"/>
              </a:rPr>
              <a:t>all  </a:t>
            </a:r>
            <a:r>
              <a:rPr sz="2800" spc="-10" dirty="0">
                <a:solidFill>
                  <a:srgbClr val="585858"/>
                </a:solidFill>
                <a:latin typeface="Calibri"/>
                <a:cs typeface="Calibri"/>
              </a:rPr>
              <a:t>patients</a:t>
            </a:r>
            <a:endParaRPr sz="2800" dirty="0">
              <a:latin typeface="Calibri"/>
              <a:cs typeface="Calibri"/>
            </a:endParaRPr>
          </a:p>
          <a:p>
            <a:pPr marL="818515" lvl="1" indent="-349250">
              <a:lnSpc>
                <a:spcPts val="4285"/>
              </a:lnSpc>
              <a:buClr>
                <a:srgbClr val="6AC2ED"/>
              </a:buClr>
              <a:buFont typeface="Wingdings"/>
              <a:buChar char=""/>
              <a:tabLst>
                <a:tab pos="819150" algn="l"/>
              </a:tabLst>
            </a:pPr>
            <a:r>
              <a:rPr sz="3600" spc="-5" dirty="0">
                <a:solidFill>
                  <a:srgbClr val="585858"/>
                </a:solidFill>
                <a:latin typeface="Calibri"/>
                <a:cs typeface="Calibri"/>
              </a:rPr>
              <a:t>Susceptible </a:t>
            </a:r>
            <a:r>
              <a:rPr sz="3600" spc="-25" dirty="0">
                <a:solidFill>
                  <a:srgbClr val="585858"/>
                </a:solidFill>
                <a:latin typeface="Calibri"/>
                <a:cs typeface="Calibri"/>
              </a:rPr>
              <a:t>to</a:t>
            </a:r>
            <a:r>
              <a:rPr sz="3600" spc="-55" dirty="0">
                <a:solidFill>
                  <a:srgbClr val="585858"/>
                </a:solidFill>
                <a:latin typeface="Calibri"/>
                <a:cs typeface="Calibri"/>
              </a:rPr>
              <a:t> </a:t>
            </a:r>
            <a:r>
              <a:rPr sz="3600" spc="-45" dirty="0">
                <a:solidFill>
                  <a:srgbClr val="585858"/>
                </a:solidFill>
                <a:latin typeface="Calibri"/>
                <a:cs typeface="Calibri"/>
              </a:rPr>
              <a:t>Trojans</a:t>
            </a:r>
            <a:endParaRPr sz="3600" dirty="0">
              <a:latin typeface="Calibri"/>
              <a:cs typeface="Calibri"/>
            </a:endParaRPr>
          </a:p>
          <a:p>
            <a:pPr marL="1271270" lvl="2" indent="-345440">
              <a:lnSpc>
                <a:spcPct val="100000"/>
              </a:lnSpc>
              <a:spcBef>
                <a:spcPts val="225"/>
              </a:spcBef>
              <a:buClr>
                <a:srgbClr val="7BC961"/>
              </a:buClr>
              <a:buFont typeface="Arial"/>
              <a:buChar char="•"/>
              <a:tabLst>
                <a:tab pos="1271270" algn="l"/>
                <a:tab pos="1271905" algn="l"/>
              </a:tabLst>
            </a:pPr>
            <a:r>
              <a:rPr sz="2800" spc="-5" dirty="0">
                <a:solidFill>
                  <a:srgbClr val="585858"/>
                </a:solidFill>
                <a:latin typeface="Calibri"/>
                <a:cs typeface="Calibri"/>
              </a:rPr>
              <a:t>Because </a:t>
            </a:r>
            <a:r>
              <a:rPr sz="2800" spc="-20" dirty="0">
                <a:solidFill>
                  <a:srgbClr val="585858"/>
                </a:solidFill>
                <a:latin typeface="Calibri"/>
                <a:cs typeface="Calibri"/>
              </a:rPr>
              <a:t>programs </a:t>
            </a:r>
            <a:r>
              <a:rPr sz="2800" spc="-5" dirty="0">
                <a:solidFill>
                  <a:srgbClr val="585858"/>
                </a:solidFill>
                <a:latin typeface="Calibri"/>
                <a:cs typeface="Calibri"/>
              </a:rPr>
              <a:t>run in </a:t>
            </a:r>
            <a:r>
              <a:rPr sz="2800" spc="-10" dirty="0">
                <a:solidFill>
                  <a:srgbClr val="585858"/>
                </a:solidFill>
                <a:latin typeface="Calibri"/>
                <a:cs typeface="Calibri"/>
              </a:rPr>
              <a:t>name </a:t>
            </a:r>
            <a:r>
              <a:rPr sz="2800" spc="-5" dirty="0">
                <a:solidFill>
                  <a:srgbClr val="585858"/>
                </a:solidFill>
                <a:latin typeface="Calibri"/>
                <a:cs typeface="Calibri"/>
              </a:rPr>
              <a:t>of a</a:t>
            </a:r>
            <a:r>
              <a:rPr sz="2800" spc="85" dirty="0">
                <a:solidFill>
                  <a:srgbClr val="585858"/>
                </a:solidFill>
                <a:latin typeface="Calibri"/>
                <a:cs typeface="Calibri"/>
              </a:rPr>
              <a:t> </a:t>
            </a:r>
            <a:r>
              <a:rPr sz="2800" spc="-10" dirty="0">
                <a:solidFill>
                  <a:srgbClr val="585858"/>
                </a:solidFill>
                <a:latin typeface="Calibri"/>
                <a:cs typeface="Calibri"/>
              </a:rPr>
              <a:t>user</a:t>
            </a:r>
            <a:endParaRPr sz="2800" dirty="0">
              <a:latin typeface="Calibri"/>
              <a:cs typeface="Calibri"/>
            </a:endParaRPr>
          </a:p>
          <a:p>
            <a:pPr marL="1271270" lvl="2" indent="-345440">
              <a:lnSpc>
                <a:spcPct val="100000"/>
              </a:lnSpc>
              <a:spcBef>
                <a:spcPts val="155"/>
              </a:spcBef>
              <a:buClr>
                <a:srgbClr val="7BC961"/>
              </a:buClr>
              <a:buFont typeface="Arial"/>
              <a:buChar char="•"/>
              <a:tabLst>
                <a:tab pos="1271270" algn="l"/>
                <a:tab pos="1271905" algn="l"/>
              </a:tabLst>
            </a:pPr>
            <a:r>
              <a:rPr sz="2800" spc="-130" dirty="0">
                <a:solidFill>
                  <a:srgbClr val="585858"/>
                </a:solidFill>
                <a:latin typeface="Calibri"/>
                <a:cs typeface="Calibri"/>
              </a:rPr>
              <a:t>To </a:t>
            </a:r>
            <a:r>
              <a:rPr sz="2800" spc="-10" dirty="0">
                <a:solidFill>
                  <a:srgbClr val="585858"/>
                </a:solidFill>
                <a:latin typeface="Calibri"/>
                <a:cs typeface="Calibri"/>
              </a:rPr>
              <a:t>address this: </a:t>
            </a:r>
            <a:r>
              <a:rPr sz="2800" spc="-20" dirty="0">
                <a:solidFill>
                  <a:srgbClr val="585858"/>
                </a:solidFill>
                <a:latin typeface="Calibri"/>
                <a:cs typeface="Calibri"/>
              </a:rPr>
              <a:t>control </a:t>
            </a:r>
            <a:r>
              <a:rPr sz="2800" spc="-5" dirty="0">
                <a:solidFill>
                  <a:srgbClr val="585858"/>
                </a:solidFill>
                <a:latin typeface="Calibri"/>
                <a:cs typeface="Calibri"/>
              </a:rPr>
              <a:t>access of</a:t>
            </a:r>
            <a:r>
              <a:rPr sz="2800" spc="225" dirty="0">
                <a:solidFill>
                  <a:srgbClr val="585858"/>
                </a:solidFill>
                <a:latin typeface="Calibri"/>
                <a:cs typeface="Calibri"/>
              </a:rPr>
              <a:t> </a:t>
            </a:r>
            <a:r>
              <a:rPr sz="2800" spc="-10" dirty="0">
                <a:solidFill>
                  <a:srgbClr val="585858"/>
                </a:solidFill>
                <a:latin typeface="Calibri"/>
                <a:cs typeface="Calibri"/>
              </a:rPr>
              <a:t>code</a:t>
            </a:r>
            <a:endParaRPr sz="2800" dirty="0">
              <a:latin typeface="Calibri"/>
              <a:cs typeface="Calibri"/>
            </a:endParaRPr>
          </a:p>
          <a:p>
            <a:pPr marL="1271270" lvl="2" indent="-345440">
              <a:lnSpc>
                <a:spcPct val="100000"/>
              </a:lnSpc>
              <a:spcBef>
                <a:spcPts val="170"/>
              </a:spcBef>
              <a:buClr>
                <a:srgbClr val="7BC961"/>
              </a:buClr>
              <a:buFont typeface="Arial"/>
              <a:buChar char="•"/>
              <a:tabLst>
                <a:tab pos="1271270" algn="l"/>
                <a:tab pos="1271905" algn="l"/>
              </a:tabLst>
            </a:pPr>
            <a:r>
              <a:rPr sz="2800" spc="-10" dirty="0">
                <a:solidFill>
                  <a:srgbClr val="585858"/>
                </a:solidFill>
                <a:latin typeface="Calibri"/>
                <a:cs typeface="Calibri"/>
              </a:rPr>
              <a:t>Common </a:t>
            </a:r>
            <a:r>
              <a:rPr sz="2800" spc="-5" dirty="0">
                <a:solidFill>
                  <a:srgbClr val="585858"/>
                </a:solidFill>
                <a:latin typeface="Calibri"/>
                <a:cs typeface="Calibri"/>
              </a:rPr>
              <a:t>model </a:t>
            </a:r>
            <a:r>
              <a:rPr sz="2800" spc="-25" dirty="0">
                <a:solidFill>
                  <a:srgbClr val="585858"/>
                </a:solidFill>
                <a:latin typeface="Calibri"/>
                <a:cs typeface="Calibri"/>
              </a:rPr>
              <a:t>for </a:t>
            </a:r>
            <a:r>
              <a:rPr sz="2800" spc="-5" dirty="0">
                <a:solidFill>
                  <a:srgbClr val="585858"/>
                </a:solidFill>
                <a:latin typeface="Calibri"/>
                <a:cs typeface="Calibri"/>
              </a:rPr>
              <a:t>this: </a:t>
            </a:r>
            <a:r>
              <a:rPr sz="2800" spc="-10" dirty="0">
                <a:solidFill>
                  <a:srgbClr val="585858"/>
                </a:solidFill>
                <a:latin typeface="Calibri"/>
                <a:cs typeface="Calibri"/>
              </a:rPr>
              <a:t>multi-level </a:t>
            </a:r>
            <a:r>
              <a:rPr sz="2800" spc="-5" dirty="0">
                <a:solidFill>
                  <a:srgbClr val="585858"/>
                </a:solidFill>
                <a:latin typeface="Calibri"/>
                <a:cs typeface="Calibri"/>
              </a:rPr>
              <a:t>access</a:t>
            </a:r>
            <a:r>
              <a:rPr sz="2800" spc="100" dirty="0">
                <a:solidFill>
                  <a:srgbClr val="585858"/>
                </a:solidFill>
                <a:latin typeface="Calibri"/>
                <a:cs typeface="Calibri"/>
              </a:rPr>
              <a:t> </a:t>
            </a:r>
            <a:r>
              <a:rPr sz="2800" spc="-20" dirty="0">
                <a:solidFill>
                  <a:srgbClr val="585858"/>
                </a:solidFill>
                <a:latin typeface="Calibri"/>
                <a:cs typeface="Calibri"/>
              </a:rPr>
              <a:t>control</a:t>
            </a:r>
            <a:endParaRPr sz="2800" dirty="0">
              <a:latin typeface="Calibri"/>
              <a:cs typeface="Calibri"/>
            </a:endParaRPr>
          </a:p>
        </p:txBody>
      </p:sp>
    </p:spTree>
    <p:extLst>
      <p:ext uri="{BB962C8B-B14F-4D97-AF65-F5344CB8AC3E}">
        <p14:creationId xmlns:p14="http://schemas.microsoft.com/office/powerpoint/2010/main" val="3158164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8910" y="105584"/>
            <a:ext cx="7633970" cy="757555"/>
          </a:xfrm>
          <a:prstGeom prst="rect">
            <a:avLst/>
          </a:prstGeom>
        </p:spPr>
        <p:txBody>
          <a:bodyPr vert="horz" wrap="square" lIns="0" tIns="12700" rIns="0" bIns="0" rtlCol="0">
            <a:spAutoFit/>
          </a:bodyPr>
          <a:lstStyle/>
          <a:p>
            <a:pPr marL="12700">
              <a:lnSpc>
                <a:spcPct val="100000"/>
              </a:lnSpc>
              <a:spcBef>
                <a:spcPts val="100"/>
              </a:spcBef>
            </a:pPr>
            <a:r>
              <a:rPr spc="-155" dirty="0"/>
              <a:t>Role-based </a:t>
            </a:r>
            <a:r>
              <a:rPr spc="-135" dirty="0"/>
              <a:t>access </a:t>
            </a:r>
            <a:r>
              <a:rPr spc="-160" dirty="0"/>
              <a:t>control</a:t>
            </a:r>
            <a:r>
              <a:rPr spc="-515" dirty="0"/>
              <a:t> </a:t>
            </a:r>
            <a:r>
              <a:rPr spc="-150" dirty="0"/>
              <a:t>(RBAC)</a:t>
            </a:r>
          </a:p>
        </p:txBody>
      </p:sp>
      <p:sp>
        <p:nvSpPr>
          <p:cNvPr id="3" name="object 3"/>
          <p:cNvSpPr txBox="1"/>
          <p:nvPr/>
        </p:nvSpPr>
        <p:spPr>
          <a:xfrm>
            <a:off x="630146" y="1705599"/>
            <a:ext cx="11259820" cy="3262432"/>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spc="-10" dirty="0">
                <a:latin typeface="Calibri"/>
                <a:cs typeface="Calibri"/>
              </a:rPr>
              <a:t>Permissions </a:t>
            </a:r>
            <a:r>
              <a:rPr sz="3200" dirty="0">
                <a:latin typeface="Calibri"/>
                <a:cs typeface="Calibri"/>
              </a:rPr>
              <a:t>assigned </a:t>
            </a:r>
            <a:r>
              <a:rPr sz="3200" spc="-20" dirty="0">
                <a:latin typeface="Calibri"/>
                <a:cs typeface="Calibri"/>
              </a:rPr>
              <a:t>to </a:t>
            </a:r>
            <a:r>
              <a:rPr sz="3200" spc="-15" dirty="0">
                <a:latin typeface="Calibri"/>
                <a:cs typeface="Calibri"/>
              </a:rPr>
              <a:t>roles, </a:t>
            </a:r>
            <a:r>
              <a:rPr sz="3200" spc="-20" dirty="0">
                <a:latin typeface="Calibri"/>
                <a:cs typeface="Calibri"/>
              </a:rPr>
              <a:t>roles </a:t>
            </a:r>
            <a:r>
              <a:rPr sz="3200" spc="-10" dirty="0">
                <a:latin typeface="Calibri"/>
                <a:cs typeface="Calibri"/>
              </a:rPr>
              <a:t>adopted </a:t>
            </a:r>
            <a:r>
              <a:rPr sz="3200" spc="-5" dirty="0">
                <a:latin typeface="Calibri"/>
                <a:cs typeface="Calibri"/>
              </a:rPr>
              <a:t>by</a:t>
            </a:r>
            <a:r>
              <a:rPr sz="3200" spc="-30" dirty="0">
                <a:latin typeface="Calibri"/>
                <a:cs typeface="Calibri"/>
              </a:rPr>
              <a:t> </a:t>
            </a:r>
            <a:r>
              <a:rPr sz="3200" spc="-15" dirty="0">
                <a:latin typeface="Calibri"/>
                <a:cs typeface="Calibri"/>
              </a:rPr>
              <a:t>users</a:t>
            </a:r>
            <a:endParaRPr sz="3200" dirty="0">
              <a:latin typeface="Calibri"/>
              <a:cs typeface="Calibri"/>
            </a:endParaRPr>
          </a:p>
          <a:p>
            <a:pPr marL="818515" marR="5080" lvl="1" indent="-349250">
              <a:lnSpc>
                <a:spcPts val="3460"/>
              </a:lnSpc>
              <a:spcBef>
                <a:spcPts val="570"/>
              </a:spcBef>
              <a:buClr>
                <a:srgbClr val="6AC2ED"/>
              </a:buClr>
              <a:buFont typeface="Wingdings"/>
              <a:buChar char=""/>
              <a:tabLst>
                <a:tab pos="818515" algn="l"/>
                <a:tab pos="819150" algn="l"/>
              </a:tabLst>
            </a:pPr>
            <a:r>
              <a:rPr sz="2800" dirty="0">
                <a:solidFill>
                  <a:srgbClr val="585858"/>
                </a:solidFill>
                <a:latin typeface="Calibri"/>
                <a:cs typeface="Calibri"/>
              </a:rPr>
              <a:t>Goal: </a:t>
            </a:r>
            <a:r>
              <a:rPr sz="2800" spc="-5" dirty="0">
                <a:solidFill>
                  <a:srgbClr val="585858"/>
                </a:solidFill>
                <a:latin typeface="Calibri"/>
                <a:cs typeface="Calibri"/>
              </a:rPr>
              <a:t>reduce </a:t>
            </a:r>
            <a:r>
              <a:rPr sz="2800" spc="-15" dirty="0">
                <a:solidFill>
                  <a:srgbClr val="585858"/>
                </a:solidFill>
                <a:latin typeface="Calibri"/>
                <a:cs typeface="Calibri"/>
              </a:rPr>
              <a:t>large </a:t>
            </a:r>
            <a:r>
              <a:rPr sz="2800" spc="-5" dirty="0">
                <a:solidFill>
                  <a:srgbClr val="585858"/>
                </a:solidFill>
                <a:latin typeface="Calibri"/>
                <a:cs typeface="Calibri"/>
              </a:rPr>
              <a:t>number </a:t>
            </a:r>
            <a:r>
              <a:rPr sz="2800" dirty="0">
                <a:solidFill>
                  <a:srgbClr val="585858"/>
                </a:solidFill>
                <a:latin typeface="Calibri"/>
                <a:cs typeface="Calibri"/>
              </a:rPr>
              <a:t>of </a:t>
            </a:r>
            <a:r>
              <a:rPr sz="2800" spc="-5" dirty="0">
                <a:solidFill>
                  <a:srgbClr val="585858"/>
                </a:solidFill>
                <a:latin typeface="Calibri"/>
                <a:cs typeface="Calibri"/>
              </a:rPr>
              <a:t>permissions </a:t>
            </a:r>
            <a:r>
              <a:rPr sz="2800" spc="-20" dirty="0">
                <a:solidFill>
                  <a:srgbClr val="585858"/>
                </a:solidFill>
                <a:latin typeface="Calibri"/>
                <a:cs typeface="Calibri"/>
              </a:rPr>
              <a:t>to </a:t>
            </a:r>
            <a:r>
              <a:rPr sz="2800" spc="-10" dirty="0">
                <a:solidFill>
                  <a:srgbClr val="585858"/>
                </a:solidFill>
                <a:latin typeface="Calibri"/>
                <a:cs typeface="Calibri"/>
              </a:rPr>
              <a:t>limited </a:t>
            </a:r>
            <a:r>
              <a:rPr sz="2800" spc="-5" dirty="0">
                <a:solidFill>
                  <a:srgbClr val="585858"/>
                </a:solidFill>
                <a:latin typeface="Calibri"/>
                <a:cs typeface="Calibri"/>
              </a:rPr>
              <a:t>number of  </a:t>
            </a:r>
            <a:r>
              <a:rPr sz="2800" spc="-15" dirty="0">
                <a:solidFill>
                  <a:srgbClr val="585858"/>
                </a:solidFill>
                <a:latin typeface="Calibri"/>
                <a:cs typeface="Calibri"/>
              </a:rPr>
              <a:t>roles</a:t>
            </a:r>
            <a:endParaRPr sz="2800" dirty="0">
              <a:latin typeface="Calibri"/>
              <a:cs typeface="Calibri"/>
            </a:endParaRPr>
          </a:p>
          <a:p>
            <a:pPr marL="348615" marR="839469" lvl="1" indent="-348615" algn="r">
              <a:lnSpc>
                <a:spcPct val="100000"/>
              </a:lnSpc>
              <a:spcBef>
                <a:spcPts val="60"/>
              </a:spcBef>
              <a:buClr>
                <a:srgbClr val="6AC2ED"/>
              </a:buClr>
              <a:buFont typeface="Wingdings"/>
              <a:buChar char=""/>
              <a:tabLst>
                <a:tab pos="348615" algn="l"/>
                <a:tab pos="349250" algn="l"/>
              </a:tabLst>
            </a:pPr>
            <a:r>
              <a:rPr sz="2800" spc="-5" dirty="0">
                <a:solidFill>
                  <a:srgbClr val="585858"/>
                </a:solidFill>
                <a:latin typeface="Calibri"/>
                <a:cs typeface="Calibri"/>
              </a:rPr>
              <a:t>Fits well </a:t>
            </a:r>
            <a:r>
              <a:rPr sz="2800" spc="-20" dirty="0">
                <a:solidFill>
                  <a:srgbClr val="585858"/>
                </a:solidFill>
                <a:latin typeface="Calibri"/>
                <a:cs typeface="Calibri"/>
              </a:rPr>
              <a:t>onto </a:t>
            </a:r>
            <a:r>
              <a:rPr sz="2800" dirty="0">
                <a:solidFill>
                  <a:srgbClr val="585858"/>
                </a:solidFill>
                <a:latin typeface="Calibri"/>
                <a:cs typeface="Calibri"/>
              </a:rPr>
              <a:t>the </a:t>
            </a:r>
            <a:r>
              <a:rPr sz="2800" spc="-15" dirty="0">
                <a:solidFill>
                  <a:srgbClr val="585858"/>
                </a:solidFill>
                <a:latin typeface="Calibri"/>
                <a:cs typeface="Calibri"/>
              </a:rPr>
              <a:t>organizational </a:t>
            </a:r>
            <a:r>
              <a:rPr sz="2800" spc="-10" dirty="0">
                <a:solidFill>
                  <a:srgbClr val="585858"/>
                </a:solidFill>
                <a:latin typeface="Calibri"/>
                <a:cs typeface="Calibri"/>
              </a:rPr>
              <a:t>structure </a:t>
            </a:r>
            <a:r>
              <a:rPr sz="2800" dirty="0">
                <a:solidFill>
                  <a:srgbClr val="585858"/>
                </a:solidFill>
                <a:latin typeface="Calibri"/>
                <a:cs typeface="Calibri"/>
              </a:rPr>
              <a:t>of an</a:t>
            </a:r>
            <a:r>
              <a:rPr sz="2800" spc="25" dirty="0">
                <a:solidFill>
                  <a:srgbClr val="585858"/>
                </a:solidFill>
                <a:latin typeface="Calibri"/>
                <a:cs typeface="Calibri"/>
              </a:rPr>
              <a:t> </a:t>
            </a:r>
            <a:r>
              <a:rPr sz="2800" spc="-10" dirty="0">
                <a:solidFill>
                  <a:srgbClr val="585858"/>
                </a:solidFill>
                <a:latin typeface="Calibri"/>
                <a:cs typeface="Calibri"/>
              </a:rPr>
              <a:t>enterprise</a:t>
            </a:r>
            <a:endParaRPr sz="2800" dirty="0">
              <a:latin typeface="Calibri"/>
              <a:cs typeface="Calibri"/>
            </a:endParaRPr>
          </a:p>
          <a:p>
            <a:pPr marL="452120" marR="939800" indent="-452120" algn="r">
              <a:lnSpc>
                <a:spcPct val="100000"/>
              </a:lnSpc>
              <a:spcBef>
                <a:spcPts val="1345"/>
              </a:spcBef>
              <a:buClr>
                <a:srgbClr val="E30477"/>
              </a:buClr>
              <a:buFont typeface="Wingdings"/>
              <a:buChar char=""/>
              <a:tabLst>
                <a:tab pos="452120" algn="l"/>
                <a:tab pos="465455" algn="l"/>
              </a:tabLst>
            </a:pPr>
            <a:r>
              <a:rPr sz="3200" spc="-10" dirty="0">
                <a:latin typeface="Calibri"/>
                <a:cs typeface="Calibri"/>
              </a:rPr>
              <a:t>Originated </a:t>
            </a:r>
            <a:r>
              <a:rPr sz="3200" dirty="0">
                <a:latin typeface="Calibri"/>
                <a:cs typeface="Calibri"/>
              </a:rPr>
              <a:t>in </a:t>
            </a:r>
            <a:r>
              <a:rPr sz="3200" spc="-15" dirty="0">
                <a:latin typeface="Calibri"/>
                <a:cs typeface="Calibri"/>
              </a:rPr>
              <a:t>research </a:t>
            </a:r>
            <a:r>
              <a:rPr sz="3200" dirty="0">
                <a:latin typeface="Calibri"/>
                <a:cs typeface="Calibri"/>
              </a:rPr>
              <a:t>in 1992, </a:t>
            </a:r>
            <a:r>
              <a:rPr sz="3200" spc="-10" dirty="0">
                <a:latin typeface="Calibri"/>
                <a:cs typeface="Calibri"/>
              </a:rPr>
              <a:t>NIST </a:t>
            </a:r>
            <a:r>
              <a:rPr sz="3200" spc="-20" dirty="0">
                <a:latin typeface="Calibri"/>
                <a:cs typeface="Calibri"/>
              </a:rPr>
              <a:t>standard </a:t>
            </a:r>
            <a:r>
              <a:rPr sz="3200" dirty="0">
                <a:latin typeface="Calibri"/>
                <a:cs typeface="Calibri"/>
              </a:rPr>
              <a:t>in</a:t>
            </a:r>
            <a:r>
              <a:rPr sz="3200" spc="-100" dirty="0">
                <a:latin typeface="Calibri"/>
                <a:cs typeface="Calibri"/>
              </a:rPr>
              <a:t> </a:t>
            </a:r>
            <a:r>
              <a:rPr sz="3200" spc="-5" dirty="0">
                <a:latin typeface="Calibri"/>
                <a:cs typeface="Calibri"/>
              </a:rPr>
              <a:t>2004</a:t>
            </a:r>
            <a:endParaRPr sz="32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200" dirty="0">
                <a:latin typeface="Calibri"/>
                <a:cs typeface="Calibri"/>
              </a:rPr>
              <a:t>Immense </a:t>
            </a:r>
            <a:r>
              <a:rPr sz="3200" spc="-15" dirty="0">
                <a:latin typeface="Calibri"/>
                <a:cs typeface="Calibri"/>
              </a:rPr>
              <a:t>research</a:t>
            </a:r>
            <a:r>
              <a:rPr sz="3200" spc="-50" dirty="0">
                <a:latin typeface="Calibri"/>
                <a:cs typeface="Calibri"/>
              </a:rPr>
              <a:t> </a:t>
            </a:r>
            <a:r>
              <a:rPr sz="3200" spc="-5" dirty="0">
                <a:latin typeface="Calibri"/>
                <a:cs typeface="Calibri"/>
              </a:rPr>
              <a:t>field</a:t>
            </a:r>
            <a:endParaRPr sz="3200" dirty="0">
              <a:latin typeface="Calibri"/>
              <a:cs typeface="Calibri"/>
            </a:endParaRPr>
          </a:p>
          <a:p>
            <a:pPr marL="818515" lvl="1" indent="-349250">
              <a:lnSpc>
                <a:spcPct val="100000"/>
              </a:lnSpc>
              <a:spcBef>
                <a:spcPts val="150"/>
              </a:spcBef>
              <a:buClr>
                <a:srgbClr val="6AC2ED"/>
              </a:buClr>
              <a:buFont typeface="Wingdings"/>
              <a:buChar char=""/>
              <a:tabLst>
                <a:tab pos="818515" algn="l"/>
                <a:tab pos="819150" algn="l"/>
              </a:tabLst>
            </a:pPr>
            <a:r>
              <a:rPr sz="2800" spc="-20" dirty="0">
                <a:solidFill>
                  <a:srgbClr val="585858"/>
                </a:solidFill>
                <a:latin typeface="Calibri"/>
                <a:cs typeface="Calibri"/>
              </a:rPr>
              <a:t>Role </a:t>
            </a:r>
            <a:r>
              <a:rPr sz="2800" dirty="0">
                <a:solidFill>
                  <a:srgbClr val="585858"/>
                </a:solidFill>
                <a:latin typeface="Calibri"/>
                <a:cs typeface="Calibri"/>
              </a:rPr>
              <a:t>mining, </a:t>
            </a:r>
            <a:r>
              <a:rPr sz="2800" spc="-15" dirty="0">
                <a:solidFill>
                  <a:srgbClr val="585858"/>
                </a:solidFill>
                <a:latin typeface="Calibri"/>
                <a:cs typeface="Calibri"/>
              </a:rPr>
              <a:t>administrative </a:t>
            </a:r>
            <a:r>
              <a:rPr sz="2800" spc="-5" dirty="0">
                <a:solidFill>
                  <a:srgbClr val="585858"/>
                </a:solidFill>
                <a:latin typeface="Calibri"/>
                <a:cs typeface="Calibri"/>
              </a:rPr>
              <a:t>models, </a:t>
            </a:r>
            <a:r>
              <a:rPr sz="2800" spc="-15" dirty="0">
                <a:solidFill>
                  <a:srgbClr val="585858"/>
                </a:solidFill>
                <a:latin typeface="Calibri"/>
                <a:cs typeface="Calibri"/>
              </a:rPr>
              <a:t>delegation, constraints,</a:t>
            </a:r>
            <a:r>
              <a:rPr sz="2800" spc="170" dirty="0">
                <a:solidFill>
                  <a:srgbClr val="585858"/>
                </a:solidFill>
                <a:latin typeface="Calibri"/>
                <a:cs typeface="Calibri"/>
              </a:rPr>
              <a:t> </a:t>
            </a:r>
            <a:r>
              <a:rPr sz="2800" spc="-5" dirty="0">
                <a:solidFill>
                  <a:srgbClr val="585858"/>
                </a:solidFill>
                <a:latin typeface="Calibri"/>
                <a:cs typeface="Calibri"/>
              </a:rPr>
              <a:t>...</a:t>
            </a:r>
            <a:endParaRPr sz="2800" dirty="0">
              <a:latin typeface="Calibri"/>
              <a:cs typeface="Calibri"/>
            </a:endParaRPr>
          </a:p>
        </p:txBody>
      </p:sp>
    </p:spTree>
    <p:extLst>
      <p:ext uri="{BB962C8B-B14F-4D97-AF65-F5344CB8AC3E}">
        <p14:creationId xmlns:p14="http://schemas.microsoft.com/office/powerpoint/2010/main" val="1041052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8910" y="141033"/>
            <a:ext cx="7633970" cy="757555"/>
          </a:xfrm>
          <a:prstGeom prst="rect">
            <a:avLst/>
          </a:prstGeom>
        </p:spPr>
        <p:txBody>
          <a:bodyPr vert="horz" wrap="square" lIns="0" tIns="12700" rIns="0" bIns="0" rtlCol="0">
            <a:spAutoFit/>
          </a:bodyPr>
          <a:lstStyle/>
          <a:p>
            <a:pPr marL="12700">
              <a:lnSpc>
                <a:spcPct val="100000"/>
              </a:lnSpc>
              <a:spcBef>
                <a:spcPts val="100"/>
              </a:spcBef>
            </a:pPr>
            <a:r>
              <a:rPr spc="-155" dirty="0"/>
              <a:t>Role-based </a:t>
            </a:r>
            <a:r>
              <a:rPr spc="-135" dirty="0"/>
              <a:t>access </a:t>
            </a:r>
            <a:r>
              <a:rPr spc="-160" dirty="0"/>
              <a:t>control</a:t>
            </a:r>
            <a:r>
              <a:rPr spc="-515" dirty="0"/>
              <a:t> </a:t>
            </a:r>
            <a:r>
              <a:rPr spc="-150" dirty="0"/>
              <a:t>(RBAC)</a:t>
            </a:r>
          </a:p>
        </p:txBody>
      </p:sp>
      <p:grpSp>
        <p:nvGrpSpPr>
          <p:cNvPr id="3" name="object 3"/>
          <p:cNvGrpSpPr/>
          <p:nvPr/>
        </p:nvGrpSpPr>
        <p:grpSpPr>
          <a:xfrm>
            <a:off x="8563864" y="1871408"/>
            <a:ext cx="1816100" cy="4634230"/>
            <a:chOff x="8563864" y="1871408"/>
            <a:chExt cx="1816100" cy="4634230"/>
          </a:xfrm>
        </p:grpSpPr>
        <p:sp>
          <p:nvSpPr>
            <p:cNvPr id="4" name="object 4"/>
            <p:cNvSpPr/>
            <p:nvPr/>
          </p:nvSpPr>
          <p:spPr>
            <a:xfrm>
              <a:off x="8570214" y="1877758"/>
              <a:ext cx="1803400" cy="4621530"/>
            </a:xfrm>
            <a:custGeom>
              <a:avLst/>
              <a:gdLst/>
              <a:ahLst/>
              <a:cxnLst/>
              <a:rect l="l" t="t" r="r" b="b"/>
              <a:pathLst>
                <a:path w="1803400" h="4621530">
                  <a:moveTo>
                    <a:pt x="0" y="4621022"/>
                  </a:moveTo>
                  <a:lnTo>
                    <a:pt x="1803400" y="4621022"/>
                  </a:lnTo>
                  <a:lnTo>
                    <a:pt x="1803400" y="0"/>
                  </a:lnTo>
                  <a:lnTo>
                    <a:pt x="0" y="0"/>
                  </a:lnTo>
                  <a:lnTo>
                    <a:pt x="0" y="4621022"/>
                  </a:lnTo>
                  <a:close/>
                </a:path>
              </a:pathLst>
            </a:custGeom>
            <a:ln w="12700">
              <a:solidFill>
                <a:srgbClr val="000000"/>
              </a:solidFill>
              <a:prstDash val="sysDash"/>
            </a:ln>
          </p:spPr>
          <p:txBody>
            <a:bodyPr wrap="square" lIns="0" tIns="0" rIns="0" bIns="0" rtlCol="0"/>
            <a:lstStyle/>
            <a:p>
              <a:endParaRPr/>
            </a:p>
          </p:txBody>
        </p:sp>
        <p:sp>
          <p:nvSpPr>
            <p:cNvPr id="5" name="object 5"/>
            <p:cNvSpPr/>
            <p:nvPr/>
          </p:nvSpPr>
          <p:spPr>
            <a:xfrm>
              <a:off x="9030964" y="3601057"/>
              <a:ext cx="860255" cy="114374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9030964" y="5209842"/>
              <a:ext cx="860255" cy="114374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030964" y="2119094"/>
              <a:ext cx="860255" cy="1143748"/>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717153" y="2300541"/>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8623554" y="1161669"/>
            <a:ext cx="1698625" cy="513715"/>
          </a:xfrm>
          <a:prstGeom prst="rect">
            <a:avLst/>
          </a:prstGeom>
        </p:spPr>
        <p:txBody>
          <a:bodyPr vert="horz" wrap="square" lIns="0" tIns="13335" rIns="0" bIns="0" rtlCol="0">
            <a:spAutoFit/>
          </a:bodyPr>
          <a:lstStyle/>
          <a:p>
            <a:pPr marL="12700">
              <a:lnSpc>
                <a:spcPct val="100000"/>
              </a:lnSpc>
              <a:spcBef>
                <a:spcPts val="105"/>
              </a:spcBef>
            </a:pPr>
            <a:r>
              <a:rPr sz="3200" spc="-15" dirty="0">
                <a:latin typeface="Calibri"/>
                <a:cs typeface="Calibri"/>
              </a:rPr>
              <a:t>Resources</a:t>
            </a:r>
            <a:endParaRPr sz="3200">
              <a:latin typeface="Calibri"/>
              <a:cs typeface="Calibri"/>
            </a:endParaRPr>
          </a:p>
        </p:txBody>
      </p:sp>
      <p:sp>
        <p:nvSpPr>
          <p:cNvPr id="10" name="object 10"/>
          <p:cNvSpPr txBox="1"/>
          <p:nvPr/>
        </p:nvSpPr>
        <p:spPr>
          <a:xfrm>
            <a:off x="8717153" y="2300541"/>
            <a:ext cx="795020" cy="400685"/>
          </a:xfrm>
          <a:prstGeom prst="rect">
            <a:avLst/>
          </a:prstGeom>
          <a:ln w="9525">
            <a:solidFill>
              <a:srgbClr val="000000"/>
            </a:solidFill>
          </a:ln>
        </p:spPr>
        <p:txBody>
          <a:bodyPr vert="horz" wrap="square" lIns="0" tIns="29845" rIns="0" bIns="0" rtlCol="0">
            <a:spAutoFit/>
          </a:bodyPr>
          <a:lstStyle/>
          <a:p>
            <a:pPr marL="164465">
              <a:lnSpc>
                <a:spcPct val="100000"/>
              </a:lnSpc>
              <a:spcBef>
                <a:spcPts val="235"/>
              </a:spcBef>
            </a:pPr>
            <a:r>
              <a:rPr sz="2000" spc="-10" dirty="0">
                <a:latin typeface="Calibri"/>
                <a:cs typeface="Calibri"/>
              </a:rPr>
              <a:t>read</a:t>
            </a:r>
            <a:endParaRPr sz="2000">
              <a:latin typeface="Calibri"/>
              <a:cs typeface="Calibri"/>
            </a:endParaRPr>
          </a:p>
        </p:txBody>
      </p:sp>
      <p:sp>
        <p:nvSpPr>
          <p:cNvPr id="11" name="object 11"/>
          <p:cNvSpPr/>
          <p:nvPr/>
        </p:nvSpPr>
        <p:spPr>
          <a:xfrm>
            <a:off x="8717153" y="2700718"/>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12" name="object 12"/>
          <p:cNvSpPr txBox="1"/>
          <p:nvPr/>
        </p:nvSpPr>
        <p:spPr>
          <a:xfrm>
            <a:off x="8717153" y="2700686"/>
            <a:ext cx="795020" cy="400685"/>
          </a:xfrm>
          <a:prstGeom prst="rect">
            <a:avLst/>
          </a:prstGeom>
          <a:ln w="9525">
            <a:solidFill>
              <a:srgbClr val="000000"/>
            </a:solidFill>
          </a:ln>
        </p:spPr>
        <p:txBody>
          <a:bodyPr vert="horz" wrap="square" lIns="0" tIns="29845" rIns="0" bIns="0" rtlCol="0">
            <a:spAutoFit/>
          </a:bodyPr>
          <a:lstStyle/>
          <a:p>
            <a:pPr marL="128905">
              <a:lnSpc>
                <a:spcPct val="100000"/>
              </a:lnSpc>
              <a:spcBef>
                <a:spcPts val="235"/>
              </a:spcBef>
            </a:pPr>
            <a:r>
              <a:rPr sz="2000" spc="-10" dirty="0">
                <a:latin typeface="Calibri"/>
                <a:cs typeface="Calibri"/>
              </a:rPr>
              <a:t>write</a:t>
            </a:r>
            <a:endParaRPr sz="2000">
              <a:latin typeface="Calibri"/>
              <a:cs typeface="Calibri"/>
            </a:endParaRPr>
          </a:p>
        </p:txBody>
      </p:sp>
      <p:grpSp>
        <p:nvGrpSpPr>
          <p:cNvPr id="13" name="object 13"/>
          <p:cNvGrpSpPr/>
          <p:nvPr/>
        </p:nvGrpSpPr>
        <p:grpSpPr>
          <a:xfrm>
            <a:off x="8712390" y="3777869"/>
            <a:ext cx="804545" cy="810260"/>
            <a:chOff x="8712390" y="3777869"/>
            <a:chExt cx="804545" cy="810260"/>
          </a:xfrm>
        </p:grpSpPr>
        <p:sp>
          <p:nvSpPr>
            <p:cNvPr id="14" name="object 14"/>
            <p:cNvSpPr/>
            <p:nvPr/>
          </p:nvSpPr>
          <p:spPr>
            <a:xfrm>
              <a:off x="8717153" y="3782631"/>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15" name="object 15"/>
            <p:cNvSpPr/>
            <p:nvPr/>
          </p:nvSpPr>
          <p:spPr>
            <a:xfrm>
              <a:off x="8717153" y="3782631"/>
              <a:ext cx="795020" cy="400685"/>
            </a:xfrm>
            <a:custGeom>
              <a:avLst/>
              <a:gdLst/>
              <a:ahLst/>
              <a:cxnLst/>
              <a:rect l="l" t="t" r="r" b="b"/>
              <a:pathLst>
                <a:path w="795020" h="400685">
                  <a:moveTo>
                    <a:pt x="0" y="400113"/>
                  </a:moveTo>
                  <a:lnTo>
                    <a:pt x="795020" y="400113"/>
                  </a:lnTo>
                  <a:lnTo>
                    <a:pt x="795020" y="0"/>
                  </a:lnTo>
                  <a:lnTo>
                    <a:pt x="0" y="0"/>
                  </a:lnTo>
                  <a:lnTo>
                    <a:pt x="0" y="400113"/>
                  </a:lnTo>
                  <a:close/>
                </a:path>
              </a:pathLst>
            </a:custGeom>
            <a:ln w="9525">
              <a:solidFill>
                <a:srgbClr val="000000"/>
              </a:solidFill>
            </a:ln>
          </p:spPr>
          <p:txBody>
            <a:bodyPr wrap="square" lIns="0" tIns="0" rIns="0" bIns="0" rtlCol="0"/>
            <a:lstStyle/>
            <a:p>
              <a:endParaRPr/>
            </a:p>
          </p:txBody>
        </p:sp>
        <p:sp>
          <p:nvSpPr>
            <p:cNvPr id="16" name="object 16"/>
            <p:cNvSpPr/>
            <p:nvPr/>
          </p:nvSpPr>
          <p:spPr>
            <a:xfrm>
              <a:off x="8717153" y="4182808"/>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17" name="object 17"/>
            <p:cNvSpPr/>
            <p:nvPr/>
          </p:nvSpPr>
          <p:spPr>
            <a:xfrm>
              <a:off x="8717153" y="4182808"/>
              <a:ext cx="795020" cy="400685"/>
            </a:xfrm>
            <a:custGeom>
              <a:avLst/>
              <a:gdLst/>
              <a:ahLst/>
              <a:cxnLst/>
              <a:rect l="l" t="t" r="r" b="b"/>
              <a:pathLst>
                <a:path w="795020" h="400685">
                  <a:moveTo>
                    <a:pt x="0" y="400113"/>
                  </a:moveTo>
                  <a:lnTo>
                    <a:pt x="795020" y="400113"/>
                  </a:lnTo>
                  <a:lnTo>
                    <a:pt x="795020" y="0"/>
                  </a:lnTo>
                  <a:lnTo>
                    <a:pt x="0" y="0"/>
                  </a:lnTo>
                  <a:lnTo>
                    <a:pt x="0" y="400113"/>
                  </a:lnTo>
                  <a:close/>
                </a:path>
              </a:pathLst>
            </a:custGeom>
            <a:ln w="9525">
              <a:solidFill>
                <a:srgbClr val="000000"/>
              </a:solidFill>
            </a:ln>
          </p:spPr>
          <p:txBody>
            <a:bodyPr wrap="square" lIns="0" tIns="0" rIns="0" bIns="0" rtlCol="0"/>
            <a:lstStyle/>
            <a:p>
              <a:endParaRPr/>
            </a:p>
          </p:txBody>
        </p:sp>
      </p:grpSp>
      <p:sp>
        <p:nvSpPr>
          <p:cNvPr id="18" name="object 18"/>
          <p:cNvSpPr txBox="1"/>
          <p:nvPr/>
        </p:nvSpPr>
        <p:spPr>
          <a:xfrm>
            <a:off x="8833866" y="3705387"/>
            <a:ext cx="562610" cy="826135"/>
          </a:xfrm>
          <a:prstGeom prst="rect">
            <a:avLst/>
          </a:prstGeom>
        </p:spPr>
        <p:txBody>
          <a:bodyPr vert="horz" wrap="square" lIns="0" tIns="12065" rIns="0" bIns="0" rtlCol="0">
            <a:spAutoFit/>
          </a:bodyPr>
          <a:lstStyle/>
          <a:p>
            <a:pPr marL="12700" marR="5080" indent="34925">
              <a:lnSpc>
                <a:spcPct val="131300"/>
              </a:lnSpc>
              <a:spcBef>
                <a:spcPts val="95"/>
              </a:spcBef>
            </a:pPr>
            <a:r>
              <a:rPr sz="2000" spc="-5" dirty="0">
                <a:latin typeface="Calibri"/>
                <a:cs typeface="Calibri"/>
              </a:rPr>
              <a:t>read  </a:t>
            </a:r>
            <a:r>
              <a:rPr sz="2000" spc="-10" dirty="0">
                <a:latin typeface="Calibri"/>
                <a:cs typeface="Calibri"/>
              </a:rPr>
              <a:t>w</a:t>
            </a:r>
            <a:r>
              <a:rPr sz="2000" dirty="0">
                <a:latin typeface="Calibri"/>
                <a:cs typeface="Calibri"/>
              </a:rPr>
              <a:t>r</a:t>
            </a:r>
            <a:r>
              <a:rPr sz="2000" spc="-10" dirty="0">
                <a:latin typeface="Calibri"/>
                <a:cs typeface="Calibri"/>
              </a:rPr>
              <a:t>i</a:t>
            </a:r>
            <a:r>
              <a:rPr sz="2000" spc="-25" dirty="0">
                <a:latin typeface="Calibri"/>
                <a:cs typeface="Calibri"/>
              </a:rPr>
              <a:t>t</a:t>
            </a:r>
            <a:r>
              <a:rPr sz="2000" dirty="0">
                <a:latin typeface="Calibri"/>
                <a:cs typeface="Calibri"/>
              </a:rPr>
              <a:t>e</a:t>
            </a:r>
            <a:endParaRPr sz="2000">
              <a:latin typeface="Calibri"/>
              <a:cs typeface="Calibri"/>
            </a:endParaRPr>
          </a:p>
        </p:txBody>
      </p:sp>
      <p:sp>
        <p:nvSpPr>
          <p:cNvPr id="19" name="object 19"/>
          <p:cNvSpPr/>
          <p:nvPr/>
        </p:nvSpPr>
        <p:spPr>
          <a:xfrm>
            <a:off x="8751061" y="5400649"/>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20" name="object 20"/>
          <p:cNvSpPr txBox="1"/>
          <p:nvPr/>
        </p:nvSpPr>
        <p:spPr>
          <a:xfrm>
            <a:off x="8751061" y="5400649"/>
            <a:ext cx="795020" cy="400685"/>
          </a:xfrm>
          <a:prstGeom prst="rect">
            <a:avLst/>
          </a:prstGeom>
          <a:ln w="9525">
            <a:solidFill>
              <a:srgbClr val="000000"/>
            </a:solidFill>
          </a:ln>
        </p:spPr>
        <p:txBody>
          <a:bodyPr vert="horz" wrap="square" lIns="0" tIns="30480" rIns="0" bIns="0" rtlCol="0">
            <a:spAutoFit/>
          </a:bodyPr>
          <a:lstStyle/>
          <a:p>
            <a:pPr marL="163830">
              <a:lnSpc>
                <a:spcPct val="100000"/>
              </a:lnSpc>
              <a:spcBef>
                <a:spcPts val="240"/>
              </a:spcBef>
            </a:pPr>
            <a:r>
              <a:rPr sz="2000" spc="-10" dirty="0">
                <a:latin typeface="Calibri"/>
                <a:cs typeface="Calibri"/>
              </a:rPr>
              <a:t>read</a:t>
            </a:r>
            <a:endParaRPr sz="2000">
              <a:latin typeface="Calibri"/>
              <a:cs typeface="Calibri"/>
            </a:endParaRPr>
          </a:p>
        </p:txBody>
      </p:sp>
      <p:sp>
        <p:nvSpPr>
          <p:cNvPr id="21" name="object 21"/>
          <p:cNvSpPr/>
          <p:nvPr/>
        </p:nvSpPr>
        <p:spPr>
          <a:xfrm>
            <a:off x="8751061" y="5800762"/>
            <a:ext cx="795020" cy="400685"/>
          </a:xfrm>
          <a:custGeom>
            <a:avLst/>
            <a:gdLst/>
            <a:ahLst/>
            <a:cxnLst/>
            <a:rect l="l" t="t" r="r" b="b"/>
            <a:pathLst>
              <a:path w="795020" h="400685">
                <a:moveTo>
                  <a:pt x="795020" y="0"/>
                </a:moveTo>
                <a:lnTo>
                  <a:pt x="0" y="0"/>
                </a:lnTo>
                <a:lnTo>
                  <a:pt x="0" y="400113"/>
                </a:lnTo>
                <a:lnTo>
                  <a:pt x="795020" y="400113"/>
                </a:lnTo>
                <a:lnTo>
                  <a:pt x="795020" y="0"/>
                </a:lnTo>
                <a:close/>
              </a:path>
            </a:pathLst>
          </a:custGeom>
          <a:solidFill>
            <a:srgbClr val="FFFFFF"/>
          </a:solidFill>
        </p:spPr>
        <p:txBody>
          <a:bodyPr wrap="square" lIns="0" tIns="0" rIns="0" bIns="0" rtlCol="0"/>
          <a:lstStyle/>
          <a:p>
            <a:endParaRPr/>
          </a:p>
        </p:txBody>
      </p:sp>
      <p:sp>
        <p:nvSpPr>
          <p:cNvPr id="22" name="object 22"/>
          <p:cNvSpPr txBox="1"/>
          <p:nvPr/>
        </p:nvSpPr>
        <p:spPr>
          <a:xfrm>
            <a:off x="8751061" y="5800762"/>
            <a:ext cx="795020" cy="400685"/>
          </a:xfrm>
          <a:prstGeom prst="rect">
            <a:avLst/>
          </a:prstGeom>
          <a:ln w="9525">
            <a:solidFill>
              <a:srgbClr val="000000"/>
            </a:solidFill>
          </a:ln>
        </p:spPr>
        <p:txBody>
          <a:bodyPr vert="horz" wrap="square" lIns="0" tIns="30480" rIns="0" bIns="0" rtlCol="0">
            <a:spAutoFit/>
          </a:bodyPr>
          <a:lstStyle/>
          <a:p>
            <a:pPr marL="128905">
              <a:lnSpc>
                <a:spcPct val="100000"/>
              </a:lnSpc>
              <a:spcBef>
                <a:spcPts val="240"/>
              </a:spcBef>
            </a:pPr>
            <a:r>
              <a:rPr sz="2000" spc="-10" dirty="0">
                <a:latin typeface="Calibri"/>
                <a:cs typeface="Calibri"/>
              </a:rPr>
              <a:t>write</a:t>
            </a:r>
            <a:endParaRPr sz="2000">
              <a:latin typeface="Calibri"/>
              <a:cs typeface="Calibri"/>
            </a:endParaRPr>
          </a:p>
        </p:txBody>
      </p:sp>
      <p:grpSp>
        <p:nvGrpSpPr>
          <p:cNvPr id="23" name="object 23"/>
          <p:cNvGrpSpPr/>
          <p:nvPr/>
        </p:nvGrpSpPr>
        <p:grpSpPr>
          <a:xfrm>
            <a:off x="5154548" y="1865883"/>
            <a:ext cx="1816100" cy="4634230"/>
            <a:chOff x="5154548" y="1865883"/>
            <a:chExt cx="1816100" cy="4634230"/>
          </a:xfrm>
        </p:grpSpPr>
        <p:sp>
          <p:nvSpPr>
            <p:cNvPr id="24" name="object 24"/>
            <p:cNvSpPr/>
            <p:nvPr/>
          </p:nvSpPr>
          <p:spPr>
            <a:xfrm>
              <a:off x="5160898" y="1872233"/>
              <a:ext cx="1803400" cy="4621530"/>
            </a:xfrm>
            <a:custGeom>
              <a:avLst/>
              <a:gdLst/>
              <a:ahLst/>
              <a:cxnLst/>
              <a:rect l="l" t="t" r="r" b="b"/>
              <a:pathLst>
                <a:path w="1803400" h="4621530">
                  <a:moveTo>
                    <a:pt x="0" y="4621022"/>
                  </a:moveTo>
                  <a:lnTo>
                    <a:pt x="1803400" y="4621022"/>
                  </a:lnTo>
                  <a:lnTo>
                    <a:pt x="1803400" y="0"/>
                  </a:lnTo>
                  <a:lnTo>
                    <a:pt x="0" y="0"/>
                  </a:lnTo>
                  <a:lnTo>
                    <a:pt x="0" y="4621022"/>
                  </a:lnTo>
                  <a:close/>
                </a:path>
              </a:pathLst>
            </a:custGeom>
            <a:ln w="12700">
              <a:solidFill>
                <a:srgbClr val="000000"/>
              </a:solidFill>
              <a:prstDash val="sysDash"/>
            </a:ln>
          </p:spPr>
          <p:txBody>
            <a:bodyPr wrap="square" lIns="0" tIns="0" rIns="0" bIns="0" rtlCol="0"/>
            <a:lstStyle/>
            <a:p>
              <a:endParaRPr/>
            </a:p>
          </p:txBody>
        </p:sp>
        <p:sp>
          <p:nvSpPr>
            <p:cNvPr id="25" name="object 25"/>
            <p:cNvSpPr/>
            <p:nvPr/>
          </p:nvSpPr>
          <p:spPr>
            <a:xfrm>
              <a:off x="5344159" y="4678044"/>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8"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8" y="400176"/>
                  </a:lnTo>
                  <a:lnTo>
                    <a:pt x="1434240" y="434700"/>
                  </a:lnTo>
                  <a:lnTo>
                    <a:pt x="1413788" y="501177"/>
                  </a:lnTo>
                  <a:lnTo>
                    <a:pt x="1374539" y="563428"/>
                  </a:lnTo>
                  <a:lnTo>
                    <a:pt x="1348404" y="592668"/>
                  </a:lnTo>
                  <a:lnTo>
                    <a:pt x="1318218" y="620493"/>
                  </a:lnTo>
                  <a:lnTo>
                    <a:pt x="1284195" y="646781"/>
                  </a:lnTo>
                  <a:lnTo>
                    <a:pt x="1246551" y="671412"/>
                  </a:lnTo>
                  <a:lnTo>
                    <a:pt x="1205502" y="694267"/>
                  </a:lnTo>
                  <a:lnTo>
                    <a:pt x="1161264" y="715226"/>
                  </a:lnTo>
                  <a:lnTo>
                    <a:pt x="1114053" y="734168"/>
                  </a:lnTo>
                  <a:lnTo>
                    <a:pt x="1064083" y="750974"/>
                  </a:lnTo>
                  <a:lnTo>
                    <a:pt x="1011572" y="765523"/>
                  </a:lnTo>
                  <a:lnTo>
                    <a:pt x="956735" y="777696"/>
                  </a:lnTo>
                  <a:lnTo>
                    <a:pt x="899787" y="787373"/>
                  </a:lnTo>
                  <a:lnTo>
                    <a:pt x="840945" y="794434"/>
                  </a:lnTo>
                  <a:lnTo>
                    <a:pt x="780423" y="798758"/>
                  </a:lnTo>
                  <a:lnTo>
                    <a:pt x="718438" y="800226"/>
                  </a:lnTo>
                  <a:lnTo>
                    <a:pt x="656454" y="798758"/>
                  </a:lnTo>
                  <a:lnTo>
                    <a:pt x="595932" y="794434"/>
                  </a:lnTo>
                  <a:lnTo>
                    <a:pt x="537090" y="787373"/>
                  </a:lnTo>
                  <a:lnTo>
                    <a:pt x="480142" y="777696"/>
                  </a:lnTo>
                  <a:lnTo>
                    <a:pt x="425305" y="765523"/>
                  </a:lnTo>
                  <a:lnTo>
                    <a:pt x="372794" y="750974"/>
                  </a:lnTo>
                  <a:lnTo>
                    <a:pt x="322824" y="734168"/>
                  </a:lnTo>
                  <a:lnTo>
                    <a:pt x="275613" y="715226"/>
                  </a:lnTo>
                  <a:lnTo>
                    <a:pt x="231375" y="694267"/>
                  </a:lnTo>
                  <a:lnTo>
                    <a:pt x="190326" y="671412"/>
                  </a:lnTo>
                  <a:lnTo>
                    <a:pt x="152682" y="646781"/>
                  </a:lnTo>
                  <a:lnTo>
                    <a:pt x="118659" y="620493"/>
                  </a:lnTo>
                  <a:lnTo>
                    <a:pt x="88473" y="592668"/>
                  </a:lnTo>
                  <a:lnTo>
                    <a:pt x="62338" y="563428"/>
                  </a:lnTo>
                  <a:lnTo>
                    <a:pt x="23089" y="501177"/>
                  </a:lnTo>
                  <a:lnTo>
                    <a:pt x="2637" y="434700"/>
                  </a:lnTo>
                  <a:lnTo>
                    <a:pt x="0" y="400176"/>
                  </a:lnTo>
                  <a:close/>
                </a:path>
              </a:pathLst>
            </a:custGeom>
            <a:ln w="12700">
              <a:solidFill>
                <a:srgbClr val="000000"/>
              </a:solidFill>
            </a:ln>
          </p:spPr>
          <p:txBody>
            <a:bodyPr wrap="square" lIns="0" tIns="0" rIns="0" bIns="0" rtlCol="0"/>
            <a:lstStyle/>
            <a:p>
              <a:endParaRPr/>
            </a:p>
          </p:txBody>
        </p:sp>
      </p:grpSp>
      <p:sp>
        <p:nvSpPr>
          <p:cNvPr id="26" name="object 26"/>
          <p:cNvSpPr txBox="1"/>
          <p:nvPr/>
        </p:nvSpPr>
        <p:spPr>
          <a:xfrm>
            <a:off x="5745860" y="4923535"/>
            <a:ext cx="6343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N</a:t>
            </a:r>
            <a:r>
              <a:rPr sz="1800" spc="-15" dirty="0">
                <a:latin typeface="Arial"/>
                <a:cs typeface="Arial"/>
              </a:rPr>
              <a:t>u</a:t>
            </a:r>
            <a:r>
              <a:rPr sz="1800" spc="-5" dirty="0">
                <a:latin typeface="Arial"/>
                <a:cs typeface="Arial"/>
              </a:rPr>
              <a:t>rse</a:t>
            </a:r>
            <a:endParaRPr sz="1800">
              <a:latin typeface="Arial"/>
              <a:cs typeface="Arial"/>
            </a:endParaRPr>
          </a:p>
        </p:txBody>
      </p:sp>
      <p:sp>
        <p:nvSpPr>
          <p:cNvPr id="27" name="object 27"/>
          <p:cNvSpPr/>
          <p:nvPr/>
        </p:nvSpPr>
        <p:spPr>
          <a:xfrm>
            <a:off x="5344159" y="2926207"/>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8"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8" y="400176"/>
                </a:lnTo>
                <a:lnTo>
                  <a:pt x="1434240" y="434682"/>
                </a:lnTo>
                <a:lnTo>
                  <a:pt x="1413788" y="501134"/>
                </a:lnTo>
                <a:lnTo>
                  <a:pt x="1374539" y="563373"/>
                </a:lnTo>
                <a:lnTo>
                  <a:pt x="1348404" y="592612"/>
                </a:lnTo>
                <a:lnTo>
                  <a:pt x="1318218" y="620437"/>
                </a:lnTo>
                <a:lnTo>
                  <a:pt x="1284195" y="646727"/>
                </a:lnTo>
                <a:lnTo>
                  <a:pt x="1246551" y="671362"/>
                </a:lnTo>
                <a:lnTo>
                  <a:pt x="1205502" y="694222"/>
                </a:lnTo>
                <a:lnTo>
                  <a:pt x="1161264" y="715186"/>
                </a:lnTo>
                <a:lnTo>
                  <a:pt x="1114053" y="734135"/>
                </a:lnTo>
                <a:lnTo>
                  <a:pt x="1064083" y="750948"/>
                </a:lnTo>
                <a:lnTo>
                  <a:pt x="1011572" y="765504"/>
                </a:lnTo>
                <a:lnTo>
                  <a:pt x="956735" y="777683"/>
                </a:lnTo>
                <a:lnTo>
                  <a:pt x="899787" y="787365"/>
                </a:lnTo>
                <a:lnTo>
                  <a:pt x="840945" y="794430"/>
                </a:lnTo>
                <a:lnTo>
                  <a:pt x="780423" y="798757"/>
                </a:lnTo>
                <a:lnTo>
                  <a:pt x="718438" y="800226"/>
                </a:lnTo>
                <a:lnTo>
                  <a:pt x="656454" y="798757"/>
                </a:lnTo>
                <a:lnTo>
                  <a:pt x="595932" y="794430"/>
                </a:lnTo>
                <a:lnTo>
                  <a:pt x="537090" y="787365"/>
                </a:lnTo>
                <a:lnTo>
                  <a:pt x="480142" y="777683"/>
                </a:lnTo>
                <a:lnTo>
                  <a:pt x="425305" y="765504"/>
                </a:lnTo>
                <a:lnTo>
                  <a:pt x="372794" y="750948"/>
                </a:lnTo>
                <a:lnTo>
                  <a:pt x="322824" y="734135"/>
                </a:lnTo>
                <a:lnTo>
                  <a:pt x="275613" y="715186"/>
                </a:lnTo>
                <a:lnTo>
                  <a:pt x="231375" y="694222"/>
                </a:lnTo>
                <a:lnTo>
                  <a:pt x="190326" y="671362"/>
                </a:lnTo>
                <a:lnTo>
                  <a:pt x="152682" y="646727"/>
                </a:lnTo>
                <a:lnTo>
                  <a:pt x="118659" y="620437"/>
                </a:lnTo>
                <a:lnTo>
                  <a:pt x="88473" y="592612"/>
                </a:lnTo>
                <a:lnTo>
                  <a:pt x="62338" y="563373"/>
                </a:lnTo>
                <a:lnTo>
                  <a:pt x="23089" y="501134"/>
                </a:lnTo>
                <a:lnTo>
                  <a:pt x="2637" y="434682"/>
                </a:lnTo>
                <a:lnTo>
                  <a:pt x="0" y="400176"/>
                </a:lnTo>
                <a:close/>
              </a:path>
            </a:pathLst>
          </a:custGeom>
          <a:ln w="12700">
            <a:solidFill>
              <a:srgbClr val="000000"/>
            </a:solidFill>
          </a:ln>
        </p:spPr>
        <p:txBody>
          <a:bodyPr wrap="square" lIns="0" tIns="0" rIns="0" bIns="0" rtlCol="0"/>
          <a:lstStyle/>
          <a:p>
            <a:endParaRPr/>
          </a:p>
        </p:txBody>
      </p:sp>
      <p:sp>
        <p:nvSpPr>
          <p:cNvPr id="28" name="object 28"/>
          <p:cNvSpPr txBox="1"/>
          <p:nvPr/>
        </p:nvSpPr>
        <p:spPr>
          <a:xfrm>
            <a:off x="5564504" y="3171190"/>
            <a:ext cx="99949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Physician</a:t>
            </a:r>
            <a:endParaRPr sz="1800">
              <a:latin typeface="Arial"/>
              <a:cs typeface="Arial"/>
            </a:endParaRPr>
          </a:p>
        </p:txBody>
      </p:sp>
      <p:grpSp>
        <p:nvGrpSpPr>
          <p:cNvPr id="29" name="object 29"/>
          <p:cNvGrpSpPr/>
          <p:nvPr/>
        </p:nvGrpSpPr>
        <p:grpSpPr>
          <a:xfrm>
            <a:off x="1778635" y="1871408"/>
            <a:ext cx="6972934" cy="4634230"/>
            <a:chOff x="1778635" y="1871408"/>
            <a:chExt cx="6972934" cy="4634230"/>
          </a:xfrm>
        </p:grpSpPr>
        <p:sp>
          <p:nvSpPr>
            <p:cNvPr id="30" name="object 30"/>
            <p:cNvSpPr/>
            <p:nvPr/>
          </p:nvSpPr>
          <p:spPr>
            <a:xfrm>
              <a:off x="1784985" y="1877758"/>
              <a:ext cx="1803400" cy="4621530"/>
            </a:xfrm>
            <a:custGeom>
              <a:avLst/>
              <a:gdLst/>
              <a:ahLst/>
              <a:cxnLst/>
              <a:rect l="l" t="t" r="r" b="b"/>
              <a:pathLst>
                <a:path w="1803400" h="4621530">
                  <a:moveTo>
                    <a:pt x="0" y="4621022"/>
                  </a:moveTo>
                  <a:lnTo>
                    <a:pt x="1803400" y="4621022"/>
                  </a:lnTo>
                  <a:lnTo>
                    <a:pt x="1803400" y="0"/>
                  </a:lnTo>
                  <a:lnTo>
                    <a:pt x="0" y="0"/>
                  </a:lnTo>
                  <a:lnTo>
                    <a:pt x="0" y="4621022"/>
                  </a:lnTo>
                  <a:close/>
                </a:path>
              </a:pathLst>
            </a:custGeom>
            <a:ln w="12700">
              <a:solidFill>
                <a:srgbClr val="000000"/>
              </a:solidFill>
              <a:prstDash val="sysDash"/>
            </a:ln>
          </p:spPr>
          <p:txBody>
            <a:bodyPr wrap="square" lIns="0" tIns="0" rIns="0" bIns="0" rtlCol="0"/>
            <a:lstStyle/>
            <a:p>
              <a:endParaRPr/>
            </a:p>
          </p:txBody>
        </p:sp>
        <p:sp>
          <p:nvSpPr>
            <p:cNvPr id="31" name="object 31"/>
            <p:cNvSpPr/>
            <p:nvPr/>
          </p:nvSpPr>
          <p:spPr>
            <a:xfrm>
              <a:off x="1947672" y="1961641"/>
              <a:ext cx="1478152" cy="2965703"/>
            </a:xfrm>
            <a:prstGeom prst="rect">
              <a:avLst/>
            </a:prstGeom>
            <a:blipFill>
              <a:blip r:embed="rId3" cstate="print"/>
              <a:stretch>
                <a:fillRect/>
              </a:stretch>
            </a:blipFill>
          </p:spPr>
          <p:txBody>
            <a:bodyPr wrap="square" lIns="0" tIns="0" rIns="0" bIns="0" rtlCol="0"/>
            <a:lstStyle/>
            <a:p>
              <a:endParaRPr/>
            </a:p>
          </p:txBody>
        </p:sp>
        <p:sp>
          <p:nvSpPr>
            <p:cNvPr id="32" name="object 32"/>
            <p:cNvSpPr/>
            <p:nvPr/>
          </p:nvSpPr>
          <p:spPr>
            <a:xfrm>
              <a:off x="1950720" y="4160951"/>
              <a:ext cx="1475232" cy="1475231"/>
            </a:xfrm>
            <a:prstGeom prst="rect">
              <a:avLst/>
            </a:prstGeom>
            <a:blipFill>
              <a:blip r:embed="rId4" cstate="print"/>
              <a:stretch>
                <a:fillRect/>
              </a:stretch>
            </a:blipFill>
          </p:spPr>
          <p:txBody>
            <a:bodyPr wrap="square" lIns="0" tIns="0" rIns="0" bIns="0" rtlCol="0"/>
            <a:lstStyle/>
            <a:p>
              <a:endParaRPr/>
            </a:p>
          </p:txBody>
        </p:sp>
        <p:sp>
          <p:nvSpPr>
            <p:cNvPr id="33" name="object 33"/>
            <p:cNvSpPr/>
            <p:nvPr/>
          </p:nvSpPr>
          <p:spPr>
            <a:xfrm>
              <a:off x="1950720" y="4857750"/>
              <a:ext cx="1478153" cy="1478153"/>
            </a:xfrm>
            <a:prstGeom prst="rect">
              <a:avLst/>
            </a:prstGeom>
            <a:blipFill>
              <a:blip r:embed="rId5" cstate="print"/>
              <a:stretch>
                <a:fillRect/>
              </a:stretch>
            </a:blipFill>
          </p:spPr>
          <p:txBody>
            <a:bodyPr wrap="square" lIns="0" tIns="0" rIns="0" bIns="0" rtlCol="0"/>
            <a:lstStyle/>
            <a:p>
              <a:endParaRPr/>
            </a:p>
          </p:txBody>
        </p:sp>
        <p:sp>
          <p:nvSpPr>
            <p:cNvPr id="34" name="object 34"/>
            <p:cNvSpPr/>
            <p:nvPr/>
          </p:nvSpPr>
          <p:spPr>
            <a:xfrm>
              <a:off x="3423158" y="2487802"/>
              <a:ext cx="5328285" cy="3513454"/>
            </a:xfrm>
            <a:custGeom>
              <a:avLst/>
              <a:gdLst/>
              <a:ahLst/>
              <a:cxnLst/>
              <a:rect l="l" t="t" r="r" b="b"/>
              <a:pathLst>
                <a:path w="5328284" h="3513454">
                  <a:moveTo>
                    <a:pt x="1921002" y="2590419"/>
                  </a:moveTo>
                  <a:lnTo>
                    <a:pt x="1862328" y="2506218"/>
                  </a:lnTo>
                  <a:lnTo>
                    <a:pt x="1858391" y="2505456"/>
                  </a:lnTo>
                  <a:lnTo>
                    <a:pt x="1855470" y="2507488"/>
                  </a:lnTo>
                  <a:lnTo>
                    <a:pt x="1852676" y="2509520"/>
                  </a:lnTo>
                  <a:lnTo>
                    <a:pt x="1851914" y="2513457"/>
                  </a:lnTo>
                  <a:lnTo>
                    <a:pt x="1890077" y="2568283"/>
                  </a:lnTo>
                  <a:lnTo>
                    <a:pt x="1840484" y="2532761"/>
                  </a:lnTo>
                  <a:lnTo>
                    <a:pt x="1837563" y="2530729"/>
                  </a:lnTo>
                  <a:lnTo>
                    <a:pt x="1833626" y="2531364"/>
                  </a:lnTo>
                  <a:lnTo>
                    <a:pt x="1831594" y="2534158"/>
                  </a:lnTo>
                  <a:lnTo>
                    <a:pt x="1829562" y="2537079"/>
                  </a:lnTo>
                  <a:lnTo>
                    <a:pt x="1830197" y="2541016"/>
                  </a:lnTo>
                  <a:lnTo>
                    <a:pt x="1831327" y="2541841"/>
                  </a:lnTo>
                  <a:lnTo>
                    <a:pt x="5334" y="1694688"/>
                  </a:lnTo>
                  <a:lnTo>
                    <a:pt x="0" y="1706245"/>
                  </a:lnTo>
                  <a:lnTo>
                    <a:pt x="1884413" y="2580513"/>
                  </a:lnTo>
                  <a:lnTo>
                    <a:pt x="1825371" y="2564511"/>
                  </a:lnTo>
                  <a:lnTo>
                    <a:pt x="1821942" y="2563622"/>
                  </a:lnTo>
                  <a:lnTo>
                    <a:pt x="1818513" y="2565654"/>
                  </a:lnTo>
                  <a:lnTo>
                    <a:pt x="1817497" y="2569083"/>
                  </a:lnTo>
                  <a:lnTo>
                    <a:pt x="1816608" y="2572385"/>
                  </a:lnTo>
                  <a:lnTo>
                    <a:pt x="1817738" y="2574391"/>
                  </a:lnTo>
                  <a:lnTo>
                    <a:pt x="3429" y="2404491"/>
                  </a:lnTo>
                  <a:lnTo>
                    <a:pt x="2159" y="2417064"/>
                  </a:lnTo>
                  <a:lnTo>
                    <a:pt x="1819211" y="2587206"/>
                  </a:lnTo>
                  <a:lnTo>
                    <a:pt x="1817624" y="2587371"/>
                  </a:lnTo>
                  <a:lnTo>
                    <a:pt x="1815084" y="2590419"/>
                  </a:lnTo>
                  <a:lnTo>
                    <a:pt x="1815465" y="2593975"/>
                  </a:lnTo>
                  <a:lnTo>
                    <a:pt x="1815719" y="2597404"/>
                  </a:lnTo>
                  <a:lnTo>
                    <a:pt x="1818894" y="2600071"/>
                  </a:lnTo>
                  <a:lnTo>
                    <a:pt x="1822323" y="2599690"/>
                  </a:lnTo>
                  <a:lnTo>
                    <a:pt x="1883092" y="2593987"/>
                  </a:lnTo>
                  <a:lnTo>
                    <a:pt x="1882927" y="2594064"/>
                  </a:lnTo>
                  <a:lnTo>
                    <a:pt x="4064" y="3102889"/>
                  </a:lnTo>
                  <a:lnTo>
                    <a:pt x="7366" y="3115157"/>
                  </a:lnTo>
                  <a:lnTo>
                    <a:pt x="1821929" y="2623794"/>
                  </a:lnTo>
                  <a:lnTo>
                    <a:pt x="1821180" y="2625852"/>
                  </a:lnTo>
                  <a:lnTo>
                    <a:pt x="1824228" y="2632202"/>
                  </a:lnTo>
                  <a:lnTo>
                    <a:pt x="1827911" y="2633599"/>
                  </a:lnTo>
                  <a:lnTo>
                    <a:pt x="1831086" y="2632202"/>
                  </a:lnTo>
                  <a:lnTo>
                    <a:pt x="1887220" y="2606116"/>
                  </a:lnTo>
                  <a:lnTo>
                    <a:pt x="1887918" y="2605925"/>
                  </a:lnTo>
                  <a:lnTo>
                    <a:pt x="1842389" y="2652014"/>
                  </a:lnTo>
                  <a:lnTo>
                    <a:pt x="1839976" y="2654554"/>
                  </a:lnTo>
                  <a:lnTo>
                    <a:pt x="1839976" y="2658618"/>
                  </a:lnTo>
                  <a:lnTo>
                    <a:pt x="1842389" y="2661031"/>
                  </a:lnTo>
                  <a:lnTo>
                    <a:pt x="1844929" y="2663444"/>
                  </a:lnTo>
                  <a:lnTo>
                    <a:pt x="1848993" y="2663444"/>
                  </a:lnTo>
                  <a:lnTo>
                    <a:pt x="1851406" y="2661031"/>
                  </a:lnTo>
                  <a:lnTo>
                    <a:pt x="1921002" y="2590419"/>
                  </a:lnTo>
                  <a:close/>
                </a:path>
                <a:path w="5328284" h="3513454">
                  <a:moveTo>
                    <a:pt x="1921002" y="838581"/>
                  </a:moveTo>
                  <a:lnTo>
                    <a:pt x="1855089" y="764540"/>
                  </a:lnTo>
                  <a:lnTo>
                    <a:pt x="1852803" y="761873"/>
                  </a:lnTo>
                  <a:lnTo>
                    <a:pt x="1848739" y="761619"/>
                  </a:lnTo>
                  <a:lnTo>
                    <a:pt x="1846199" y="764032"/>
                  </a:lnTo>
                  <a:lnTo>
                    <a:pt x="1843532" y="766318"/>
                  </a:lnTo>
                  <a:lnTo>
                    <a:pt x="1843278" y="770382"/>
                  </a:lnTo>
                  <a:lnTo>
                    <a:pt x="1845564" y="772922"/>
                  </a:lnTo>
                  <a:lnTo>
                    <a:pt x="1888578" y="821258"/>
                  </a:lnTo>
                  <a:lnTo>
                    <a:pt x="4572" y="206883"/>
                  </a:lnTo>
                  <a:lnTo>
                    <a:pt x="635" y="218948"/>
                  </a:lnTo>
                  <a:lnTo>
                    <a:pt x="1884807" y="833374"/>
                  </a:lnTo>
                  <a:lnTo>
                    <a:pt x="1821434" y="847090"/>
                  </a:lnTo>
                  <a:lnTo>
                    <a:pt x="1818005" y="847725"/>
                  </a:lnTo>
                  <a:lnTo>
                    <a:pt x="1815846" y="851154"/>
                  </a:lnTo>
                  <a:lnTo>
                    <a:pt x="1817370" y="858012"/>
                  </a:lnTo>
                  <a:lnTo>
                    <a:pt x="1820672" y="860171"/>
                  </a:lnTo>
                  <a:lnTo>
                    <a:pt x="1911540" y="840613"/>
                  </a:lnTo>
                  <a:lnTo>
                    <a:pt x="1921002" y="838581"/>
                  </a:lnTo>
                  <a:close/>
                </a:path>
                <a:path w="5328284" h="3513454">
                  <a:moveTo>
                    <a:pt x="5327904" y="3112935"/>
                  </a:moveTo>
                  <a:lnTo>
                    <a:pt x="5326900" y="3107626"/>
                  </a:lnTo>
                  <a:lnTo>
                    <a:pt x="5308981" y="3012059"/>
                  </a:lnTo>
                  <a:lnTo>
                    <a:pt x="5305679" y="3009773"/>
                  </a:lnTo>
                  <a:lnTo>
                    <a:pt x="5302250" y="3010408"/>
                  </a:lnTo>
                  <a:lnTo>
                    <a:pt x="5298821" y="3011170"/>
                  </a:lnTo>
                  <a:lnTo>
                    <a:pt x="5296535" y="3014472"/>
                  </a:lnTo>
                  <a:lnTo>
                    <a:pt x="5309108" y="3081578"/>
                  </a:lnTo>
                  <a:lnTo>
                    <a:pt x="4386059" y="2015934"/>
                  </a:lnTo>
                  <a:lnTo>
                    <a:pt x="4934051" y="1705876"/>
                  </a:lnTo>
                  <a:lnTo>
                    <a:pt x="5259260" y="1883333"/>
                  </a:lnTo>
                  <a:lnTo>
                    <a:pt x="5191125" y="1885315"/>
                  </a:lnTo>
                  <a:lnTo>
                    <a:pt x="5188331" y="1888236"/>
                  </a:lnTo>
                  <a:lnTo>
                    <a:pt x="5188458" y="1895221"/>
                  </a:lnTo>
                  <a:lnTo>
                    <a:pt x="5191506" y="1898015"/>
                  </a:lnTo>
                  <a:lnTo>
                    <a:pt x="5293995" y="1894967"/>
                  </a:lnTo>
                  <a:lnTo>
                    <a:pt x="5293753" y="1894586"/>
                  </a:lnTo>
                  <a:lnTo>
                    <a:pt x="5242814" y="1810131"/>
                  </a:lnTo>
                  <a:lnTo>
                    <a:pt x="5241036" y="1807210"/>
                  </a:lnTo>
                  <a:lnTo>
                    <a:pt x="5237099" y="1806194"/>
                  </a:lnTo>
                  <a:lnTo>
                    <a:pt x="5234051" y="1807972"/>
                  </a:lnTo>
                  <a:lnTo>
                    <a:pt x="5231130" y="1809877"/>
                  </a:lnTo>
                  <a:lnTo>
                    <a:pt x="5230114" y="1813687"/>
                  </a:lnTo>
                  <a:lnTo>
                    <a:pt x="5231892" y="1816735"/>
                  </a:lnTo>
                  <a:lnTo>
                    <a:pt x="5265305" y="1872132"/>
                  </a:lnTo>
                  <a:lnTo>
                    <a:pt x="4947082" y="1698510"/>
                  </a:lnTo>
                  <a:lnTo>
                    <a:pt x="5265750" y="1518196"/>
                  </a:lnTo>
                  <a:lnTo>
                    <a:pt x="5233162" y="1574165"/>
                  </a:lnTo>
                  <a:lnTo>
                    <a:pt x="5231384" y="1577086"/>
                  </a:lnTo>
                  <a:lnTo>
                    <a:pt x="5232400" y="1581023"/>
                  </a:lnTo>
                  <a:lnTo>
                    <a:pt x="5238496" y="1584579"/>
                  </a:lnTo>
                  <a:lnTo>
                    <a:pt x="5242306" y="1583563"/>
                  </a:lnTo>
                  <a:lnTo>
                    <a:pt x="5293614" y="1495552"/>
                  </a:lnTo>
                  <a:lnTo>
                    <a:pt x="5293995" y="1494917"/>
                  </a:lnTo>
                  <a:lnTo>
                    <a:pt x="5284940" y="1484503"/>
                  </a:lnTo>
                  <a:lnTo>
                    <a:pt x="5284940" y="1507337"/>
                  </a:lnTo>
                  <a:lnTo>
                    <a:pt x="5284673" y="1507490"/>
                  </a:lnTo>
                  <a:lnTo>
                    <a:pt x="5282946" y="1507490"/>
                  </a:lnTo>
                  <a:lnTo>
                    <a:pt x="5271986" y="1507490"/>
                  </a:lnTo>
                  <a:lnTo>
                    <a:pt x="5272075" y="1507337"/>
                  </a:lnTo>
                  <a:lnTo>
                    <a:pt x="5282857" y="1507337"/>
                  </a:lnTo>
                  <a:lnTo>
                    <a:pt x="5284940" y="1507337"/>
                  </a:lnTo>
                  <a:lnTo>
                    <a:pt x="5284940" y="1484503"/>
                  </a:lnTo>
                  <a:lnTo>
                    <a:pt x="5228971" y="1420114"/>
                  </a:lnTo>
                  <a:lnTo>
                    <a:pt x="5226685" y="1417447"/>
                  </a:lnTo>
                  <a:lnTo>
                    <a:pt x="5222621" y="1417193"/>
                  </a:lnTo>
                  <a:lnTo>
                    <a:pt x="5220081" y="1419479"/>
                  </a:lnTo>
                  <a:lnTo>
                    <a:pt x="5217414" y="1421765"/>
                  </a:lnTo>
                  <a:lnTo>
                    <a:pt x="5217033" y="1425829"/>
                  </a:lnTo>
                  <a:lnTo>
                    <a:pt x="5219446" y="1428496"/>
                  </a:lnTo>
                  <a:lnTo>
                    <a:pt x="5261864" y="1477352"/>
                  </a:lnTo>
                  <a:lnTo>
                    <a:pt x="5259387" y="1476514"/>
                  </a:lnTo>
                  <a:lnTo>
                    <a:pt x="5259387" y="1507159"/>
                  </a:lnTo>
                  <a:lnTo>
                    <a:pt x="4933912" y="1691322"/>
                  </a:lnTo>
                  <a:lnTo>
                    <a:pt x="4920881" y="1684223"/>
                  </a:lnTo>
                  <a:lnTo>
                    <a:pt x="4920881" y="1698688"/>
                  </a:lnTo>
                  <a:lnTo>
                    <a:pt x="4377550" y="2006104"/>
                  </a:lnTo>
                  <a:lnTo>
                    <a:pt x="4366311" y="1993138"/>
                  </a:lnTo>
                  <a:lnTo>
                    <a:pt x="4366311" y="2012467"/>
                  </a:lnTo>
                  <a:lnTo>
                    <a:pt x="4270413" y="2066721"/>
                  </a:lnTo>
                  <a:lnTo>
                    <a:pt x="4259326" y="2051672"/>
                  </a:lnTo>
                  <a:lnTo>
                    <a:pt x="4259326" y="2072995"/>
                  </a:lnTo>
                  <a:lnTo>
                    <a:pt x="3381337" y="2569768"/>
                  </a:lnTo>
                  <a:lnTo>
                    <a:pt x="4009364" y="1733638"/>
                  </a:lnTo>
                  <a:lnTo>
                    <a:pt x="4259326" y="2072995"/>
                  </a:lnTo>
                  <a:lnTo>
                    <a:pt x="4259326" y="2051672"/>
                  </a:lnTo>
                  <a:lnTo>
                    <a:pt x="4017289" y="1723085"/>
                  </a:lnTo>
                  <a:lnTo>
                    <a:pt x="4062971" y="1662264"/>
                  </a:lnTo>
                  <a:lnTo>
                    <a:pt x="4366311" y="2012467"/>
                  </a:lnTo>
                  <a:lnTo>
                    <a:pt x="4366311" y="1993138"/>
                  </a:lnTo>
                  <a:lnTo>
                    <a:pt x="4070756" y="1651889"/>
                  </a:lnTo>
                  <a:lnTo>
                    <a:pt x="4292981" y="1356029"/>
                  </a:lnTo>
                  <a:lnTo>
                    <a:pt x="4920881" y="1698688"/>
                  </a:lnTo>
                  <a:lnTo>
                    <a:pt x="4920881" y="1684223"/>
                  </a:lnTo>
                  <a:lnTo>
                    <a:pt x="4300677" y="1345793"/>
                  </a:lnTo>
                  <a:lnTo>
                    <a:pt x="4408957" y="1201635"/>
                  </a:lnTo>
                  <a:lnTo>
                    <a:pt x="5257635" y="1489367"/>
                  </a:lnTo>
                  <a:lnTo>
                    <a:pt x="5234571" y="1494091"/>
                  </a:lnTo>
                  <a:lnTo>
                    <a:pt x="5194935" y="1493520"/>
                  </a:lnTo>
                  <a:lnTo>
                    <a:pt x="5191379" y="1493520"/>
                  </a:lnTo>
                  <a:lnTo>
                    <a:pt x="5188585" y="1496314"/>
                  </a:lnTo>
                  <a:lnTo>
                    <a:pt x="5188458" y="1503299"/>
                  </a:lnTo>
                  <a:lnTo>
                    <a:pt x="5189804" y="1504708"/>
                  </a:lnTo>
                  <a:lnTo>
                    <a:pt x="5188712" y="1506347"/>
                  </a:lnTo>
                  <a:lnTo>
                    <a:pt x="5189474" y="1509776"/>
                  </a:lnTo>
                  <a:lnTo>
                    <a:pt x="5190109" y="1513205"/>
                  </a:lnTo>
                  <a:lnTo>
                    <a:pt x="5193411" y="1515364"/>
                  </a:lnTo>
                  <a:lnTo>
                    <a:pt x="5196967" y="1514729"/>
                  </a:lnTo>
                  <a:lnTo>
                    <a:pt x="5235714" y="1506816"/>
                  </a:lnTo>
                  <a:lnTo>
                    <a:pt x="5259387" y="1507159"/>
                  </a:lnTo>
                  <a:lnTo>
                    <a:pt x="5259387" y="1476514"/>
                  </a:lnTo>
                  <a:lnTo>
                    <a:pt x="4417009" y="1190904"/>
                  </a:lnTo>
                  <a:lnTo>
                    <a:pt x="5277409" y="45415"/>
                  </a:lnTo>
                  <a:lnTo>
                    <a:pt x="5269865" y="109728"/>
                  </a:lnTo>
                  <a:lnTo>
                    <a:pt x="5269484" y="113284"/>
                  </a:lnTo>
                  <a:lnTo>
                    <a:pt x="5272024" y="116459"/>
                  </a:lnTo>
                  <a:lnTo>
                    <a:pt x="5279009" y="117221"/>
                  </a:lnTo>
                  <a:lnTo>
                    <a:pt x="5282057" y="114681"/>
                  </a:lnTo>
                  <a:lnTo>
                    <a:pt x="5282565" y="111252"/>
                  </a:lnTo>
                  <a:lnTo>
                    <a:pt x="5293284" y="18923"/>
                  </a:lnTo>
                  <a:lnTo>
                    <a:pt x="5293995" y="12827"/>
                  </a:lnTo>
                  <a:lnTo>
                    <a:pt x="5286895" y="11938"/>
                  </a:lnTo>
                  <a:lnTo>
                    <a:pt x="5195697" y="508"/>
                  </a:lnTo>
                  <a:lnTo>
                    <a:pt x="5192141" y="0"/>
                  </a:lnTo>
                  <a:lnTo>
                    <a:pt x="5188966" y="2540"/>
                  </a:lnTo>
                  <a:lnTo>
                    <a:pt x="5188204" y="9398"/>
                  </a:lnTo>
                  <a:lnTo>
                    <a:pt x="5190617" y="12573"/>
                  </a:lnTo>
                  <a:lnTo>
                    <a:pt x="5194046" y="13081"/>
                  </a:lnTo>
                  <a:lnTo>
                    <a:pt x="5258397" y="21107"/>
                  </a:lnTo>
                  <a:lnTo>
                    <a:pt x="5256047" y="22110"/>
                  </a:lnTo>
                  <a:lnTo>
                    <a:pt x="5256047" y="42570"/>
                  </a:lnTo>
                  <a:lnTo>
                    <a:pt x="5224653" y="84709"/>
                  </a:lnTo>
                  <a:lnTo>
                    <a:pt x="5222621" y="87503"/>
                  </a:lnTo>
                  <a:lnTo>
                    <a:pt x="5223129" y="91567"/>
                  </a:lnTo>
                  <a:lnTo>
                    <a:pt x="5225529" y="93319"/>
                  </a:lnTo>
                  <a:lnTo>
                    <a:pt x="4404347" y="1186611"/>
                  </a:lnTo>
                  <a:lnTo>
                    <a:pt x="4396295" y="1183894"/>
                  </a:lnTo>
                  <a:lnTo>
                    <a:pt x="4396295" y="1197343"/>
                  </a:lnTo>
                  <a:lnTo>
                    <a:pt x="4289412" y="1339646"/>
                  </a:lnTo>
                  <a:lnTo>
                    <a:pt x="4281716" y="1335455"/>
                  </a:lnTo>
                  <a:lnTo>
                    <a:pt x="4281716" y="1349883"/>
                  </a:lnTo>
                  <a:lnTo>
                    <a:pt x="4062247" y="1642071"/>
                  </a:lnTo>
                  <a:lnTo>
                    <a:pt x="4054462" y="1633093"/>
                  </a:lnTo>
                  <a:lnTo>
                    <a:pt x="4054462" y="1652435"/>
                  </a:lnTo>
                  <a:lnTo>
                    <a:pt x="4009415" y="1712404"/>
                  </a:lnTo>
                  <a:lnTo>
                    <a:pt x="3458045" y="963866"/>
                  </a:lnTo>
                  <a:lnTo>
                    <a:pt x="4054462" y="1652435"/>
                  </a:lnTo>
                  <a:lnTo>
                    <a:pt x="4054462" y="1633093"/>
                  </a:lnTo>
                  <a:lnTo>
                    <a:pt x="3385591" y="860844"/>
                  </a:lnTo>
                  <a:lnTo>
                    <a:pt x="4281716" y="1349883"/>
                  </a:lnTo>
                  <a:lnTo>
                    <a:pt x="4281716" y="1335455"/>
                  </a:lnTo>
                  <a:lnTo>
                    <a:pt x="3425215" y="868083"/>
                  </a:lnTo>
                  <a:lnTo>
                    <a:pt x="4396295" y="1197343"/>
                  </a:lnTo>
                  <a:lnTo>
                    <a:pt x="4396295" y="1183894"/>
                  </a:lnTo>
                  <a:lnTo>
                    <a:pt x="3375787" y="837869"/>
                  </a:lnTo>
                  <a:lnTo>
                    <a:pt x="5199469" y="60096"/>
                  </a:lnTo>
                  <a:lnTo>
                    <a:pt x="5200650" y="62865"/>
                  </a:lnTo>
                  <a:lnTo>
                    <a:pt x="5204333" y="64262"/>
                  </a:lnTo>
                  <a:lnTo>
                    <a:pt x="5207635" y="62992"/>
                  </a:lnTo>
                  <a:lnTo>
                    <a:pt x="5256047" y="42570"/>
                  </a:lnTo>
                  <a:lnTo>
                    <a:pt x="5256047" y="22110"/>
                  </a:lnTo>
                  <a:lnTo>
                    <a:pt x="3355340" y="832739"/>
                  </a:lnTo>
                  <a:lnTo>
                    <a:pt x="3357842" y="838542"/>
                  </a:lnTo>
                  <a:lnTo>
                    <a:pt x="3352800" y="842264"/>
                  </a:lnTo>
                  <a:lnTo>
                    <a:pt x="3353066" y="842632"/>
                  </a:lnTo>
                  <a:lnTo>
                    <a:pt x="3353231" y="842860"/>
                  </a:lnTo>
                  <a:lnTo>
                    <a:pt x="4001503" y="1722958"/>
                  </a:lnTo>
                  <a:lnTo>
                    <a:pt x="3352800" y="2586609"/>
                  </a:lnTo>
                  <a:lnTo>
                    <a:pt x="3357943" y="2590469"/>
                  </a:lnTo>
                  <a:lnTo>
                    <a:pt x="3361055" y="2595880"/>
                  </a:lnTo>
                  <a:lnTo>
                    <a:pt x="4266933" y="2083333"/>
                  </a:lnTo>
                  <a:lnTo>
                    <a:pt x="5301488" y="3487788"/>
                  </a:lnTo>
                  <a:lnTo>
                    <a:pt x="5242052" y="3462070"/>
                  </a:lnTo>
                  <a:lnTo>
                    <a:pt x="5238750" y="3460686"/>
                  </a:lnTo>
                  <a:lnTo>
                    <a:pt x="5235067" y="3462159"/>
                  </a:lnTo>
                  <a:lnTo>
                    <a:pt x="5232273" y="3468598"/>
                  </a:lnTo>
                  <a:lnTo>
                    <a:pt x="5233797" y="3472345"/>
                  </a:lnTo>
                  <a:lnTo>
                    <a:pt x="5327904" y="3513036"/>
                  </a:lnTo>
                  <a:lnTo>
                    <a:pt x="5327218" y="3506736"/>
                  </a:lnTo>
                  <a:lnTo>
                    <a:pt x="5316982" y="3411016"/>
                  </a:lnTo>
                  <a:lnTo>
                    <a:pt x="5313807" y="3408489"/>
                  </a:lnTo>
                  <a:lnTo>
                    <a:pt x="5306949" y="3409238"/>
                  </a:lnTo>
                  <a:lnTo>
                    <a:pt x="5304409" y="3412363"/>
                  </a:lnTo>
                  <a:lnTo>
                    <a:pt x="5311686" y="3480308"/>
                  </a:lnTo>
                  <a:lnTo>
                    <a:pt x="4278020" y="2077059"/>
                  </a:lnTo>
                  <a:lnTo>
                    <a:pt x="4374820" y="2022297"/>
                  </a:lnTo>
                  <a:lnTo>
                    <a:pt x="5299557" y="3089872"/>
                  </a:lnTo>
                  <a:lnTo>
                    <a:pt x="5234940" y="3067812"/>
                  </a:lnTo>
                  <a:lnTo>
                    <a:pt x="5231257" y="3069590"/>
                  </a:lnTo>
                  <a:lnTo>
                    <a:pt x="5230241" y="3072892"/>
                  </a:lnTo>
                  <a:lnTo>
                    <a:pt x="5229098" y="3076194"/>
                  </a:lnTo>
                  <a:lnTo>
                    <a:pt x="5230876" y="3079750"/>
                  </a:lnTo>
                  <a:lnTo>
                    <a:pt x="5327904" y="3112935"/>
                  </a:lnTo>
                  <a:close/>
                </a:path>
              </a:pathLst>
            </a:custGeom>
            <a:solidFill>
              <a:srgbClr val="000000"/>
            </a:solidFill>
          </p:spPr>
          <p:txBody>
            <a:bodyPr wrap="square" lIns="0" tIns="0" rIns="0" bIns="0" rtlCol="0"/>
            <a:lstStyle/>
            <a:p>
              <a:endParaRPr/>
            </a:p>
          </p:txBody>
        </p:sp>
      </p:grpSp>
      <p:sp>
        <p:nvSpPr>
          <p:cNvPr id="35" name="object 35"/>
          <p:cNvSpPr txBox="1"/>
          <p:nvPr/>
        </p:nvSpPr>
        <p:spPr>
          <a:xfrm>
            <a:off x="1983994" y="1161669"/>
            <a:ext cx="4533265" cy="513715"/>
          </a:xfrm>
          <a:prstGeom prst="rect">
            <a:avLst/>
          </a:prstGeom>
        </p:spPr>
        <p:txBody>
          <a:bodyPr vert="horz" wrap="square" lIns="0" tIns="13335" rIns="0" bIns="0" rtlCol="0">
            <a:spAutoFit/>
          </a:bodyPr>
          <a:lstStyle/>
          <a:p>
            <a:pPr marL="12700">
              <a:lnSpc>
                <a:spcPct val="100000"/>
              </a:lnSpc>
              <a:spcBef>
                <a:spcPts val="105"/>
              </a:spcBef>
              <a:tabLst>
                <a:tab pos="3637915" algn="l"/>
              </a:tabLst>
            </a:pPr>
            <a:r>
              <a:rPr sz="3200" spc="-5" dirty="0">
                <a:latin typeface="Calibri"/>
                <a:cs typeface="Calibri"/>
              </a:rPr>
              <a:t>Subjects	</a:t>
            </a:r>
            <a:r>
              <a:rPr sz="3200" spc="-20" dirty="0">
                <a:latin typeface="Calibri"/>
                <a:cs typeface="Calibri"/>
              </a:rPr>
              <a:t>Roles</a:t>
            </a:r>
            <a:endParaRPr sz="3200">
              <a:latin typeface="Calibri"/>
              <a:cs typeface="Calibri"/>
            </a:endParaRPr>
          </a:p>
        </p:txBody>
      </p:sp>
    </p:spTree>
    <p:extLst>
      <p:ext uri="{BB962C8B-B14F-4D97-AF65-F5344CB8AC3E}">
        <p14:creationId xmlns:p14="http://schemas.microsoft.com/office/powerpoint/2010/main" val="934454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0331" y="117981"/>
            <a:ext cx="7633970" cy="757555"/>
          </a:xfrm>
          <a:prstGeom prst="rect">
            <a:avLst/>
          </a:prstGeom>
        </p:spPr>
        <p:txBody>
          <a:bodyPr vert="horz" wrap="square" lIns="0" tIns="12700" rIns="0" bIns="0" rtlCol="0">
            <a:spAutoFit/>
          </a:bodyPr>
          <a:lstStyle/>
          <a:p>
            <a:pPr marL="12700">
              <a:lnSpc>
                <a:spcPct val="100000"/>
              </a:lnSpc>
              <a:spcBef>
                <a:spcPts val="100"/>
              </a:spcBef>
            </a:pPr>
            <a:r>
              <a:rPr spc="-155" dirty="0"/>
              <a:t>Role-based </a:t>
            </a:r>
            <a:r>
              <a:rPr spc="-135" dirty="0"/>
              <a:t>access </a:t>
            </a:r>
            <a:r>
              <a:rPr spc="-160" dirty="0"/>
              <a:t>control</a:t>
            </a:r>
            <a:r>
              <a:rPr spc="-515" dirty="0"/>
              <a:t> </a:t>
            </a:r>
            <a:r>
              <a:rPr spc="-150" dirty="0"/>
              <a:t>(RBAC)</a:t>
            </a:r>
          </a:p>
        </p:txBody>
      </p:sp>
      <p:sp>
        <p:nvSpPr>
          <p:cNvPr id="3" name="object 3"/>
          <p:cNvSpPr txBox="1"/>
          <p:nvPr/>
        </p:nvSpPr>
        <p:spPr>
          <a:xfrm>
            <a:off x="800862" y="1455086"/>
            <a:ext cx="5191760" cy="4022255"/>
          </a:xfrm>
          <a:prstGeom prst="rect">
            <a:avLst/>
          </a:prstGeom>
        </p:spPr>
        <p:txBody>
          <a:bodyPr vert="horz" wrap="square" lIns="0" tIns="74295" rIns="0" bIns="0" rtlCol="0">
            <a:spAutoFit/>
          </a:bodyPr>
          <a:lstStyle/>
          <a:p>
            <a:pPr marL="464820" marR="5080" indent="-452755">
              <a:lnSpc>
                <a:spcPts val="3890"/>
              </a:lnSpc>
              <a:spcBef>
                <a:spcPts val="585"/>
              </a:spcBef>
              <a:buClr>
                <a:srgbClr val="E30477"/>
              </a:buClr>
              <a:buFont typeface="Wingdings"/>
              <a:buChar char=""/>
              <a:tabLst>
                <a:tab pos="464820" algn="l"/>
                <a:tab pos="465455" algn="l"/>
              </a:tabLst>
            </a:pPr>
            <a:r>
              <a:rPr sz="3200" dirty="0">
                <a:latin typeface="Calibri"/>
                <a:cs typeface="Calibri"/>
              </a:rPr>
              <a:t>Additional </a:t>
            </a:r>
            <a:r>
              <a:rPr sz="3200" spc="-20" dirty="0">
                <a:latin typeface="Calibri"/>
                <a:cs typeface="Calibri"/>
              </a:rPr>
              <a:t>features </a:t>
            </a:r>
            <a:r>
              <a:rPr sz="3200" dirty="0">
                <a:latin typeface="Calibri"/>
                <a:cs typeface="Calibri"/>
              </a:rPr>
              <a:t>in</a:t>
            </a:r>
            <a:r>
              <a:rPr sz="3200" spc="-130" dirty="0">
                <a:latin typeface="Calibri"/>
                <a:cs typeface="Calibri"/>
              </a:rPr>
              <a:t> </a:t>
            </a:r>
            <a:r>
              <a:rPr sz="3200" dirty="0">
                <a:latin typeface="Calibri"/>
                <a:cs typeface="Calibri"/>
              </a:rPr>
              <a:t>the  </a:t>
            </a:r>
            <a:r>
              <a:rPr sz="3200" spc="-5" dirty="0">
                <a:latin typeface="Calibri"/>
                <a:cs typeface="Calibri"/>
              </a:rPr>
              <a:t>NIST</a:t>
            </a:r>
            <a:r>
              <a:rPr sz="3200" spc="-20" dirty="0">
                <a:latin typeface="Calibri"/>
                <a:cs typeface="Calibri"/>
              </a:rPr>
              <a:t> standard:</a:t>
            </a:r>
            <a:endParaRPr sz="3200" dirty="0">
              <a:latin typeface="Calibri"/>
              <a:cs typeface="Calibri"/>
            </a:endParaRPr>
          </a:p>
          <a:p>
            <a:pPr marL="818515" lvl="1" indent="-349250">
              <a:lnSpc>
                <a:spcPct val="100000"/>
              </a:lnSpc>
              <a:spcBef>
                <a:spcPts val="80"/>
              </a:spcBef>
              <a:buClr>
                <a:srgbClr val="6AC2ED"/>
              </a:buClr>
              <a:buFont typeface="Wingdings"/>
              <a:buChar char=""/>
              <a:tabLst>
                <a:tab pos="818515" algn="l"/>
                <a:tab pos="819150" algn="l"/>
              </a:tabLst>
            </a:pPr>
            <a:r>
              <a:rPr sz="2800" spc="-20" dirty="0">
                <a:solidFill>
                  <a:srgbClr val="585858"/>
                </a:solidFill>
                <a:latin typeface="Calibri"/>
                <a:cs typeface="Calibri"/>
              </a:rPr>
              <a:t>Role</a:t>
            </a:r>
            <a:r>
              <a:rPr sz="2800" spc="-25" dirty="0">
                <a:solidFill>
                  <a:srgbClr val="585858"/>
                </a:solidFill>
                <a:latin typeface="Calibri"/>
                <a:cs typeface="Calibri"/>
              </a:rPr>
              <a:t> </a:t>
            </a:r>
            <a:r>
              <a:rPr sz="2800" spc="-15" dirty="0">
                <a:solidFill>
                  <a:srgbClr val="585858"/>
                </a:solidFill>
                <a:latin typeface="Calibri"/>
                <a:cs typeface="Calibri"/>
              </a:rPr>
              <a:t>hierarchies</a:t>
            </a:r>
            <a:endParaRPr sz="2800" dirty="0">
              <a:latin typeface="Calibri"/>
              <a:cs typeface="Calibri"/>
            </a:endParaRPr>
          </a:p>
          <a:p>
            <a:pPr marL="818515" marR="594360" lvl="1" indent="-349250">
              <a:lnSpc>
                <a:spcPts val="3460"/>
              </a:lnSpc>
              <a:spcBef>
                <a:spcPts val="550"/>
              </a:spcBef>
              <a:buClr>
                <a:srgbClr val="6AC2ED"/>
              </a:buClr>
              <a:buFont typeface="Wingdings"/>
              <a:buChar char=""/>
              <a:tabLst>
                <a:tab pos="818515" algn="l"/>
                <a:tab pos="819150" algn="l"/>
              </a:tabLst>
            </a:pPr>
            <a:r>
              <a:rPr sz="2800" spc="-15" dirty="0">
                <a:solidFill>
                  <a:srgbClr val="585858"/>
                </a:solidFill>
                <a:latin typeface="Calibri"/>
                <a:cs typeface="Calibri"/>
              </a:rPr>
              <a:t>Least </a:t>
            </a:r>
            <a:r>
              <a:rPr sz="2800" spc="-10" dirty="0">
                <a:solidFill>
                  <a:srgbClr val="585858"/>
                </a:solidFill>
                <a:latin typeface="Calibri"/>
                <a:cs typeface="Calibri"/>
              </a:rPr>
              <a:t>privilege </a:t>
            </a:r>
            <a:r>
              <a:rPr sz="2800" spc="-15" dirty="0">
                <a:solidFill>
                  <a:srgbClr val="585858"/>
                </a:solidFill>
                <a:latin typeface="Calibri"/>
                <a:cs typeface="Calibri"/>
              </a:rPr>
              <a:t>through  </a:t>
            </a:r>
            <a:r>
              <a:rPr sz="2800" spc="-5" dirty="0">
                <a:solidFill>
                  <a:srgbClr val="585858"/>
                </a:solidFill>
                <a:latin typeface="Calibri"/>
                <a:cs typeface="Calibri"/>
              </a:rPr>
              <a:t>sessions</a:t>
            </a:r>
            <a:endParaRPr sz="2800" dirty="0">
              <a:latin typeface="Calibri"/>
              <a:cs typeface="Calibri"/>
            </a:endParaRPr>
          </a:p>
          <a:p>
            <a:pPr marL="818515" marR="339725" lvl="1" indent="-349250">
              <a:lnSpc>
                <a:spcPts val="3460"/>
              </a:lnSpc>
              <a:spcBef>
                <a:spcPts val="500"/>
              </a:spcBef>
              <a:buClr>
                <a:srgbClr val="6AC2ED"/>
              </a:buClr>
              <a:buFont typeface="Wingdings"/>
              <a:buChar char=""/>
              <a:tabLst>
                <a:tab pos="818515" algn="l"/>
                <a:tab pos="819150" algn="l"/>
              </a:tabLst>
            </a:pPr>
            <a:r>
              <a:rPr sz="2800" spc="-15" dirty="0">
                <a:solidFill>
                  <a:srgbClr val="585858"/>
                </a:solidFill>
                <a:latin typeface="Calibri"/>
                <a:cs typeface="Calibri"/>
              </a:rPr>
              <a:t>Static separation </a:t>
            </a:r>
            <a:r>
              <a:rPr sz="2800" dirty="0">
                <a:solidFill>
                  <a:srgbClr val="585858"/>
                </a:solidFill>
                <a:latin typeface="Calibri"/>
                <a:cs typeface="Calibri"/>
              </a:rPr>
              <a:t>of </a:t>
            </a:r>
            <a:r>
              <a:rPr sz="2800" spc="-10" dirty="0">
                <a:solidFill>
                  <a:srgbClr val="585858"/>
                </a:solidFill>
                <a:latin typeface="Calibri"/>
                <a:cs typeface="Calibri"/>
              </a:rPr>
              <a:t>duty  through</a:t>
            </a:r>
            <a:r>
              <a:rPr sz="2800" spc="5" dirty="0">
                <a:solidFill>
                  <a:srgbClr val="585858"/>
                </a:solidFill>
                <a:latin typeface="Calibri"/>
                <a:cs typeface="Calibri"/>
              </a:rPr>
              <a:t> </a:t>
            </a:r>
            <a:r>
              <a:rPr sz="2800" spc="-5" dirty="0">
                <a:solidFill>
                  <a:srgbClr val="585858"/>
                </a:solidFill>
                <a:latin typeface="Calibri"/>
                <a:cs typeface="Calibri"/>
              </a:rPr>
              <a:t>meta-rules</a:t>
            </a:r>
            <a:endParaRPr sz="2800" dirty="0">
              <a:latin typeface="Calibri"/>
              <a:cs typeface="Calibri"/>
            </a:endParaRPr>
          </a:p>
          <a:p>
            <a:pPr marL="818515" lvl="1" indent="-349250">
              <a:lnSpc>
                <a:spcPct val="100000"/>
              </a:lnSpc>
              <a:spcBef>
                <a:spcPts val="55"/>
              </a:spcBef>
              <a:buClr>
                <a:srgbClr val="6AC2ED"/>
              </a:buClr>
              <a:buFont typeface="Wingdings"/>
              <a:buChar char=""/>
              <a:tabLst>
                <a:tab pos="818515" algn="l"/>
                <a:tab pos="819150" algn="l"/>
              </a:tabLst>
            </a:pPr>
            <a:r>
              <a:rPr sz="2800" spc="-5" dirty="0">
                <a:solidFill>
                  <a:srgbClr val="585858"/>
                </a:solidFill>
                <a:latin typeface="Calibri"/>
                <a:cs typeface="Calibri"/>
              </a:rPr>
              <a:t>...</a:t>
            </a:r>
            <a:endParaRPr sz="2800" dirty="0">
              <a:latin typeface="Calibri"/>
              <a:cs typeface="Calibri"/>
            </a:endParaRPr>
          </a:p>
        </p:txBody>
      </p:sp>
      <p:sp>
        <p:nvSpPr>
          <p:cNvPr id="4" name="object 4"/>
          <p:cNvSpPr/>
          <p:nvPr/>
        </p:nvSpPr>
        <p:spPr>
          <a:xfrm>
            <a:off x="7505700" y="3781171"/>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9"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7" y="400176"/>
                </a:lnTo>
                <a:lnTo>
                  <a:pt x="1434240" y="434700"/>
                </a:lnTo>
                <a:lnTo>
                  <a:pt x="1413788" y="501177"/>
                </a:lnTo>
                <a:lnTo>
                  <a:pt x="1374539" y="563428"/>
                </a:lnTo>
                <a:lnTo>
                  <a:pt x="1348404" y="592668"/>
                </a:lnTo>
                <a:lnTo>
                  <a:pt x="1318218" y="620493"/>
                </a:lnTo>
                <a:lnTo>
                  <a:pt x="1284195" y="646781"/>
                </a:lnTo>
                <a:lnTo>
                  <a:pt x="1246551" y="671412"/>
                </a:lnTo>
                <a:lnTo>
                  <a:pt x="1205502" y="694267"/>
                </a:lnTo>
                <a:lnTo>
                  <a:pt x="1161264" y="715226"/>
                </a:lnTo>
                <a:lnTo>
                  <a:pt x="1114053" y="734168"/>
                </a:lnTo>
                <a:lnTo>
                  <a:pt x="1064083" y="750974"/>
                </a:lnTo>
                <a:lnTo>
                  <a:pt x="1011572" y="765523"/>
                </a:lnTo>
                <a:lnTo>
                  <a:pt x="956735" y="777696"/>
                </a:lnTo>
                <a:lnTo>
                  <a:pt x="899787" y="787373"/>
                </a:lnTo>
                <a:lnTo>
                  <a:pt x="840945" y="794434"/>
                </a:lnTo>
                <a:lnTo>
                  <a:pt x="780423" y="798758"/>
                </a:lnTo>
                <a:lnTo>
                  <a:pt x="718439" y="800226"/>
                </a:lnTo>
                <a:lnTo>
                  <a:pt x="656454" y="798758"/>
                </a:lnTo>
                <a:lnTo>
                  <a:pt x="595932" y="794434"/>
                </a:lnTo>
                <a:lnTo>
                  <a:pt x="537090" y="787373"/>
                </a:lnTo>
                <a:lnTo>
                  <a:pt x="480142" y="777696"/>
                </a:lnTo>
                <a:lnTo>
                  <a:pt x="425305" y="765523"/>
                </a:lnTo>
                <a:lnTo>
                  <a:pt x="372794" y="750974"/>
                </a:lnTo>
                <a:lnTo>
                  <a:pt x="322824" y="734168"/>
                </a:lnTo>
                <a:lnTo>
                  <a:pt x="275613" y="715226"/>
                </a:lnTo>
                <a:lnTo>
                  <a:pt x="231375" y="694267"/>
                </a:lnTo>
                <a:lnTo>
                  <a:pt x="190326" y="671412"/>
                </a:lnTo>
                <a:lnTo>
                  <a:pt x="152682" y="646781"/>
                </a:lnTo>
                <a:lnTo>
                  <a:pt x="118659" y="620493"/>
                </a:lnTo>
                <a:lnTo>
                  <a:pt x="88473" y="592668"/>
                </a:lnTo>
                <a:lnTo>
                  <a:pt x="62338" y="563428"/>
                </a:lnTo>
                <a:lnTo>
                  <a:pt x="23089" y="501177"/>
                </a:lnTo>
                <a:lnTo>
                  <a:pt x="2637" y="434700"/>
                </a:lnTo>
                <a:lnTo>
                  <a:pt x="0" y="400176"/>
                </a:lnTo>
                <a:close/>
              </a:path>
            </a:pathLst>
          </a:custGeom>
          <a:ln w="12700">
            <a:solidFill>
              <a:srgbClr val="000000"/>
            </a:solidFill>
          </a:ln>
        </p:spPr>
        <p:txBody>
          <a:bodyPr wrap="square" lIns="0" tIns="0" rIns="0" bIns="0" rtlCol="0"/>
          <a:lstStyle/>
          <a:p>
            <a:endParaRPr/>
          </a:p>
        </p:txBody>
      </p:sp>
      <p:sp>
        <p:nvSpPr>
          <p:cNvPr id="5" name="object 5"/>
          <p:cNvSpPr txBox="1"/>
          <p:nvPr/>
        </p:nvSpPr>
        <p:spPr>
          <a:xfrm>
            <a:off x="7938261" y="4017086"/>
            <a:ext cx="57213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Nu</a:t>
            </a:r>
            <a:r>
              <a:rPr sz="1800" spc="-40" dirty="0">
                <a:latin typeface="Calibri"/>
                <a:cs typeface="Calibri"/>
              </a:rPr>
              <a:t>r</a:t>
            </a:r>
            <a:r>
              <a:rPr sz="1800" spc="-5" dirty="0">
                <a:latin typeface="Calibri"/>
                <a:cs typeface="Calibri"/>
              </a:rPr>
              <a:t>se</a:t>
            </a:r>
            <a:endParaRPr sz="1800">
              <a:latin typeface="Calibri"/>
              <a:cs typeface="Calibri"/>
            </a:endParaRPr>
          </a:p>
        </p:txBody>
      </p:sp>
      <p:sp>
        <p:nvSpPr>
          <p:cNvPr id="6" name="object 6"/>
          <p:cNvSpPr/>
          <p:nvPr/>
        </p:nvSpPr>
        <p:spPr>
          <a:xfrm>
            <a:off x="7309739" y="1425066"/>
            <a:ext cx="1437005" cy="800735"/>
          </a:xfrm>
          <a:custGeom>
            <a:avLst/>
            <a:gdLst/>
            <a:ahLst/>
            <a:cxnLst/>
            <a:rect l="l" t="t" r="r" b="b"/>
            <a:pathLst>
              <a:path w="1437004" h="800735">
                <a:moveTo>
                  <a:pt x="0" y="400050"/>
                </a:moveTo>
                <a:lnTo>
                  <a:pt x="10405" y="331819"/>
                </a:lnTo>
                <a:lnTo>
                  <a:pt x="40472" y="267336"/>
                </a:lnTo>
                <a:lnTo>
                  <a:pt x="88473" y="207558"/>
                </a:lnTo>
                <a:lnTo>
                  <a:pt x="118659" y="179733"/>
                </a:lnTo>
                <a:lnTo>
                  <a:pt x="152682" y="153445"/>
                </a:lnTo>
                <a:lnTo>
                  <a:pt x="190326" y="128814"/>
                </a:lnTo>
                <a:lnTo>
                  <a:pt x="231375" y="105959"/>
                </a:lnTo>
                <a:lnTo>
                  <a:pt x="275613" y="85000"/>
                </a:lnTo>
                <a:lnTo>
                  <a:pt x="322824" y="66058"/>
                </a:lnTo>
                <a:lnTo>
                  <a:pt x="372794" y="49252"/>
                </a:lnTo>
                <a:lnTo>
                  <a:pt x="425305" y="34703"/>
                </a:lnTo>
                <a:lnTo>
                  <a:pt x="480142" y="22530"/>
                </a:lnTo>
                <a:lnTo>
                  <a:pt x="537090" y="12853"/>
                </a:lnTo>
                <a:lnTo>
                  <a:pt x="595932" y="5792"/>
                </a:lnTo>
                <a:lnTo>
                  <a:pt x="656454" y="1468"/>
                </a:lnTo>
                <a:lnTo>
                  <a:pt x="718438" y="0"/>
                </a:lnTo>
                <a:lnTo>
                  <a:pt x="780441" y="1468"/>
                </a:lnTo>
                <a:lnTo>
                  <a:pt x="840977" y="5792"/>
                </a:lnTo>
                <a:lnTo>
                  <a:pt x="899830" y="12853"/>
                </a:lnTo>
                <a:lnTo>
                  <a:pt x="956785" y="22530"/>
                </a:lnTo>
                <a:lnTo>
                  <a:pt x="1011627" y="34703"/>
                </a:lnTo>
                <a:lnTo>
                  <a:pt x="1064140" y="49252"/>
                </a:lnTo>
                <a:lnTo>
                  <a:pt x="1114109" y="66058"/>
                </a:lnTo>
                <a:lnTo>
                  <a:pt x="1161318" y="85000"/>
                </a:lnTo>
                <a:lnTo>
                  <a:pt x="1205552" y="105959"/>
                </a:lnTo>
                <a:lnTo>
                  <a:pt x="1246596" y="128814"/>
                </a:lnTo>
                <a:lnTo>
                  <a:pt x="1284234" y="153445"/>
                </a:lnTo>
                <a:lnTo>
                  <a:pt x="1318250" y="179733"/>
                </a:lnTo>
                <a:lnTo>
                  <a:pt x="1348430" y="207558"/>
                </a:lnTo>
                <a:lnTo>
                  <a:pt x="1374558" y="236798"/>
                </a:lnTo>
                <a:lnTo>
                  <a:pt x="1413796" y="299049"/>
                </a:lnTo>
                <a:lnTo>
                  <a:pt x="1434241" y="365526"/>
                </a:lnTo>
                <a:lnTo>
                  <a:pt x="1436877" y="400050"/>
                </a:lnTo>
                <a:lnTo>
                  <a:pt x="1434241" y="434574"/>
                </a:lnTo>
                <a:lnTo>
                  <a:pt x="1413796" y="501058"/>
                </a:lnTo>
                <a:lnTo>
                  <a:pt x="1374558" y="563322"/>
                </a:lnTo>
                <a:lnTo>
                  <a:pt x="1348430" y="592571"/>
                </a:lnTo>
                <a:lnTo>
                  <a:pt x="1318250" y="620405"/>
                </a:lnTo>
                <a:lnTo>
                  <a:pt x="1284234" y="646702"/>
                </a:lnTo>
                <a:lnTo>
                  <a:pt x="1246596" y="671343"/>
                </a:lnTo>
                <a:lnTo>
                  <a:pt x="1205552" y="694208"/>
                </a:lnTo>
                <a:lnTo>
                  <a:pt x="1161318" y="715177"/>
                </a:lnTo>
                <a:lnTo>
                  <a:pt x="1114109" y="734129"/>
                </a:lnTo>
                <a:lnTo>
                  <a:pt x="1064140" y="750944"/>
                </a:lnTo>
                <a:lnTo>
                  <a:pt x="1011627" y="765501"/>
                </a:lnTo>
                <a:lnTo>
                  <a:pt x="956785" y="777682"/>
                </a:lnTo>
                <a:lnTo>
                  <a:pt x="899830" y="787365"/>
                </a:lnTo>
                <a:lnTo>
                  <a:pt x="840977" y="794430"/>
                </a:lnTo>
                <a:lnTo>
                  <a:pt x="780441" y="798757"/>
                </a:lnTo>
                <a:lnTo>
                  <a:pt x="718438" y="800227"/>
                </a:lnTo>
                <a:lnTo>
                  <a:pt x="656454" y="798757"/>
                </a:lnTo>
                <a:lnTo>
                  <a:pt x="595932" y="794430"/>
                </a:lnTo>
                <a:lnTo>
                  <a:pt x="537090" y="787365"/>
                </a:lnTo>
                <a:lnTo>
                  <a:pt x="480142" y="777682"/>
                </a:lnTo>
                <a:lnTo>
                  <a:pt x="425305" y="765501"/>
                </a:lnTo>
                <a:lnTo>
                  <a:pt x="372794" y="750944"/>
                </a:lnTo>
                <a:lnTo>
                  <a:pt x="322824" y="734129"/>
                </a:lnTo>
                <a:lnTo>
                  <a:pt x="275613" y="715177"/>
                </a:lnTo>
                <a:lnTo>
                  <a:pt x="231375" y="694208"/>
                </a:lnTo>
                <a:lnTo>
                  <a:pt x="190326" y="671343"/>
                </a:lnTo>
                <a:lnTo>
                  <a:pt x="152682" y="646702"/>
                </a:lnTo>
                <a:lnTo>
                  <a:pt x="118659" y="620405"/>
                </a:lnTo>
                <a:lnTo>
                  <a:pt x="88473" y="592571"/>
                </a:lnTo>
                <a:lnTo>
                  <a:pt x="62338" y="563322"/>
                </a:lnTo>
                <a:lnTo>
                  <a:pt x="23089" y="501058"/>
                </a:lnTo>
                <a:lnTo>
                  <a:pt x="2637" y="434574"/>
                </a:lnTo>
                <a:lnTo>
                  <a:pt x="0" y="400050"/>
                </a:lnTo>
                <a:close/>
              </a:path>
            </a:pathLst>
          </a:custGeom>
          <a:ln w="12700">
            <a:solidFill>
              <a:srgbClr val="000000"/>
            </a:solidFill>
          </a:ln>
        </p:spPr>
        <p:txBody>
          <a:bodyPr wrap="square" lIns="0" tIns="0" rIns="0" bIns="0" rtlCol="0"/>
          <a:lstStyle/>
          <a:p>
            <a:endParaRPr/>
          </a:p>
        </p:txBody>
      </p:sp>
      <p:sp>
        <p:nvSpPr>
          <p:cNvPr id="7" name="object 7"/>
          <p:cNvSpPr txBox="1"/>
          <p:nvPr/>
        </p:nvSpPr>
        <p:spPr>
          <a:xfrm>
            <a:off x="7557896" y="1660397"/>
            <a:ext cx="944880"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libri"/>
                <a:cs typeface="Calibri"/>
              </a:rPr>
              <a:t>Personnel</a:t>
            </a:r>
            <a:endParaRPr sz="1800">
              <a:latin typeface="Calibri"/>
              <a:cs typeface="Calibri"/>
            </a:endParaRPr>
          </a:p>
        </p:txBody>
      </p:sp>
      <p:sp>
        <p:nvSpPr>
          <p:cNvPr id="8" name="object 8"/>
          <p:cNvSpPr/>
          <p:nvPr/>
        </p:nvSpPr>
        <p:spPr>
          <a:xfrm>
            <a:off x="6591300" y="2580894"/>
            <a:ext cx="1437005" cy="800735"/>
          </a:xfrm>
          <a:custGeom>
            <a:avLst/>
            <a:gdLst/>
            <a:ahLst/>
            <a:cxnLst/>
            <a:rect l="l" t="t" r="r" b="b"/>
            <a:pathLst>
              <a:path w="1437004" h="800735">
                <a:moveTo>
                  <a:pt x="0" y="400050"/>
                </a:moveTo>
                <a:lnTo>
                  <a:pt x="10405" y="331819"/>
                </a:lnTo>
                <a:lnTo>
                  <a:pt x="40472" y="267336"/>
                </a:lnTo>
                <a:lnTo>
                  <a:pt x="88473" y="207558"/>
                </a:lnTo>
                <a:lnTo>
                  <a:pt x="118659" y="179733"/>
                </a:lnTo>
                <a:lnTo>
                  <a:pt x="152682" y="153445"/>
                </a:lnTo>
                <a:lnTo>
                  <a:pt x="190326" y="128814"/>
                </a:lnTo>
                <a:lnTo>
                  <a:pt x="231375" y="105959"/>
                </a:lnTo>
                <a:lnTo>
                  <a:pt x="275613" y="85000"/>
                </a:lnTo>
                <a:lnTo>
                  <a:pt x="322824" y="66058"/>
                </a:lnTo>
                <a:lnTo>
                  <a:pt x="372794" y="49252"/>
                </a:lnTo>
                <a:lnTo>
                  <a:pt x="425305" y="34703"/>
                </a:lnTo>
                <a:lnTo>
                  <a:pt x="480142" y="22530"/>
                </a:lnTo>
                <a:lnTo>
                  <a:pt x="537090" y="12853"/>
                </a:lnTo>
                <a:lnTo>
                  <a:pt x="595932" y="5792"/>
                </a:lnTo>
                <a:lnTo>
                  <a:pt x="656454" y="1468"/>
                </a:lnTo>
                <a:lnTo>
                  <a:pt x="718439" y="0"/>
                </a:lnTo>
                <a:lnTo>
                  <a:pt x="780423" y="1468"/>
                </a:lnTo>
                <a:lnTo>
                  <a:pt x="840945" y="5792"/>
                </a:lnTo>
                <a:lnTo>
                  <a:pt x="899787" y="12853"/>
                </a:lnTo>
                <a:lnTo>
                  <a:pt x="956735" y="22530"/>
                </a:lnTo>
                <a:lnTo>
                  <a:pt x="1011572" y="34703"/>
                </a:lnTo>
                <a:lnTo>
                  <a:pt x="1064083" y="49252"/>
                </a:lnTo>
                <a:lnTo>
                  <a:pt x="1114053" y="66058"/>
                </a:lnTo>
                <a:lnTo>
                  <a:pt x="1161264" y="85000"/>
                </a:lnTo>
                <a:lnTo>
                  <a:pt x="1205502" y="105959"/>
                </a:lnTo>
                <a:lnTo>
                  <a:pt x="1246551" y="128814"/>
                </a:lnTo>
                <a:lnTo>
                  <a:pt x="1284195" y="153445"/>
                </a:lnTo>
                <a:lnTo>
                  <a:pt x="1318218" y="179733"/>
                </a:lnTo>
                <a:lnTo>
                  <a:pt x="1348404" y="207558"/>
                </a:lnTo>
                <a:lnTo>
                  <a:pt x="1374539" y="236798"/>
                </a:lnTo>
                <a:lnTo>
                  <a:pt x="1413788" y="299049"/>
                </a:lnTo>
                <a:lnTo>
                  <a:pt x="1434240" y="365526"/>
                </a:lnTo>
                <a:lnTo>
                  <a:pt x="1436877" y="400050"/>
                </a:lnTo>
                <a:lnTo>
                  <a:pt x="1434240" y="434574"/>
                </a:lnTo>
                <a:lnTo>
                  <a:pt x="1413788" y="501058"/>
                </a:lnTo>
                <a:lnTo>
                  <a:pt x="1374539" y="563322"/>
                </a:lnTo>
                <a:lnTo>
                  <a:pt x="1348404" y="592571"/>
                </a:lnTo>
                <a:lnTo>
                  <a:pt x="1318218" y="620405"/>
                </a:lnTo>
                <a:lnTo>
                  <a:pt x="1284195" y="646702"/>
                </a:lnTo>
                <a:lnTo>
                  <a:pt x="1246551" y="671343"/>
                </a:lnTo>
                <a:lnTo>
                  <a:pt x="1205502" y="694208"/>
                </a:lnTo>
                <a:lnTo>
                  <a:pt x="1161264" y="715177"/>
                </a:lnTo>
                <a:lnTo>
                  <a:pt x="1114053" y="734129"/>
                </a:lnTo>
                <a:lnTo>
                  <a:pt x="1064083" y="750944"/>
                </a:lnTo>
                <a:lnTo>
                  <a:pt x="1011572" y="765501"/>
                </a:lnTo>
                <a:lnTo>
                  <a:pt x="956735" y="777682"/>
                </a:lnTo>
                <a:lnTo>
                  <a:pt x="899787" y="787365"/>
                </a:lnTo>
                <a:lnTo>
                  <a:pt x="840945" y="794430"/>
                </a:lnTo>
                <a:lnTo>
                  <a:pt x="780423" y="798757"/>
                </a:lnTo>
                <a:lnTo>
                  <a:pt x="718439" y="800226"/>
                </a:lnTo>
                <a:lnTo>
                  <a:pt x="656454" y="798757"/>
                </a:lnTo>
                <a:lnTo>
                  <a:pt x="595932" y="794430"/>
                </a:lnTo>
                <a:lnTo>
                  <a:pt x="537090" y="787365"/>
                </a:lnTo>
                <a:lnTo>
                  <a:pt x="480142" y="777682"/>
                </a:lnTo>
                <a:lnTo>
                  <a:pt x="425305" y="765501"/>
                </a:lnTo>
                <a:lnTo>
                  <a:pt x="372794" y="750944"/>
                </a:lnTo>
                <a:lnTo>
                  <a:pt x="322824" y="734129"/>
                </a:lnTo>
                <a:lnTo>
                  <a:pt x="275613" y="715177"/>
                </a:lnTo>
                <a:lnTo>
                  <a:pt x="231375" y="694208"/>
                </a:lnTo>
                <a:lnTo>
                  <a:pt x="190326" y="671343"/>
                </a:lnTo>
                <a:lnTo>
                  <a:pt x="152682" y="646702"/>
                </a:lnTo>
                <a:lnTo>
                  <a:pt x="118659" y="620405"/>
                </a:lnTo>
                <a:lnTo>
                  <a:pt x="88473" y="592571"/>
                </a:lnTo>
                <a:lnTo>
                  <a:pt x="62338" y="563322"/>
                </a:lnTo>
                <a:lnTo>
                  <a:pt x="23089" y="501058"/>
                </a:lnTo>
                <a:lnTo>
                  <a:pt x="2637" y="434574"/>
                </a:lnTo>
                <a:lnTo>
                  <a:pt x="0" y="400050"/>
                </a:lnTo>
                <a:close/>
              </a:path>
            </a:pathLst>
          </a:custGeom>
          <a:ln w="12700">
            <a:solidFill>
              <a:srgbClr val="000000"/>
            </a:solidFill>
          </a:ln>
        </p:spPr>
        <p:txBody>
          <a:bodyPr wrap="square" lIns="0" tIns="0" rIns="0" bIns="0" rtlCol="0"/>
          <a:lstStyle/>
          <a:p>
            <a:endParaRPr/>
          </a:p>
        </p:txBody>
      </p:sp>
      <p:sp>
        <p:nvSpPr>
          <p:cNvPr id="9" name="object 9"/>
          <p:cNvSpPr txBox="1"/>
          <p:nvPr/>
        </p:nvSpPr>
        <p:spPr>
          <a:xfrm>
            <a:off x="6622795" y="2679319"/>
            <a:ext cx="1374775" cy="574675"/>
          </a:xfrm>
          <a:prstGeom prst="rect">
            <a:avLst/>
          </a:prstGeom>
        </p:spPr>
        <p:txBody>
          <a:bodyPr vert="horz" wrap="square" lIns="0" tIns="12700" rIns="0" bIns="0" rtlCol="0">
            <a:spAutoFit/>
          </a:bodyPr>
          <a:lstStyle/>
          <a:p>
            <a:pPr algn="ctr">
              <a:lnSpc>
                <a:spcPct val="100000"/>
              </a:lnSpc>
              <a:spcBef>
                <a:spcPts val="100"/>
              </a:spcBef>
            </a:pPr>
            <a:r>
              <a:rPr sz="1800" dirty="0">
                <a:latin typeface="Calibri"/>
                <a:cs typeface="Calibri"/>
              </a:rPr>
              <a:t>Ad</a:t>
            </a:r>
            <a:r>
              <a:rPr sz="1800" spc="5" dirty="0">
                <a:latin typeface="Calibri"/>
                <a:cs typeface="Calibri"/>
              </a:rPr>
              <a:t>m</a:t>
            </a:r>
            <a:r>
              <a:rPr sz="1800" spc="-5" dirty="0">
                <a:latin typeface="Calibri"/>
                <a:cs typeface="Calibri"/>
              </a:rPr>
              <a:t>ini</a:t>
            </a:r>
            <a:r>
              <a:rPr sz="1800" spc="-25" dirty="0">
                <a:latin typeface="Calibri"/>
                <a:cs typeface="Calibri"/>
              </a:rPr>
              <a:t>s</a:t>
            </a:r>
            <a:r>
              <a:rPr sz="1800" dirty="0">
                <a:latin typeface="Calibri"/>
                <a:cs typeface="Calibri"/>
              </a:rPr>
              <a:t>t</a:t>
            </a:r>
            <a:r>
              <a:rPr sz="1800" spc="-45" dirty="0">
                <a:latin typeface="Calibri"/>
                <a:cs typeface="Calibri"/>
              </a:rPr>
              <a:t>r</a:t>
            </a:r>
            <a:r>
              <a:rPr sz="1800" spc="-15" dirty="0">
                <a:latin typeface="Calibri"/>
                <a:cs typeface="Calibri"/>
              </a:rPr>
              <a:t>a</a:t>
            </a:r>
            <a:r>
              <a:rPr sz="1800" dirty="0">
                <a:latin typeface="Calibri"/>
                <a:cs typeface="Calibri"/>
              </a:rPr>
              <a:t>t</a:t>
            </a:r>
            <a:r>
              <a:rPr sz="1800" spc="-10" dirty="0">
                <a:latin typeface="Calibri"/>
                <a:cs typeface="Calibri"/>
              </a:rPr>
              <a:t>iv</a:t>
            </a:r>
            <a:r>
              <a:rPr sz="1800" dirty="0">
                <a:latin typeface="Calibri"/>
                <a:cs typeface="Calibri"/>
              </a:rPr>
              <a:t>e</a:t>
            </a:r>
            <a:endParaRPr sz="1800">
              <a:latin typeface="Calibri"/>
              <a:cs typeface="Calibri"/>
            </a:endParaRPr>
          </a:p>
          <a:p>
            <a:pPr marL="635" algn="ctr">
              <a:lnSpc>
                <a:spcPct val="100000"/>
              </a:lnSpc>
            </a:pPr>
            <a:r>
              <a:rPr sz="1800" spc="-10" dirty="0">
                <a:latin typeface="Calibri"/>
                <a:cs typeface="Calibri"/>
              </a:rPr>
              <a:t>personnel</a:t>
            </a:r>
            <a:endParaRPr sz="1800">
              <a:latin typeface="Calibri"/>
              <a:cs typeface="Calibri"/>
            </a:endParaRPr>
          </a:p>
        </p:txBody>
      </p:sp>
      <p:sp>
        <p:nvSpPr>
          <p:cNvPr id="10" name="object 10"/>
          <p:cNvSpPr/>
          <p:nvPr/>
        </p:nvSpPr>
        <p:spPr>
          <a:xfrm>
            <a:off x="8224139" y="2580894"/>
            <a:ext cx="1437005" cy="800735"/>
          </a:xfrm>
          <a:custGeom>
            <a:avLst/>
            <a:gdLst/>
            <a:ahLst/>
            <a:cxnLst/>
            <a:rect l="l" t="t" r="r" b="b"/>
            <a:pathLst>
              <a:path w="1437004" h="800735">
                <a:moveTo>
                  <a:pt x="0" y="400050"/>
                </a:moveTo>
                <a:lnTo>
                  <a:pt x="10405" y="331819"/>
                </a:lnTo>
                <a:lnTo>
                  <a:pt x="40472" y="267336"/>
                </a:lnTo>
                <a:lnTo>
                  <a:pt x="88473" y="207558"/>
                </a:lnTo>
                <a:lnTo>
                  <a:pt x="118659" y="179733"/>
                </a:lnTo>
                <a:lnTo>
                  <a:pt x="152682" y="153445"/>
                </a:lnTo>
                <a:lnTo>
                  <a:pt x="190326" y="128814"/>
                </a:lnTo>
                <a:lnTo>
                  <a:pt x="231375" y="105959"/>
                </a:lnTo>
                <a:lnTo>
                  <a:pt x="275613" y="85000"/>
                </a:lnTo>
                <a:lnTo>
                  <a:pt x="322824" y="66058"/>
                </a:lnTo>
                <a:lnTo>
                  <a:pt x="372794" y="49252"/>
                </a:lnTo>
                <a:lnTo>
                  <a:pt x="425305" y="34703"/>
                </a:lnTo>
                <a:lnTo>
                  <a:pt x="480142" y="22530"/>
                </a:lnTo>
                <a:lnTo>
                  <a:pt x="537090" y="12853"/>
                </a:lnTo>
                <a:lnTo>
                  <a:pt x="595932" y="5792"/>
                </a:lnTo>
                <a:lnTo>
                  <a:pt x="656454" y="1468"/>
                </a:lnTo>
                <a:lnTo>
                  <a:pt x="718438" y="0"/>
                </a:lnTo>
                <a:lnTo>
                  <a:pt x="780441" y="1468"/>
                </a:lnTo>
                <a:lnTo>
                  <a:pt x="840977" y="5792"/>
                </a:lnTo>
                <a:lnTo>
                  <a:pt x="899830" y="12853"/>
                </a:lnTo>
                <a:lnTo>
                  <a:pt x="956785" y="22530"/>
                </a:lnTo>
                <a:lnTo>
                  <a:pt x="1011627" y="34703"/>
                </a:lnTo>
                <a:lnTo>
                  <a:pt x="1064140" y="49252"/>
                </a:lnTo>
                <a:lnTo>
                  <a:pt x="1114109" y="66058"/>
                </a:lnTo>
                <a:lnTo>
                  <a:pt x="1161318" y="85000"/>
                </a:lnTo>
                <a:lnTo>
                  <a:pt x="1205552" y="105959"/>
                </a:lnTo>
                <a:lnTo>
                  <a:pt x="1246596" y="128814"/>
                </a:lnTo>
                <a:lnTo>
                  <a:pt x="1284234" y="153445"/>
                </a:lnTo>
                <a:lnTo>
                  <a:pt x="1318250" y="179733"/>
                </a:lnTo>
                <a:lnTo>
                  <a:pt x="1348430" y="207558"/>
                </a:lnTo>
                <a:lnTo>
                  <a:pt x="1374558" y="236798"/>
                </a:lnTo>
                <a:lnTo>
                  <a:pt x="1413796" y="299049"/>
                </a:lnTo>
                <a:lnTo>
                  <a:pt x="1434241" y="365526"/>
                </a:lnTo>
                <a:lnTo>
                  <a:pt x="1436877" y="400050"/>
                </a:lnTo>
                <a:lnTo>
                  <a:pt x="1434241" y="434574"/>
                </a:lnTo>
                <a:lnTo>
                  <a:pt x="1413796" y="501058"/>
                </a:lnTo>
                <a:lnTo>
                  <a:pt x="1374558" y="563322"/>
                </a:lnTo>
                <a:lnTo>
                  <a:pt x="1348430" y="592571"/>
                </a:lnTo>
                <a:lnTo>
                  <a:pt x="1318250" y="620405"/>
                </a:lnTo>
                <a:lnTo>
                  <a:pt x="1284234" y="646702"/>
                </a:lnTo>
                <a:lnTo>
                  <a:pt x="1246596" y="671343"/>
                </a:lnTo>
                <a:lnTo>
                  <a:pt x="1205552" y="694208"/>
                </a:lnTo>
                <a:lnTo>
                  <a:pt x="1161318" y="715177"/>
                </a:lnTo>
                <a:lnTo>
                  <a:pt x="1114109" y="734129"/>
                </a:lnTo>
                <a:lnTo>
                  <a:pt x="1064140" y="750944"/>
                </a:lnTo>
                <a:lnTo>
                  <a:pt x="1011627" y="765501"/>
                </a:lnTo>
                <a:lnTo>
                  <a:pt x="956785" y="777682"/>
                </a:lnTo>
                <a:lnTo>
                  <a:pt x="899830" y="787365"/>
                </a:lnTo>
                <a:lnTo>
                  <a:pt x="840977" y="794430"/>
                </a:lnTo>
                <a:lnTo>
                  <a:pt x="780441" y="798757"/>
                </a:lnTo>
                <a:lnTo>
                  <a:pt x="718438" y="800226"/>
                </a:lnTo>
                <a:lnTo>
                  <a:pt x="656454" y="798757"/>
                </a:lnTo>
                <a:lnTo>
                  <a:pt x="595932" y="794430"/>
                </a:lnTo>
                <a:lnTo>
                  <a:pt x="537090" y="787365"/>
                </a:lnTo>
                <a:lnTo>
                  <a:pt x="480142" y="777682"/>
                </a:lnTo>
                <a:lnTo>
                  <a:pt x="425305" y="765501"/>
                </a:lnTo>
                <a:lnTo>
                  <a:pt x="372794" y="750944"/>
                </a:lnTo>
                <a:lnTo>
                  <a:pt x="322824" y="734129"/>
                </a:lnTo>
                <a:lnTo>
                  <a:pt x="275613" y="715177"/>
                </a:lnTo>
                <a:lnTo>
                  <a:pt x="231375" y="694208"/>
                </a:lnTo>
                <a:lnTo>
                  <a:pt x="190326" y="671343"/>
                </a:lnTo>
                <a:lnTo>
                  <a:pt x="152682" y="646702"/>
                </a:lnTo>
                <a:lnTo>
                  <a:pt x="118659" y="620405"/>
                </a:lnTo>
                <a:lnTo>
                  <a:pt x="88473" y="592571"/>
                </a:lnTo>
                <a:lnTo>
                  <a:pt x="62338" y="563322"/>
                </a:lnTo>
                <a:lnTo>
                  <a:pt x="23089" y="501058"/>
                </a:lnTo>
                <a:lnTo>
                  <a:pt x="2637" y="434574"/>
                </a:lnTo>
                <a:lnTo>
                  <a:pt x="0" y="400050"/>
                </a:lnTo>
                <a:close/>
              </a:path>
            </a:pathLst>
          </a:custGeom>
          <a:ln w="12700">
            <a:solidFill>
              <a:srgbClr val="000000"/>
            </a:solidFill>
          </a:ln>
        </p:spPr>
        <p:txBody>
          <a:bodyPr wrap="square" lIns="0" tIns="0" rIns="0" bIns="0" rtlCol="0"/>
          <a:lstStyle/>
          <a:p>
            <a:endParaRPr/>
          </a:p>
        </p:txBody>
      </p:sp>
      <p:sp>
        <p:nvSpPr>
          <p:cNvPr id="11" name="object 11"/>
          <p:cNvSpPr txBox="1"/>
          <p:nvPr/>
        </p:nvSpPr>
        <p:spPr>
          <a:xfrm>
            <a:off x="8467725" y="2679319"/>
            <a:ext cx="952500" cy="574675"/>
          </a:xfrm>
          <a:prstGeom prst="rect">
            <a:avLst/>
          </a:prstGeom>
        </p:spPr>
        <p:txBody>
          <a:bodyPr vert="horz" wrap="square" lIns="0" tIns="12700" rIns="0" bIns="0" rtlCol="0">
            <a:spAutoFit/>
          </a:bodyPr>
          <a:lstStyle/>
          <a:p>
            <a:pPr marL="106680">
              <a:lnSpc>
                <a:spcPct val="100000"/>
              </a:lnSpc>
              <a:spcBef>
                <a:spcPts val="100"/>
              </a:spcBef>
            </a:pPr>
            <a:r>
              <a:rPr sz="1800" spc="-5" dirty="0">
                <a:latin typeface="Calibri"/>
                <a:cs typeface="Calibri"/>
              </a:rPr>
              <a:t>Medical</a:t>
            </a:r>
            <a:endParaRPr sz="1800">
              <a:latin typeface="Calibri"/>
              <a:cs typeface="Calibri"/>
            </a:endParaRPr>
          </a:p>
          <a:p>
            <a:pPr marL="12700">
              <a:lnSpc>
                <a:spcPct val="100000"/>
              </a:lnSpc>
            </a:pPr>
            <a:r>
              <a:rPr sz="1800" spc="-10" dirty="0">
                <a:latin typeface="Calibri"/>
                <a:cs typeface="Calibri"/>
              </a:rPr>
              <a:t>personnel</a:t>
            </a:r>
            <a:endParaRPr sz="1800">
              <a:latin typeface="Calibri"/>
              <a:cs typeface="Calibri"/>
            </a:endParaRPr>
          </a:p>
        </p:txBody>
      </p:sp>
      <p:sp>
        <p:nvSpPr>
          <p:cNvPr id="12" name="object 12"/>
          <p:cNvSpPr/>
          <p:nvPr/>
        </p:nvSpPr>
        <p:spPr>
          <a:xfrm>
            <a:off x="9144761" y="3781171"/>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9"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8" y="400176"/>
                </a:lnTo>
                <a:lnTo>
                  <a:pt x="1434240" y="434700"/>
                </a:lnTo>
                <a:lnTo>
                  <a:pt x="1413788" y="501177"/>
                </a:lnTo>
                <a:lnTo>
                  <a:pt x="1374539" y="563428"/>
                </a:lnTo>
                <a:lnTo>
                  <a:pt x="1348404" y="592668"/>
                </a:lnTo>
                <a:lnTo>
                  <a:pt x="1318218" y="620493"/>
                </a:lnTo>
                <a:lnTo>
                  <a:pt x="1284195" y="646781"/>
                </a:lnTo>
                <a:lnTo>
                  <a:pt x="1246551" y="671412"/>
                </a:lnTo>
                <a:lnTo>
                  <a:pt x="1205502" y="694267"/>
                </a:lnTo>
                <a:lnTo>
                  <a:pt x="1161264" y="715226"/>
                </a:lnTo>
                <a:lnTo>
                  <a:pt x="1114053" y="734168"/>
                </a:lnTo>
                <a:lnTo>
                  <a:pt x="1064083" y="750974"/>
                </a:lnTo>
                <a:lnTo>
                  <a:pt x="1011572" y="765523"/>
                </a:lnTo>
                <a:lnTo>
                  <a:pt x="956735" y="777696"/>
                </a:lnTo>
                <a:lnTo>
                  <a:pt x="899787" y="787373"/>
                </a:lnTo>
                <a:lnTo>
                  <a:pt x="840945" y="794434"/>
                </a:lnTo>
                <a:lnTo>
                  <a:pt x="780423" y="798758"/>
                </a:lnTo>
                <a:lnTo>
                  <a:pt x="718439" y="800226"/>
                </a:lnTo>
                <a:lnTo>
                  <a:pt x="656454" y="798758"/>
                </a:lnTo>
                <a:lnTo>
                  <a:pt x="595932" y="794434"/>
                </a:lnTo>
                <a:lnTo>
                  <a:pt x="537090" y="787373"/>
                </a:lnTo>
                <a:lnTo>
                  <a:pt x="480142" y="777696"/>
                </a:lnTo>
                <a:lnTo>
                  <a:pt x="425305" y="765523"/>
                </a:lnTo>
                <a:lnTo>
                  <a:pt x="372794" y="750974"/>
                </a:lnTo>
                <a:lnTo>
                  <a:pt x="322824" y="734168"/>
                </a:lnTo>
                <a:lnTo>
                  <a:pt x="275613" y="715226"/>
                </a:lnTo>
                <a:lnTo>
                  <a:pt x="231375" y="694267"/>
                </a:lnTo>
                <a:lnTo>
                  <a:pt x="190326" y="671412"/>
                </a:lnTo>
                <a:lnTo>
                  <a:pt x="152682" y="646781"/>
                </a:lnTo>
                <a:lnTo>
                  <a:pt x="118659" y="620493"/>
                </a:lnTo>
                <a:lnTo>
                  <a:pt x="88473" y="592668"/>
                </a:lnTo>
                <a:lnTo>
                  <a:pt x="62338" y="563428"/>
                </a:lnTo>
                <a:lnTo>
                  <a:pt x="23089" y="501177"/>
                </a:lnTo>
                <a:lnTo>
                  <a:pt x="2637" y="434700"/>
                </a:lnTo>
                <a:lnTo>
                  <a:pt x="0" y="400176"/>
                </a:lnTo>
                <a:close/>
              </a:path>
            </a:pathLst>
          </a:custGeom>
          <a:ln w="12700">
            <a:solidFill>
              <a:srgbClr val="000000"/>
            </a:solidFill>
          </a:ln>
        </p:spPr>
        <p:txBody>
          <a:bodyPr wrap="square" lIns="0" tIns="0" rIns="0" bIns="0" rtlCol="0"/>
          <a:lstStyle/>
          <a:p>
            <a:endParaRPr/>
          </a:p>
        </p:txBody>
      </p:sp>
      <p:sp>
        <p:nvSpPr>
          <p:cNvPr id="13" name="object 13"/>
          <p:cNvSpPr txBox="1"/>
          <p:nvPr/>
        </p:nvSpPr>
        <p:spPr>
          <a:xfrm>
            <a:off x="9425178" y="4017086"/>
            <a:ext cx="880110"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P</a:t>
            </a:r>
            <a:r>
              <a:rPr sz="1800" spc="-35" dirty="0">
                <a:latin typeface="Calibri"/>
                <a:cs typeface="Calibri"/>
              </a:rPr>
              <a:t>h</a:t>
            </a:r>
            <a:r>
              <a:rPr sz="1800" spc="-15" dirty="0">
                <a:latin typeface="Calibri"/>
                <a:cs typeface="Calibri"/>
              </a:rPr>
              <a:t>y</a:t>
            </a:r>
            <a:r>
              <a:rPr sz="1800" spc="-5" dirty="0">
                <a:latin typeface="Calibri"/>
                <a:cs typeface="Calibri"/>
              </a:rPr>
              <a:t>si</a:t>
            </a:r>
            <a:r>
              <a:rPr sz="1800" spc="-10" dirty="0">
                <a:latin typeface="Calibri"/>
                <a:cs typeface="Calibri"/>
              </a:rPr>
              <a:t>ci</a:t>
            </a:r>
            <a:r>
              <a:rPr sz="1800" dirty="0">
                <a:latin typeface="Calibri"/>
                <a:cs typeface="Calibri"/>
              </a:rPr>
              <a:t>an</a:t>
            </a:r>
            <a:endParaRPr sz="1800">
              <a:latin typeface="Calibri"/>
              <a:cs typeface="Calibri"/>
            </a:endParaRPr>
          </a:p>
        </p:txBody>
      </p:sp>
      <p:sp>
        <p:nvSpPr>
          <p:cNvPr id="14" name="object 14"/>
          <p:cNvSpPr/>
          <p:nvPr/>
        </p:nvSpPr>
        <p:spPr>
          <a:xfrm>
            <a:off x="8381238" y="4925440"/>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8" y="0"/>
                </a:lnTo>
                <a:lnTo>
                  <a:pt x="780441" y="1469"/>
                </a:lnTo>
                <a:lnTo>
                  <a:pt x="840977" y="5796"/>
                </a:lnTo>
                <a:lnTo>
                  <a:pt x="899830" y="12861"/>
                </a:lnTo>
                <a:lnTo>
                  <a:pt x="956785" y="22544"/>
                </a:lnTo>
                <a:lnTo>
                  <a:pt x="1011627" y="34725"/>
                </a:lnTo>
                <a:lnTo>
                  <a:pt x="1064140" y="49282"/>
                </a:lnTo>
                <a:lnTo>
                  <a:pt x="1114109" y="66097"/>
                </a:lnTo>
                <a:lnTo>
                  <a:pt x="1161318" y="85049"/>
                </a:lnTo>
                <a:lnTo>
                  <a:pt x="1205552" y="106018"/>
                </a:lnTo>
                <a:lnTo>
                  <a:pt x="1246596" y="128883"/>
                </a:lnTo>
                <a:lnTo>
                  <a:pt x="1284234" y="153524"/>
                </a:lnTo>
                <a:lnTo>
                  <a:pt x="1318250" y="179821"/>
                </a:lnTo>
                <a:lnTo>
                  <a:pt x="1348430" y="207655"/>
                </a:lnTo>
                <a:lnTo>
                  <a:pt x="1374558" y="236904"/>
                </a:lnTo>
                <a:lnTo>
                  <a:pt x="1413796" y="299168"/>
                </a:lnTo>
                <a:lnTo>
                  <a:pt x="1434241" y="365652"/>
                </a:lnTo>
                <a:lnTo>
                  <a:pt x="1436877" y="400176"/>
                </a:lnTo>
                <a:lnTo>
                  <a:pt x="1434241" y="434700"/>
                </a:lnTo>
                <a:lnTo>
                  <a:pt x="1413796" y="501178"/>
                </a:lnTo>
                <a:lnTo>
                  <a:pt x="1374558" y="563432"/>
                </a:lnTo>
                <a:lnTo>
                  <a:pt x="1348430" y="592674"/>
                </a:lnTo>
                <a:lnTo>
                  <a:pt x="1318250" y="620501"/>
                </a:lnTo>
                <a:lnTo>
                  <a:pt x="1284234" y="646790"/>
                </a:lnTo>
                <a:lnTo>
                  <a:pt x="1246596" y="671424"/>
                </a:lnTo>
                <a:lnTo>
                  <a:pt x="1205552" y="694281"/>
                </a:lnTo>
                <a:lnTo>
                  <a:pt x="1161318" y="715241"/>
                </a:lnTo>
                <a:lnTo>
                  <a:pt x="1114109" y="734185"/>
                </a:lnTo>
                <a:lnTo>
                  <a:pt x="1064140" y="750993"/>
                </a:lnTo>
                <a:lnTo>
                  <a:pt x="1011627" y="765544"/>
                </a:lnTo>
                <a:lnTo>
                  <a:pt x="956785" y="777719"/>
                </a:lnTo>
                <a:lnTo>
                  <a:pt x="899830" y="787397"/>
                </a:lnTo>
                <a:lnTo>
                  <a:pt x="840977" y="794459"/>
                </a:lnTo>
                <a:lnTo>
                  <a:pt x="780441" y="798784"/>
                </a:lnTo>
                <a:lnTo>
                  <a:pt x="718438" y="800252"/>
                </a:lnTo>
                <a:lnTo>
                  <a:pt x="656454" y="798784"/>
                </a:lnTo>
                <a:lnTo>
                  <a:pt x="595932" y="794459"/>
                </a:lnTo>
                <a:lnTo>
                  <a:pt x="537090" y="787397"/>
                </a:lnTo>
                <a:lnTo>
                  <a:pt x="480142" y="777719"/>
                </a:lnTo>
                <a:lnTo>
                  <a:pt x="425305" y="765544"/>
                </a:lnTo>
                <a:lnTo>
                  <a:pt x="372794" y="750993"/>
                </a:lnTo>
                <a:lnTo>
                  <a:pt x="322824" y="734185"/>
                </a:lnTo>
                <a:lnTo>
                  <a:pt x="275613" y="715241"/>
                </a:lnTo>
                <a:lnTo>
                  <a:pt x="231375" y="694281"/>
                </a:lnTo>
                <a:lnTo>
                  <a:pt x="190326" y="671424"/>
                </a:lnTo>
                <a:lnTo>
                  <a:pt x="152682" y="646790"/>
                </a:lnTo>
                <a:lnTo>
                  <a:pt x="118659" y="620501"/>
                </a:lnTo>
                <a:lnTo>
                  <a:pt x="88473" y="592674"/>
                </a:lnTo>
                <a:lnTo>
                  <a:pt x="62338" y="563432"/>
                </a:lnTo>
                <a:lnTo>
                  <a:pt x="23089" y="501178"/>
                </a:lnTo>
                <a:lnTo>
                  <a:pt x="2637" y="434700"/>
                </a:lnTo>
                <a:lnTo>
                  <a:pt x="0" y="400176"/>
                </a:lnTo>
                <a:close/>
              </a:path>
            </a:pathLst>
          </a:custGeom>
          <a:ln w="12700">
            <a:solidFill>
              <a:srgbClr val="000000"/>
            </a:solidFill>
          </a:ln>
        </p:spPr>
        <p:txBody>
          <a:bodyPr wrap="square" lIns="0" tIns="0" rIns="0" bIns="0" rtlCol="0"/>
          <a:lstStyle/>
          <a:p>
            <a:endParaRPr/>
          </a:p>
        </p:txBody>
      </p:sp>
      <p:sp>
        <p:nvSpPr>
          <p:cNvPr id="15" name="object 15"/>
          <p:cNvSpPr txBox="1"/>
          <p:nvPr/>
        </p:nvSpPr>
        <p:spPr>
          <a:xfrm>
            <a:off x="8541257" y="5161915"/>
            <a:ext cx="112077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Cardiologist</a:t>
            </a:r>
            <a:endParaRPr sz="1800">
              <a:latin typeface="Calibri"/>
              <a:cs typeface="Calibri"/>
            </a:endParaRPr>
          </a:p>
        </p:txBody>
      </p:sp>
      <p:sp>
        <p:nvSpPr>
          <p:cNvPr id="16" name="object 16"/>
          <p:cNvSpPr/>
          <p:nvPr/>
        </p:nvSpPr>
        <p:spPr>
          <a:xfrm>
            <a:off x="10020300" y="4925440"/>
            <a:ext cx="1437005" cy="800735"/>
          </a:xfrm>
          <a:custGeom>
            <a:avLst/>
            <a:gdLst/>
            <a:ahLst/>
            <a:cxnLst/>
            <a:rect l="l" t="t" r="r" b="b"/>
            <a:pathLst>
              <a:path w="1437004" h="800735">
                <a:moveTo>
                  <a:pt x="0" y="400176"/>
                </a:moveTo>
                <a:lnTo>
                  <a:pt x="10405" y="331943"/>
                </a:lnTo>
                <a:lnTo>
                  <a:pt x="40472" y="267448"/>
                </a:lnTo>
                <a:lnTo>
                  <a:pt x="88473" y="207655"/>
                </a:lnTo>
                <a:lnTo>
                  <a:pt x="118659" y="179821"/>
                </a:lnTo>
                <a:lnTo>
                  <a:pt x="152682" y="153524"/>
                </a:lnTo>
                <a:lnTo>
                  <a:pt x="190326" y="128883"/>
                </a:lnTo>
                <a:lnTo>
                  <a:pt x="231375" y="106018"/>
                </a:lnTo>
                <a:lnTo>
                  <a:pt x="275613" y="85049"/>
                </a:lnTo>
                <a:lnTo>
                  <a:pt x="322824" y="66097"/>
                </a:lnTo>
                <a:lnTo>
                  <a:pt x="372794" y="49282"/>
                </a:lnTo>
                <a:lnTo>
                  <a:pt x="425305" y="34725"/>
                </a:lnTo>
                <a:lnTo>
                  <a:pt x="480142" y="22544"/>
                </a:lnTo>
                <a:lnTo>
                  <a:pt x="537090" y="12861"/>
                </a:lnTo>
                <a:lnTo>
                  <a:pt x="595932" y="5796"/>
                </a:lnTo>
                <a:lnTo>
                  <a:pt x="656454" y="1469"/>
                </a:lnTo>
                <a:lnTo>
                  <a:pt x="718439" y="0"/>
                </a:lnTo>
                <a:lnTo>
                  <a:pt x="780423" y="1469"/>
                </a:lnTo>
                <a:lnTo>
                  <a:pt x="840945" y="5796"/>
                </a:lnTo>
                <a:lnTo>
                  <a:pt x="899787" y="12861"/>
                </a:lnTo>
                <a:lnTo>
                  <a:pt x="956735" y="22544"/>
                </a:lnTo>
                <a:lnTo>
                  <a:pt x="1011572" y="34725"/>
                </a:lnTo>
                <a:lnTo>
                  <a:pt x="1064083" y="49282"/>
                </a:lnTo>
                <a:lnTo>
                  <a:pt x="1114053" y="66097"/>
                </a:lnTo>
                <a:lnTo>
                  <a:pt x="1161264" y="85049"/>
                </a:lnTo>
                <a:lnTo>
                  <a:pt x="1205502" y="106018"/>
                </a:lnTo>
                <a:lnTo>
                  <a:pt x="1246551" y="128883"/>
                </a:lnTo>
                <a:lnTo>
                  <a:pt x="1284195" y="153524"/>
                </a:lnTo>
                <a:lnTo>
                  <a:pt x="1318218" y="179821"/>
                </a:lnTo>
                <a:lnTo>
                  <a:pt x="1348404" y="207655"/>
                </a:lnTo>
                <a:lnTo>
                  <a:pt x="1374539" y="236904"/>
                </a:lnTo>
                <a:lnTo>
                  <a:pt x="1413788" y="299168"/>
                </a:lnTo>
                <a:lnTo>
                  <a:pt x="1434240" y="365652"/>
                </a:lnTo>
                <a:lnTo>
                  <a:pt x="1436877" y="400176"/>
                </a:lnTo>
                <a:lnTo>
                  <a:pt x="1434240" y="434700"/>
                </a:lnTo>
                <a:lnTo>
                  <a:pt x="1413788" y="501178"/>
                </a:lnTo>
                <a:lnTo>
                  <a:pt x="1374539" y="563432"/>
                </a:lnTo>
                <a:lnTo>
                  <a:pt x="1348404" y="592674"/>
                </a:lnTo>
                <a:lnTo>
                  <a:pt x="1318218" y="620501"/>
                </a:lnTo>
                <a:lnTo>
                  <a:pt x="1284195" y="646790"/>
                </a:lnTo>
                <a:lnTo>
                  <a:pt x="1246551" y="671424"/>
                </a:lnTo>
                <a:lnTo>
                  <a:pt x="1205502" y="694281"/>
                </a:lnTo>
                <a:lnTo>
                  <a:pt x="1161264" y="715241"/>
                </a:lnTo>
                <a:lnTo>
                  <a:pt x="1114053" y="734185"/>
                </a:lnTo>
                <a:lnTo>
                  <a:pt x="1064083" y="750993"/>
                </a:lnTo>
                <a:lnTo>
                  <a:pt x="1011572" y="765544"/>
                </a:lnTo>
                <a:lnTo>
                  <a:pt x="956735" y="777719"/>
                </a:lnTo>
                <a:lnTo>
                  <a:pt x="899787" y="787397"/>
                </a:lnTo>
                <a:lnTo>
                  <a:pt x="840945" y="794459"/>
                </a:lnTo>
                <a:lnTo>
                  <a:pt x="780423" y="798784"/>
                </a:lnTo>
                <a:lnTo>
                  <a:pt x="718439" y="800252"/>
                </a:lnTo>
                <a:lnTo>
                  <a:pt x="656454" y="798784"/>
                </a:lnTo>
                <a:lnTo>
                  <a:pt x="595932" y="794459"/>
                </a:lnTo>
                <a:lnTo>
                  <a:pt x="537090" y="787397"/>
                </a:lnTo>
                <a:lnTo>
                  <a:pt x="480142" y="777719"/>
                </a:lnTo>
                <a:lnTo>
                  <a:pt x="425305" y="765544"/>
                </a:lnTo>
                <a:lnTo>
                  <a:pt x="372794" y="750993"/>
                </a:lnTo>
                <a:lnTo>
                  <a:pt x="322824" y="734185"/>
                </a:lnTo>
                <a:lnTo>
                  <a:pt x="275613" y="715241"/>
                </a:lnTo>
                <a:lnTo>
                  <a:pt x="231375" y="694281"/>
                </a:lnTo>
                <a:lnTo>
                  <a:pt x="190326" y="671424"/>
                </a:lnTo>
                <a:lnTo>
                  <a:pt x="152682" y="646790"/>
                </a:lnTo>
                <a:lnTo>
                  <a:pt x="118659" y="620501"/>
                </a:lnTo>
                <a:lnTo>
                  <a:pt x="88473" y="592674"/>
                </a:lnTo>
                <a:lnTo>
                  <a:pt x="62338" y="563432"/>
                </a:lnTo>
                <a:lnTo>
                  <a:pt x="23089" y="501178"/>
                </a:lnTo>
                <a:lnTo>
                  <a:pt x="2637" y="434700"/>
                </a:lnTo>
                <a:lnTo>
                  <a:pt x="0" y="400176"/>
                </a:lnTo>
                <a:close/>
              </a:path>
            </a:pathLst>
          </a:custGeom>
          <a:ln w="12700">
            <a:solidFill>
              <a:srgbClr val="000000"/>
            </a:solidFill>
          </a:ln>
        </p:spPr>
        <p:txBody>
          <a:bodyPr wrap="square" lIns="0" tIns="0" rIns="0" bIns="0" rtlCol="0"/>
          <a:lstStyle/>
          <a:p>
            <a:endParaRPr/>
          </a:p>
        </p:txBody>
      </p:sp>
      <p:sp>
        <p:nvSpPr>
          <p:cNvPr id="17" name="object 17"/>
          <p:cNvSpPr txBox="1"/>
          <p:nvPr/>
        </p:nvSpPr>
        <p:spPr>
          <a:xfrm>
            <a:off x="10345039" y="5161915"/>
            <a:ext cx="78867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Surgeon</a:t>
            </a:r>
            <a:endParaRPr sz="1800">
              <a:latin typeface="Calibri"/>
              <a:cs typeface="Calibri"/>
            </a:endParaRPr>
          </a:p>
        </p:txBody>
      </p:sp>
      <p:sp>
        <p:nvSpPr>
          <p:cNvPr id="18" name="object 18"/>
          <p:cNvSpPr/>
          <p:nvPr/>
        </p:nvSpPr>
        <p:spPr>
          <a:xfrm>
            <a:off x="7308342" y="2210307"/>
            <a:ext cx="3431540" cy="2718435"/>
          </a:xfrm>
          <a:custGeom>
            <a:avLst/>
            <a:gdLst/>
            <a:ahLst/>
            <a:cxnLst/>
            <a:rect l="l" t="t" r="r" b="b"/>
            <a:pathLst>
              <a:path w="3431540" h="2718435">
                <a:moveTo>
                  <a:pt x="719836" y="14859"/>
                </a:moveTo>
                <a:lnTo>
                  <a:pt x="624713" y="8382"/>
                </a:lnTo>
                <a:lnTo>
                  <a:pt x="623189" y="9779"/>
                </a:lnTo>
                <a:lnTo>
                  <a:pt x="622935" y="13208"/>
                </a:lnTo>
                <a:lnTo>
                  <a:pt x="624205" y="14732"/>
                </a:lnTo>
                <a:lnTo>
                  <a:pt x="702373" y="20040"/>
                </a:lnTo>
                <a:lnTo>
                  <a:pt x="0" y="367665"/>
                </a:lnTo>
                <a:lnTo>
                  <a:pt x="2794" y="373380"/>
                </a:lnTo>
                <a:lnTo>
                  <a:pt x="705116" y="25793"/>
                </a:lnTo>
                <a:lnTo>
                  <a:pt x="662940" y="89662"/>
                </a:lnTo>
                <a:lnTo>
                  <a:pt x="662051" y="91059"/>
                </a:lnTo>
                <a:lnTo>
                  <a:pt x="662432" y="93091"/>
                </a:lnTo>
                <a:lnTo>
                  <a:pt x="663956" y="93980"/>
                </a:lnTo>
                <a:lnTo>
                  <a:pt x="665353" y="94996"/>
                </a:lnTo>
                <a:lnTo>
                  <a:pt x="667385" y="94615"/>
                </a:lnTo>
                <a:lnTo>
                  <a:pt x="668274" y="93091"/>
                </a:lnTo>
                <a:lnTo>
                  <a:pt x="719836" y="14859"/>
                </a:lnTo>
                <a:close/>
              </a:path>
              <a:path w="3431540" h="2718435">
                <a:moveTo>
                  <a:pt x="1634236" y="1170813"/>
                </a:moveTo>
                <a:lnTo>
                  <a:pt x="1629562" y="1170724"/>
                </a:lnTo>
                <a:lnTo>
                  <a:pt x="1629562" y="1176934"/>
                </a:lnTo>
                <a:lnTo>
                  <a:pt x="1629384" y="1177036"/>
                </a:lnTo>
                <a:lnTo>
                  <a:pt x="1628648" y="1177036"/>
                </a:lnTo>
                <a:lnTo>
                  <a:pt x="1623123" y="1177036"/>
                </a:lnTo>
                <a:lnTo>
                  <a:pt x="1628584" y="1176934"/>
                </a:lnTo>
                <a:lnTo>
                  <a:pt x="1629562" y="1176934"/>
                </a:lnTo>
                <a:lnTo>
                  <a:pt x="1629562" y="1170724"/>
                </a:lnTo>
                <a:lnTo>
                  <a:pt x="1540637" y="1168908"/>
                </a:lnTo>
                <a:lnTo>
                  <a:pt x="1538859" y="1168908"/>
                </a:lnTo>
                <a:lnTo>
                  <a:pt x="1537462" y="1170305"/>
                </a:lnTo>
                <a:lnTo>
                  <a:pt x="1537335" y="1173734"/>
                </a:lnTo>
                <a:lnTo>
                  <a:pt x="1538732" y="1175258"/>
                </a:lnTo>
                <a:lnTo>
                  <a:pt x="1540510" y="1175258"/>
                </a:lnTo>
                <a:lnTo>
                  <a:pt x="1616951" y="1176807"/>
                </a:lnTo>
                <a:lnTo>
                  <a:pt x="914273" y="1568069"/>
                </a:lnTo>
                <a:lnTo>
                  <a:pt x="917321" y="1573657"/>
                </a:lnTo>
                <a:lnTo>
                  <a:pt x="1620062" y="1182230"/>
                </a:lnTo>
                <a:lnTo>
                  <a:pt x="1581150" y="1248156"/>
                </a:lnTo>
                <a:lnTo>
                  <a:pt x="1580134" y="1249680"/>
                </a:lnTo>
                <a:lnTo>
                  <a:pt x="1580642" y="1251585"/>
                </a:lnTo>
                <a:lnTo>
                  <a:pt x="1583690" y="1253363"/>
                </a:lnTo>
                <a:lnTo>
                  <a:pt x="1585595" y="1252855"/>
                </a:lnTo>
                <a:lnTo>
                  <a:pt x="1586611" y="1251331"/>
                </a:lnTo>
                <a:lnTo>
                  <a:pt x="1634083" y="1171067"/>
                </a:lnTo>
                <a:lnTo>
                  <a:pt x="1634236" y="1170813"/>
                </a:lnTo>
                <a:close/>
              </a:path>
              <a:path w="3431540" h="2718435">
                <a:moveTo>
                  <a:pt x="1635379" y="367538"/>
                </a:moveTo>
                <a:lnTo>
                  <a:pt x="737755" y="18491"/>
                </a:lnTo>
                <a:lnTo>
                  <a:pt x="764540" y="14224"/>
                </a:lnTo>
                <a:lnTo>
                  <a:pt x="813308" y="6477"/>
                </a:lnTo>
                <a:lnTo>
                  <a:pt x="815086" y="6223"/>
                </a:lnTo>
                <a:lnTo>
                  <a:pt x="816229" y="4572"/>
                </a:lnTo>
                <a:lnTo>
                  <a:pt x="815721" y="1143"/>
                </a:lnTo>
                <a:lnTo>
                  <a:pt x="814070" y="0"/>
                </a:lnTo>
                <a:lnTo>
                  <a:pt x="812292" y="254"/>
                </a:lnTo>
                <a:lnTo>
                  <a:pt x="719836" y="14986"/>
                </a:lnTo>
                <a:lnTo>
                  <a:pt x="778129" y="88265"/>
                </a:lnTo>
                <a:lnTo>
                  <a:pt x="779272" y="89662"/>
                </a:lnTo>
                <a:lnTo>
                  <a:pt x="781177" y="89789"/>
                </a:lnTo>
                <a:lnTo>
                  <a:pt x="782574" y="88773"/>
                </a:lnTo>
                <a:lnTo>
                  <a:pt x="783971" y="87630"/>
                </a:lnTo>
                <a:lnTo>
                  <a:pt x="784225" y="85598"/>
                </a:lnTo>
                <a:lnTo>
                  <a:pt x="783082" y="84328"/>
                </a:lnTo>
                <a:lnTo>
                  <a:pt x="735545" y="24485"/>
                </a:lnTo>
                <a:lnTo>
                  <a:pt x="1633093" y="373507"/>
                </a:lnTo>
                <a:lnTo>
                  <a:pt x="1635379" y="367538"/>
                </a:lnTo>
                <a:close/>
              </a:path>
              <a:path w="3431540" h="2718435">
                <a:moveTo>
                  <a:pt x="2554859" y="2371090"/>
                </a:moveTo>
                <a:lnTo>
                  <a:pt x="2552433" y="2370836"/>
                </a:lnTo>
                <a:lnTo>
                  <a:pt x="2461768" y="2361311"/>
                </a:lnTo>
                <a:lnTo>
                  <a:pt x="2459990" y="2361057"/>
                </a:lnTo>
                <a:lnTo>
                  <a:pt x="2458466" y="2362327"/>
                </a:lnTo>
                <a:lnTo>
                  <a:pt x="2458212" y="2364105"/>
                </a:lnTo>
                <a:lnTo>
                  <a:pt x="2458085" y="2365883"/>
                </a:lnTo>
                <a:lnTo>
                  <a:pt x="2459355" y="2367407"/>
                </a:lnTo>
                <a:lnTo>
                  <a:pt x="2461006" y="2367661"/>
                </a:lnTo>
                <a:lnTo>
                  <a:pt x="2537269" y="2375611"/>
                </a:lnTo>
                <a:lnTo>
                  <a:pt x="1790065" y="2712212"/>
                </a:lnTo>
                <a:lnTo>
                  <a:pt x="1792605" y="2718054"/>
                </a:lnTo>
                <a:lnTo>
                  <a:pt x="2539669" y="2381402"/>
                </a:lnTo>
                <a:lnTo>
                  <a:pt x="2495296" y="2443607"/>
                </a:lnTo>
                <a:lnTo>
                  <a:pt x="2494280" y="2445131"/>
                </a:lnTo>
                <a:lnTo>
                  <a:pt x="2494661" y="2447036"/>
                </a:lnTo>
                <a:lnTo>
                  <a:pt x="2497455" y="2449068"/>
                </a:lnTo>
                <a:lnTo>
                  <a:pt x="2499487" y="2448814"/>
                </a:lnTo>
                <a:lnTo>
                  <a:pt x="2500503" y="2447290"/>
                </a:lnTo>
                <a:lnTo>
                  <a:pt x="2554859" y="2371090"/>
                </a:lnTo>
                <a:close/>
              </a:path>
              <a:path w="3431540" h="2718435">
                <a:moveTo>
                  <a:pt x="2556129" y="1567942"/>
                </a:moveTo>
                <a:lnTo>
                  <a:pt x="1652066" y="1175029"/>
                </a:lnTo>
                <a:lnTo>
                  <a:pt x="1691678" y="1170305"/>
                </a:lnTo>
                <a:lnTo>
                  <a:pt x="1727962" y="1165987"/>
                </a:lnTo>
                <a:lnTo>
                  <a:pt x="1729740" y="1165860"/>
                </a:lnTo>
                <a:lnTo>
                  <a:pt x="1731010" y="1164209"/>
                </a:lnTo>
                <a:lnTo>
                  <a:pt x="1730756" y="1162558"/>
                </a:lnTo>
                <a:lnTo>
                  <a:pt x="1730629" y="1160780"/>
                </a:lnTo>
                <a:lnTo>
                  <a:pt x="1728978" y="1159510"/>
                </a:lnTo>
                <a:lnTo>
                  <a:pt x="1727200" y="1159764"/>
                </a:lnTo>
                <a:lnTo>
                  <a:pt x="1634236" y="1170813"/>
                </a:lnTo>
                <a:lnTo>
                  <a:pt x="1690624" y="1247648"/>
                </a:lnTo>
                <a:lnTo>
                  <a:pt x="1692656" y="1248029"/>
                </a:lnTo>
                <a:lnTo>
                  <a:pt x="1694053" y="1247013"/>
                </a:lnTo>
                <a:lnTo>
                  <a:pt x="1695450" y="1245870"/>
                </a:lnTo>
                <a:lnTo>
                  <a:pt x="1695831" y="1243965"/>
                </a:lnTo>
                <a:lnTo>
                  <a:pt x="1649514" y="1180871"/>
                </a:lnTo>
                <a:lnTo>
                  <a:pt x="2553589" y="1573784"/>
                </a:lnTo>
                <a:lnTo>
                  <a:pt x="2556129" y="1567942"/>
                </a:lnTo>
                <a:close/>
              </a:path>
              <a:path w="3431540" h="2718435">
                <a:moveTo>
                  <a:pt x="3431540" y="2712212"/>
                </a:moveTo>
                <a:lnTo>
                  <a:pt x="2572791" y="2374760"/>
                </a:lnTo>
                <a:lnTo>
                  <a:pt x="2600655" y="2370455"/>
                </a:lnTo>
                <a:lnTo>
                  <a:pt x="2648331" y="2363089"/>
                </a:lnTo>
                <a:lnTo>
                  <a:pt x="2650109" y="2362708"/>
                </a:lnTo>
                <a:lnTo>
                  <a:pt x="2651252" y="2361184"/>
                </a:lnTo>
                <a:lnTo>
                  <a:pt x="2650744" y="2357628"/>
                </a:lnTo>
                <a:lnTo>
                  <a:pt x="2649093" y="2356485"/>
                </a:lnTo>
                <a:lnTo>
                  <a:pt x="2554859" y="2371090"/>
                </a:lnTo>
                <a:lnTo>
                  <a:pt x="2612898" y="2444623"/>
                </a:lnTo>
                <a:lnTo>
                  <a:pt x="2613914" y="2446020"/>
                </a:lnTo>
                <a:lnTo>
                  <a:pt x="2615946" y="2446274"/>
                </a:lnTo>
                <a:lnTo>
                  <a:pt x="2618740" y="2443988"/>
                </a:lnTo>
                <a:lnTo>
                  <a:pt x="2618994" y="2442083"/>
                </a:lnTo>
                <a:lnTo>
                  <a:pt x="2617851" y="2440686"/>
                </a:lnTo>
                <a:lnTo>
                  <a:pt x="2570416" y="2380577"/>
                </a:lnTo>
                <a:lnTo>
                  <a:pt x="3429254" y="2718181"/>
                </a:lnTo>
                <a:lnTo>
                  <a:pt x="3431540" y="2712212"/>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49953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1418" y="125348"/>
            <a:ext cx="3807460" cy="757555"/>
          </a:xfrm>
          <a:prstGeom prst="rect">
            <a:avLst/>
          </a:prstGeom>
        </p:spPr>
        <p:txBody>
          <a:bodyPr vert="horz" wrap="square" lIns="0" tIns="12700" rIns="0" bIns="0" rtlCol="0">
            <a:spAutoFit/>
          </a:bodyPr>
          <a:lstStyle/>
          <a:p>
            <a:pPr marL="12700">
              <a:lnSpc>
                <a:spcPct val="100000"/>
              </a:lnSpc>
              <a:spcBef>
                <a:spcPts val="100"/>
              </a:spcBef>
            </a:pPr>
            <a:r>
              <a:rPr spc="-140" dirty="0"/>
              <a:t>RBAC </a:t>
            </a:r>
            <a:r>
              <a:rPr spc="-80" dirty="0"/>
              <a:t>in </a:t>
            </a:r>
            <a:r>
              <a:rPr spc="-110" dirty="0"/>
              <a:t>the</a:t>
            </a:r>
            <a:r>
              <a:rPr spc="-710" dirty="0"/>
              <a:t> </a:t>
            </a:r>
            <a:r>
              <a:rPr spc="-120" dirty="0"/>
              <a:t>wild</a:t>
            </a:r>
          </a:p>
        </p:txBody>
      </p:sp>
      <p:sp>
        <p:nvSpPr>
          <p:cNvPr id="3" name="object 3"/>
          <p:cNvSpPr txBox="1"/>
          <p:nvPr/>
        </p:nvSpPr>
        <p:spPr>
          <a:xfrm>
            <a:off x="844842" y="1178061"/>
            <a:ext cx="9078595" cy="2508379"/>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spc="-15" dirty="0">
                <a:latin typeface="Calibri"/>
                <a:cs typeface="Calibri"/>
              </a:rPr>
              <a:t>Database </a:t>
            </a:r>
            <a:r>
              <a:rPr sz="3200" spc="-30" dirty="0">
                <a:latin typeface="Calibri"/>
                <a:cs typeface="Calibri"/>
              </a:rPr>
              <a:t>systems </a:t>
            </a:r>
            <a:r>
              <a:rPr sz="3200" spc="-15" dirty="0">
                <a:latin typeface="Calibri"/>
                <a:cs typeface="Calibri"/>
              </a:rPr>
              <a:t>often </a:t>
            </a:r>
            <a:r>
              <a:rPr sz="3200" spc="-5" dirty="0">
                <a:latin typeface="Calibri"/>
                <a:cs typeface="Calibri"/>
              </a:rPr>
              <a:t>use </a:t>
            </a:r>
            <a:r>
              <a:rPr sz="3200" dirty="0">
                <a:latin typeface="Calibri"/>
                <a:cs typeface="Calibri"/>
              </a:rPr>
              <a:t>and </a:t>
            </a:r>
            <a:r>
              <a:rPr sz="3200" spc="-5" dirty="0">
                <a:latin typeface="Calibri"/>
                <a:cs typeface="Calibri"/>
              </a:rPr>
              <a:t>support</a:t>
            </a:r>
            <a:r>
              <a:rPr sz="3200" spc="-10" dirty="0">
                <a:latin typeface="Calibri"/>
                <a:cs typeface="Calibri"/>
              </a:rPr>
              <a:t> </a:t>
            </a:r>
            <a:r>
              <a:rPr sz="3200" spc="-20" dirty="0">
                <a:latin typeface="Calibri"/>
                <a:cs typeface="Calibri"/>
              </a:rPr>
              <a:t>RBAC</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spc="5" dirty="0">
                <a:solidFill>
                  <a:srgbClr val="585858"/>
                </a:solidFill>
                <a:latin typeface="Calibri"/>
                <a:cs typeface="Calibri"/>
              </a:rPr>
              <a:t>E.g. </a:t>
            </a:r>
            <a:r>
              <a:rPr sz="2800" spc="-10" dirty="0">
                <a:solidFill>
                  <a:srgbClr val="585858"/>
                </a:solidFill>
                <a:latin typeface="Calibri"/>
                <a:cs typeface="Calibri"/>
              </a:rPr>
              <a:t>Oracle Enterprise </a:t>
            </a:r>
            <a:r>
              <a:rPr sz="2800" spc="-5" dirty="0">
                <a:solidFill>
                  <a:srgbClr val="585858"/>
                </a:solidFill>
                <a:latin typeface="Calibri"/>
                <a:cs typeface="Calibri"/>
              </a:rPr>
              <a:t>Server</a:t>
            </a:r>
            <a:endParaRPr sz="2800" dirty="0">
              <a:latin typeface="Calibri"/>
              <a:cs typeface="Calibri"/>
            </a:endParaRPr>
          </a:p>
          <a:p>
            <a:pPr marL="464820" indent="-452755">
              <a:lnSpc>
                <a:spcPct val="100000"/>
              </a:lnSpc>
              <a:spcBef>
                <a:spcPts val="1340"/>
              </a:spcBef>
              <a:buClr>
                <a:srgbClr val="E30477"/>
              </a:buClr>
              <a:buFont typeface="Wingdings"/>
              <a:buChar char=""/>
              <a:tabLst>
                <a:tab pos="464820" algn="l"/>
                <a:tab pos="465455" algn="l"/>
              </a:tabLst>
            </a:pPr>
            <a:r>
              <a:rPr sz="3200" spc="-5" dirty="0">
                <a:latin typeface="Calibri"/>
                <a:cs typeface="Calibri"/>
              </a:rPr>
              <a:t>Application </a:t>
            </a:r>
            <a:r>
              <a:rPr sz="3200" spc="-10" dirty="0">
                <a:latin typeface="Calibri"/>
                <a:cs typeface="Calibri"/>
              </a:rPr>
              <a:t>development</a:t>
            </a:r>
            <a:r>
              <a:rPr sz="3200" spc="-85" dirty="0">
                <a:latin typeface="Calibri"/>
                <a:cs typeface="Calibri"/>
              </a:rPr>
              <a:t> </a:t>
            </a:r>
            <a:r>
              <a:rPr sz="3200" spc="-20" dirty="0">
                <a:latin typeface="Calibri"/>
                <a:cs typeface="Calibri"/>
              </a:rPr>
              <a:t>frameworks</a:t>
            </a:r>
            <a:endParaRPr sz="3200" dirty="0">
              <a:latin typeface="Calibri"/>
              <a:cs typeface="Calibri"/>
            </a:endParaRPr>
          </a:p>
          <a:p>
            <a:pPr marL="818515" lvl="1" indent="-349250">
              <a:lnSpc>
                <a:spcPct val="100000"/>
              </a:lnSpc>
              <a:spcBef>
                <a:spcPts val="150"/>
              </a:spcBef>
              <a:buClr>
                <a:srgbClr val="6AC2ED"/>
              </a:buClr>
              <a:buFont typeface="Wingdings"/>
              <a:buChar char=""/>
              <a:tabLst>
                <a:tab pos="818515" algn="l"/>
                <a:tab pos="819150" algn="l"/>
              </a:tabLst>
            </a:pPr>
            <a:r>
              <a:rPr sz="2800" dirty="0">
                <a:solidFill>
                  <a:srgbClr val="585858"/>
                </a:solidFill>
                <a:latin typeface="Calibri"/>
                <a:cs typeface="Calibri"/>
              </a:rPr>
              <a:t>Apache </a:t>
            </a:r>
            <a:r>
              <a:rPr sz="2800" spc="-25" dirty="0">
                <a:solidFill>
                  <a:srgbClr val="585858"/>
                </a:solidFill>
                <a:latin typeface="Calibri"/>
                <a:cs typeface="Calibri"/>
              </a:rPr>
              <a:t>Shiro, </a:t>
            </a:r>
            <a:r>
              <a:rPr sz="2800" spc="-5" dirty="0">
                <a:solidFill>
                  <a:srgbClr val="585858"/>
                </a:solidFill>
                <a:latin typeface="Calibri"/>
                <a:cs typeface="Calibri"/>
              </a:rPr>
              <a:t>Spring </a:t>
            </a:r>
            <a:r>
              <a:rPr sz="2800" spc="-30" dirty="0">
                <a:solidFill>
                  <a:srgbClr val="585858"/>
                </a:solidFill>
                <a:latin typeface="Calibri"/>
                <a:cs typeface="Calibri"/>
              </a:rPr>
              <a:t>Security,</a:t>
            </a:r>
            <a:r>
              <a:rPr sz="2800" spc="20" dirty="0">
                <a:solidFill>
                  <a:srgbClr val="585858"/>
                </a:solidFill>
                <a:latin typeface="Calibri"/>
                <a:cs typeface="Calibri"/>
              </a:rPr>
              <a:t> </a:t>
            </a:r>
            <a:r>
              <a:rPr sz="2800" dirty="0">
                <a:solidFill>
                  <a:srgbClr val="585858"/>
                </a:solidFill>
                <a:latin typeface="Calibri"/>
                <a:cs typeface="Calibri"/>
              </a:rPr>
              <a:t>…</a:t>
            </a:r>
            <a:endParaRPr sz="2800" dirty="0">
              <a:latin typeface="Calibri"/>
              <a:cs typeface="Calibri"/>
            </a:endParaRPr>
          </a:p>
          <a:p>
            <a:pPr marL="818515" lvl="1" indent="-349250">
              <a:lnSpc>
                <a:spcPct val="100000"/>
              </a:lnSpc>
              <a:spcBef>
                <a:spcPts val="125"/>
              </a:spcBef>
              <a:buClr>
                <a:srgbClr val="6AC2ED"/>
              </a:buClr>
              <a:buFont typeface="Wingdings"/>
              <a:buChar char=""/>
              <a:tabLst>
                <a:tab pos="818515" algn="l"/>
                <a:tab pos="819150" algn="l"/>
              </a:tabLst>
            </a:pPr>
            <a:r>
              <a:rPr sz="2800" dirty="0">
                <a:solidFill>
                  <a:srgbClr val="585858"/>
                </a:solidFill>
                <a:latin typeface="Calibri"/>
                <a:cs typeface="Calibri"/>
              </a:rPr>
              <a:t>E.g., </a:t>
            </a:r>
            <a:r>
              <a:rPr sz="2800" spc="-25" dirty="0">
                <a:solidFill>
                  <a:srgbClr val="585858"/>
                </a:solidFill>
                <a:latin typeface="Calibri"/>
                <a:cs typeface="Calibri"/>
              </a:rPr>
              <a:t>Java </a:t>
            </a:r>
            <a:r>
              <a:rPr sz="2800" spc="-5" dirty="0">
                <a:solidFill>
                  <a:srgbClr val="585858"/>
                </a:solidFill>
                <a:latin typeface="Calibri"/>
                <a:cs typeface="Calibri"/>
              </a:rPr>
              <a:t>Spring</a:t>
            </a:r>
            <a:r>
              <a:rPr sz="2800" spc="45" dirty="0">
                <a:solidFill>
                  <a:srgbClr val="585858"/>
                </a:solidFill>
                <a:latin typeface="Calibri"/>
                <a:cs typeface="Calibri"/>
              </a:rPr>
              <a:t> </a:t>
            </a:r>
            <a:r>
              <a:rPr sz="2800" spc="-5" dirty="0">
                <a:solidFill>
                  <a:srgbClr val="585858"/>
                </a:solidFill>
                <a:latin typeface="Calibri"/>
                <a:cs typeface="Calibri"/>
              </a:rPr>
              <a:t>Security:</a:t>
            </a:r>
            <a:endParaRPr sz="2800" dirty="0">
              <a:latin typeface="Calibri"/>
              <a:cs typeface="Calibri"/>
            </a:endParaRPr>
          </a:p>
        </p:txBody>
      </p:sp>
      <p:sp>
        <p:nvSpPr>
          <p:cNvPr id="4" name="object 4"/>
          <p:cNvSpPr txBox="1"/>
          <p:nvPr/>
        </p:nvSpPr>
        <p:spPr>
          <a:xfrm>
            <a:off x="1713204" y="3981598"/>
            <a:ext cx="7341870" cy="2205990"/>
          </a:xfrm>
          <a:prstGeom prst="rect">
            <a:avLst/>
          </a:prstGeom>
        </p:spPr>
        <p:txBody>
          <a:bodyPr vert="horz" wrap="square" lIns="0" tIns="12700" rIns="0" bIns="0" rtlCol="0">
            <a:spAutoFit/>
          </a:bodyPr>
          <a:lstStyle/>
          <a:p>
            <a:pPr marL="12700">
              <a:lnSpc>
                <a:spcPct val="100000"/>
              </a:lnSpc>
              <a:spcBef>
                <a:spcPts val="100"/>
              </a:spcBef>
            </a:pPr>
            <a:r>
              <a:rPr sz="2000" spc="-5" dirty="0">
                <a:latin typeface="Courier New"/>
                <a:cs typeface="Courier New"/>
              </a:rPr>
              <a:t>@PreAuthorize("hasRole(‘manager')")</a:t>
            </a:r>
            <a:endParaRPr sz="2000" dirty="0">
              <a:latin typeface="Courier New"/>
              <a:cs typeface="Courier New"/>
            </a:endParaRPr>
          </a:p>
          <a:p>
            <a:pPr marL="12700">
              <a:lnSpc>
                <a:spcPct val="100000"/>
              </a:lnSpc>
              <a:spcBef>
                <a:spcPts val="1560"/>
              </a:spcBef>
            </a:pPr>
            <a:r>
              <a:rPr sz="2000" b="1" spc="-5" dirty="0">
                <a:latin typeface="Courier New"/>
                <a:cs typeface="Courier New"/>
              </a:rPr>
              <a:t>public void </a:t>
            </a:r>
            <a:r>
              <a:rPr sz="2000" spc="-5" dirty="0">
                <a:latin typeface="Courier New"/>
                <a:cs typeface="Courier New"/>
              </a:rPr>
              <a:t>create(Contact</a:t>
            </a:r>
            <a:r>
              <a:rPr sz="2000" spc="-10" dirty="0">
                <a:latin typeface="Courier New"/>
                <a:cs typeface="Courier New"/>
              </a:rPr>
              <a:t> </a:t>
            </a:r>
            <a:r>
              <a:rPr sz="2000" spc="-5" dirty="0">
                <a:latin typeface="Courier New"/>
                <a:cs typeface="Courier New"/>
              </a:rPr>
              <a:t>contact);</a:t>
            </a:r>
            <a:endParaRPr sz="2000" dirty="0">
              <a:latin typeface="Courier New"/>
              <a:cs typeface="Courier New"/>
            </a:endParaRPr>
          </a:p>
          <a:p>
            <a:pPr>
              <a:lnSpc>
                <a:spcPct val="100000"/>
              </a:lnSpc>
            </a:pPr>
            <a:endParaRPr sz="2200" dirty="0">
              <a:latin typeface="Courier New"/>
              <a:cs typeface="Courier New"/>
            </a:endParaRPr>
          </a:p>
          <a:p>
            <a:pPr marL="12700">
              <a:lnSpc>
                <a:spcPct val="100000"/>
              </a:lnSpc>
              <a:spcBef>
                <a:spcPts val="1955"/>
              </a:spcBef>
            </a:pPr>
            <a:r>
              <a:rPr sz="2000" spc="-5" dirty="0">
                <a:latin typeface="Courier New"/>
                <a:cs typeface="Courier New"/>
              </a:rPr>
              <a:t>@PreAuthorize("hasPermission(‘delete_contact')")</a:t>
            </a:r>
            <a:endParaRPr sz="2000" dirty="0">
              <a:latin typeface="Courier New"/>
              <a:cs typeface="Courier New"/>
            </a:endParaRPr>
          </a:p>
          <a:p>
            <a:pPr marL="12700">
              <a:lnSpc>
                <a:spcPct val="100000"/>
              </a:lnSpc>
              <a:spcBef>
                <a:spcPts val="1560"/>
              </a:spcBef>
            </a:pPr>
            <a:r>
              <a:rPr sz="2000" b="1" spc="-5" dirty="0">
                <a:latin typeface="Courier New"/>
                <a:cs typeface="Courier New"/>
              </a:rPr>
              <a:t>public void </a:t>
            </a:r>
            <a:r>
              <a:rPr sz="2000" spc="-5" dirty="0">
                <a:latin typeface="Courier New"/>
                <a:cs typeface="Courier New"/>
              </a:rPr>
              <a:t>deleteContact(Contact</a:t>
            </a:r>
            <a:r>
              <a:rPr sz="2000" dirty="0">
                <a:latin typeface="Courier New"/>
                <a:cs typeface="Courier New"/>
              </a:rPr>
              <a:t> </a:t>
            </a:r>
            <a:r>
              <a:rPr sz="2000" spc="-5" dirty="0">
                <a:latin typeface="Courier New"/>
                <a:cs typeface="Courier New"/>
              </a:rPr>
              <a:t>contact);</a:t>
            </a:r>
            <a:endParaRPr sz="2000" dirty="0">
              <a:latin typeface="Courier New"/>
              <a:cs typeface="Courier New"/>
            </a:endParaRPr>
          </a:p>
        </p:txBody>
      </p:sp>
    </p:spTree>
    <p:extLst>
      <p:ext uri="{BB962C8B-B14F-4D97-AF65-F5344CB8AC3E}">
        <p14:creationId xmlns:p14="http://schemas.microsoft.com/office/powerpoint/2010/main" val="36514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84797" y="111527"/>
            <a:ext cx="4234815" cy="689291"/>
          </a:xfrm>
          <a:prstGeom prst="rect">
            <a:avLst/>
          </a:prstGeom>
        </p:spPr>
        <p:txBody>
          <a:bodyPr vert="horz" wrap="square" lIns="0" tIns="12065" rIns="0" bIns="0" rtlCol="0" anchor="ctr">
            <a:spAutoFit/>
          </a:bodyPr>
          <a:lstStyle/>
          <a:p>
            <a:pPr marL="12700">
              <a:lnSpc>
                <a:spcPct val="100000"/>
              </a:lnSpc>
              <a:spcBef>
                <a:spcPts val="95"/>
              </a:spcBef>
            </a:pPr>
            <a:r>
              <a:rPr spc="-10" dirty="0"/>
              <a:t>Authentication</a:t>
            </a:r>
          </a:p>
        </p:txBody>
      </p:sp>
      <p:sp>
        <p:nvSpPr>
          <p:cNvPr id="4" name="object 4"/>
          <p:cNvSpPr txBox="1"/>
          <p:nvPr/>
        </p:nvSpPr>
        <p:spPr>
          <a:xfrm>
            <a:off x="984797" y="1663065"/>
            <a:ext cx="7595234" cy="3531870"/>
          </a:xfrm>
          <a:prstGeom prst="rect">
            <a:avLst/>
          </a:prstGeom>
        </p:spPr>
        <p:txBody>
          <a:bodyPr vert="horz" wrap="square" lIns="0" tIns="12700" rIns="0" bIns="0" rtlCol="0">
            <a:spAutoFit/>
          </a:bodyPr>
          <a:lstStyle/>
          <a:p>
            <a:pPr marL="294005" marR="95250" indent="-281940">
              <a:spcBef>
                <a:spcPts val="100"/>
              </a:spcBef>
              <a:buClr>
                <a:srgbClr val="990000"/>
              </a:buClr>
              <a:buSzPct val="75000"/>
              <a:buFont typeface="Wingdings"/>
              <a:buChar char=""/>
              <a:tabLst>
                <a:tab pos="294005" algn="l"/>
                <a:tab pos="294640" algn="l"/>
              </a:tabLst>
            </a:pPr>
            <a:r>
              <a:rPr spc="-5" dirty="0">
                <a:solidFill>
                  <a:srgbClr val="252525"/>
                </a:solidFill>
                <a:cs typeface="Calisto MT"/>
              </a:rPr>
              <a:t>In most computer </a:t>
            </a:r>
            <a:r>
              <a:rPr dirty="0">
                <a:solidFill>
                  <a:srgbClr val="252525"/>
                </a:solidFill>
                <a:cs typeface="Calisto MT"/>
              </a:rPr>
              <a:t>security </a:t>
            </a:r>
            <a:r>
              <a:rPr spc="-15" dirty="0">
                <a:solidFill>
                  <a:srgbClr val="252525"/>
                </a:solidFill>
                <a:cs typeface="Calisto MT"/>
              </a:rPr>
              <a:t>contexts, </a:t>
            </a:r>
            <a:r>
              <a:rPr dirty="0">
                <a:solidFill>
                  <a:srgbClr val="252525"/>
                </a:solidFill>
                <a:cs typeface="Calisto MT"/>
              </a:rPr>
              <a:t>user </a:t>
            </a:r>
            <a:r>
              <a:rPr spc="-5" dirty="0">
                <a:solidFill>
                  <a:srgbClr val="252525"/>
                </a:solidFill>
                <a:cs typeface="Calisto MT"/>
              </a:rPr>
              <a:t>authentication </a:t>
            </a:r>
            <a:r>
              <a:rPr dirty="0">
                <a:solidFill>
                  <a:srgbClr val="252525"/>
                </a:solidFill>
                <a:cs typeface="Calisto MT"/>
              </a:rPr>
              <a:t>is the fundamental  </a:t>
            </a:r>
            <a:r>
              <a:rPr spc="-5" dirty="0">
                <a:solidFill>
                  <a:srgbClr val="252525"/>
                </a:solidFill>
                <a:cs typeface="Calisto MT"/>
              </a:rPr>
              <a:t>building block </a:t>
            </a:r>
            <a:r>
              <a:rPr dirty="0">
                <a:solidFill>
                  <a:srgbClr val="252525"/>
                </a:solidFill>
                <a:cs typeface="Calisto MT"/>
              </a:rPr>
              <a:t>and </a:t>
            </a:r>
            <a:r>
              <a:rPr spc="-5" dirty="0">
                <a:solidFill>
                  <a:srgbClr val="252525"/>
                </a:solidFill>
                <a:cs typeface="Calisto MT"/>
              </a:rPr>
              <a:t>the </a:t>
            </a:r>
            <a:r>
              <a:rPr spc="5" dirty="0">
                <a:solidFill>
                  <a:srgbClr val="252525"/>
                </a:solidFill>
                <a:cs typeface="Calisto MT"/>
              </a:rPr>
              <a:t>primary </a:t>
            </a:r>
            <a:r>
              <a:rPr dirty="0">
                <a:solidFill>
                  <a:srgbClr val="252525"/>
                </a:solidFill>
                <a:cs typeface="Calisto MT"/>
              </a:rPr>
              <a:t>line of</a:t>
            </a:r>
            <a:r>
              <a:rPr spc="135" dirty="0">
                <a:solidFill>
                  <a:srgbClr val="252525"/>
                </a:solidFill>
                <a:cs typeface="Calisto MT"/>
              </a:rPr>
              <a:t> </a:t>
            </a:r>
            <a:r>
              <a:rPr spc="-5" dirty="0">
                <a:solidFill>
                  <a:srgbClr val="252525"/>
                </a:solidFill>
                <a:cs typeface="Calisto MT"/>
              </a:rPr>
              <a:t>defense</a:t>
            </a:r>
            <a:endParaRPr dirty="0">
              <a:cs typeface="Calisto MT"/>
            </a:endParaRPr>
          </a:p>
          <a:p>
            <a:pPr marL="294005" marR="5080" indent="-281940">
              <a:spcBef>
                <a:spcPts val="1800"/>
              </a:spcBef>
              <a:buClr>
                <a:srgbClr val="990000"/>
              </a:buClr>
              <a:buSzPct val="75000"/>
              <a:buFont typeface="Wingdings"/>
              <a:buChar char=""/>
              <a:tabLst>
                <a:tab pos="294005" algn="l"/>
                <a:tab pos="294640" algn="l"/>
              </a:tabLst>
            </a:pPr>
            <a:r>
              <a:rPr spc="-5" dirty="0">
                <a:solidFill>
                  <a:srgbClr val="252525"/>
                </a:solidFill>
                <a:cs typeface="Calisto MT"/>
              </a:rPr>
              <a:t>RFC 4949 defines </a:t>
            </a:r>
            <a:r>
              <a:rPr dirty="0">
                <a:solidFill>
                  <a:srgbClr val="252525"/>
                </a:solidFill>
                <a:cs typeface="Calisto MT"/>
              </a:rPr>
              <a:t>user </a:t>
            </a:r>
            <a:r>
              <a:rPr spc="-5" dirty="0">
                <a:solidFill>
                  <a:srgbClr val="252525"/>
                </a:solidFill>
                <a:cs typeface="Calisto MT"/>
              </a:rPr>
              <a:t>authentication </a:t>
            </a:r>
            <a:r>
              <a:rPr dirty="0">
                <a:solidFill>
                  <a:srgbClr val="252525"/>
                </a:solidFill>
                <a:cs typeface="Calisto MT"/>
              </a:rPr>
              <a:t>as the process of </a:t>
            </a:r>
            <a:r>
              <a:rPr spc="-10" dirty="0">
                <a:solidFill>
                  <a:srgbClr val="252525"/>
                </a:solidFill>
                <a:cs typeface="Calisto MT"/>
              </a:rPr>
              <a:t>verifying </a:t>
            </a:r>
            <a:r>
              <a:rPr dirty="0">
                <a:solidFill>
                  <a:srgbClr val="252525"/>
                </a:solidFill>
                <a:cs typeface="Calisto MT"/>
              </a:rPr>
              <a:t>an </a:t>
            </a:r>
            <a:r>
              <a:rPr spc="-5" dirty="0">
                <a:solidFill>
                  <a:srgbClr val="252525"/>
                </a:solidFill>
                <a:cs typeface="Calisto MT"/>
              </a:rPr>
              <a:t>identity  </a:t>
            </a:r>
            <a:r>
              <a:rPr dirty="0">
                <a:solidFill>
                  <a:srgbClr val="252525"/>
                </a:solidFill>
                <a:cs typeface="Calisto MT"/>
              </a:rPr>
              <a:t>claimed </a:t>
            </a:r>
            <a:r>
              <a:rPr spc="-5" dirty="0">
                <a:solidFill>
                  <a:srgbClr val="252525"/>
                </a:solidFill>
                <a:cs typeface="Calisto MT"/>
              </a:rPr>
              <a:t>by or for </a:t>
            </a:r>
            <a:r>
              <a:rPr dirty="0">
                <a:solidFill>
                  <a:srgbClr val="252525"/>
                </a:solidFill>
                <a:cs typeface="Calisto MT"/>
              </a:rPr>
              <a:t>a </a:t>
            </a:r>
            <a:r>
              <a:rPr spc="-5" dirty="0">
                <a:solidFill>
                  <a:srgbClr val="252525"/>
                </a:solidFill>
                <a:cs typeface="Calisto MT"/>
              </a:rPr>
              <a:t>system</a:t>
            </a:r>
            <a:r>
              <a:rPr spc="5" dirty="0">
                <a:solidFill>
                  <a:srgbClr val="252525"/>
                </a:solidFill>
                <a:cs typeface="Calisto MT"/>
              </a:rPr>
              <a:t> </a:t>
            </a:r>
            <a:r>
              <a:rPr spc="-5" dirty="0">
                <a:solidFill>
                  <a:srgbClr val="252525"/>
                </a:solidFill>
                <a:cs typeface="Calisto MT"/>
              </a:rPr>
              <a:t>entity</a:t>
            </a:r>
            <a:endParaRPr dirty="0">
              <a:cs typeface="Calisto MT"/>
            </a:endParaRPr>
          </a:p>
          <a:p>
            <a:pPr marL="294640" indent="-281940">
              <a:spcBef>
                <a:spcPts val="1800"/>
              </a:spcBef>
              <a:buClr>
                <a:srgbClr val="990000"/>
              </a:buClr>
              <a:buSzPct val="75000"/>
              <a:buFont typeface="Wingdings"/>
              <a:buChar char=""/>
              <a:tabLst>
                <a:tab pos="294005" algn="l"/>
                <a:tab pos="294640" algn="l"/>
              </a:tabLst>
            </a:pPr>
            <a:r>
              <a:rPr dirty="0">
                <a:solidFill>
                  <a:srgbClr val="252525"/>
                </a:solidFill>
                <a:cs typeface="Calisto MT"/>
              </a:rPr>
              <a:t>An </a:t>
            </a:r>
            <a:r>
              <a:rPr spc="-5" dirty="0">
                <a:solidFill>
                  <a:srgbClr val="252525"/>
                </a:solidFill>
                <a:cs typeface="Calisto MT"/>
              </a:rPr>
              <a:t>authentication </a:t>
            </a:r>
            <a:r>
              <a:rPr dirty="0">
                <a:solidFill>
                  <a:srgbClr val="252525"/>
                </a:solidFill>
                <a:cs typeface="Calisto MT"/>
              </a:rPr>
              <a:t>process </a:t>
            </a:r>
            <a:r>
              <a:rPr spc="-5" dirty="0">
                <a:solidFill>
                  <a:srgbClr val="252525"/>
                </a:solidFill>
                <a:cs typeface="Calisto MT"/>
              </a:rPr>
              <a:t>consists </a:t>
            </a:r>
            <a:r>
              <a:rPr dirty="0">
                <a:solidFill>
                  <a:srgbClr val="252525"/>
                </a:solidFill>
                <a:cs typeface="Calisto MT"/>
              </a:rPr>
              <a:t>of </a:t>
            </a:r>
            <a:r>
              <a:rPr spc="-15" dirty="0">
                <a:solidFill>
                  <a:srgbClr val="252525"/>
                </a:solidFill>
                <a:cs typeface="Calisto MT"/>
              </a:rPr>
              <a:t>two</a:t>
            </a:r>
            <a:r>
              <a:rPr spc="100" dirty="0">
                <a:solidFill>
                  <a:srgbClr val="252525"/>
                </a:solidFill>
                <a:cs typeface="Calisto MT"/>
              </a:rPr>
              <a:t> </a:t>
            </a:r>
            <a:r>
              <a:rPr spc="5" dirty="0">
                <a:solidFill>
                  <a:srgbClr val="252525"/>
                </a:solidFill>
                <a:cs typeface="Calisto MT"/>
              </a:rPr>
              <a:t>steps:</a:t>
            </a:r>
            <a:endParaRPr dirty="0">
              <a:cs typeface="Calisto MT"/>
            </a:endParaRPr>
          </a:p>
          <a:p>
            <a:pPr marL="873760" lvl="1" indent="-283845">
              <a:spcBef>
                <a:spcPts val="605"/>
              </a:spcBef>
              <a:buClr>
                <a:srgbClr val="990000"/>
              </a:buClr>
              <a:buSzPct val="75000"/>
              <a:buFont typeface="Wingdings"/>
              <a:buChar char=""/>
              <a:tabLst>
                <a:tab pos="873760" algn="l"/>
                <a:tab pos="874394" algn="l"/>
              </a:tabLst>
            </a:pPr>
            <a:r>
              <a:rPr spc="-5" dirty="0">
                <a:solidFill>
                  <a:srgbClr val="252525"/>
                </a:solidFill>
                <a:cs typeface="Calisto MT"/>
              </a:rPr>
              <a:t>identification</a:t>
            </a:r>
            <a:r>
              <a:rPr spc="-35" dirty="0">
                <a:solidFill>
                  <a:srgbClr val="252525"/>
                </a:solidFill>
                <a:cs typeface="Calisto MT"/>
              </a:rPr>
              <a:t> </a:t>
            </a:r>
            <a:r>
              <a:rPr spc="5" dirty="0">
                <a:solidFill>
                  <a:srgbClr val="252525"/>
                </a:solidFill>
                <a:cs typeface="Calisto MT"/>
              </a:rPr>
              <a:t>step</a:t>
            </a:r>
            <a:endParaRPr dirty="0">
              <a:cs typeface="Calisto MT"/>
            </a:endParaRPr>
          </a:p>
          <a:p>
            <a:pPr marL="1437640" lvl="2" indent="-282575">
              <a:spcBef>
                <a:spcPts val="600"/>
              </a:spcBef>
              <a:buClr>
                <a:srgbClr val="990000"/>
              </a:buClr>
              <a:buSzPct val="75000"/>
              <a:buFont typeface="Wingdings"/>
              <a:buChar char=""/>
              <a:tabLst>
                <a:tab pos="1437640" algn="l"/>
                <a:tab pos="1438275" algn="l"/>
              </a:tabLst>
            </a:pPr>
            <a:r>
              <a:rPr spc="-5" dirty="0">
                <a:solidFill>
                  <a:srgbClr val="252525"/>
                </a:solidFill>
                <a:cs typeface="Calisto MT"/>
              </a:rPr>
              <a:t>presenting </a:t>
            </a:r>
            <a:r>
              <a:rPr dirty="0">
                <a:solidFill>
                  <a:srgbClr val="252525"/>
                </a:solidFill>
                <a:cs typeface="Calisto MT"/>
              </a:rPr>
              <a:t>an </a:t>
            </a:r>
            <a:r>
              <a:rPr spc="-5" dirty="0">
                <a:solidFill>
                  <a:srgbClr val="252525"/>
                </a:solidFill>
                <a:cs typeface="Calisto MT"/>
              </a:rPr>
              <a:t>identifier </a:t>
            </a:r>
            <a:r>
              <a:rPr dirty="0">
                <a:solidFill>
                  <a:srgbClr val="252525"/>
                </a:solidFill>
                <a:cs typeface="Calisto MT"/>
              </a:rPr>
              <a:t>to </a:t>
            </a:r>
            <a:r>
              <a:rPr spc="-5" dirty="0">
                <a:solidFill>
                  <a:srgbClr val="252525"/>
                </a:solidFill>
                <a:cs typeface="Calisto MT"/>
              </a:rPr>
              <a:t>the </a:t>
            </a:r>
            <a:r>
              <a:rPr dirty="0">
                <a:solidFill>
                  <a:srgbClr val="252525"/>
                </a:solidFill>
                <a:cs typeface="Calisto MT"/>
              </a:rPr>
              <a:t>security</a:t>
            </a:r>
            <a:r>
              <a:rPr spc="-80" dirty="0">
                <a:solidFill>
                  <a:srgbClr val="252525"/>
                </a:solidFill>
                <a:cs typeface="Calisto MT"/>
              </a:rPr>
              <a:t> </a:t>
            </a:r>
            <a:r>
              <a:rPr dirty="0">
                <a:solidFill>
                  <a:srgbClr val="252525"/>
                </a:solidFill>
                <a:cs typeface="Calisto MT"/>
              </a:rPr>
              <a:t>system</a:t>
            </a:r>
            <a:endParaRPr dirty="0">
              <a:cs typeface="Calisto MT"/>
            </a:endParaRPr>
          </a:p>
          <a:p>
            <a:pPr marL="873760" lvl="1" indent="-283845">
              <a:spcBef>
                <a:spcPts val="600"/>
              </a:spcBef>
              <a:buClr>
                <a:srgbClr val="990000"/>
              </a:buClr>
              <a:buSzPct val="75000"/>
              <a:buFont typeface="Wingdings"/>
              <a:buChar char=""/>
              <a:tabLst>
                <a:tab pos="873760" algn="l"/>
                <a:tab pos="874394" algn="l"/>
              </a:tabLst>
            </a:pPr>
            <a:r>
              <a:rPr spc="-10" dirty="0">
                <a:solidFill>
                  <a:srgbClr val="252525"/>
                </a:solidFill>
                <a:cs typeface="Calisto MT"/>
              </a:rPr>
              <a:t>verification</a:t>
            </a:r>
            <a:r>
              <a:rPr spc="-20" dirty="0">
                <a:solidFill>
                  <a:srgbClr val="252525"/>
                </a:solidFill>
                <a:cs typeface="Calisto MT"/>
              </a:rPr>
              <a:t> </a:t>
            </a:r>
            <a:r>
              <a:rPr spc="5" dirty="0">
                <a:solidFill>
                  <a:srgbClr val="252525"/>
                </a:solidFill>
                <a:cs typeface="Calisto MT"/>
              </a:rPr>
              <a:t>step</a:t>
            </a:r>
            <a:endParaRPr dirty="0">
              <a:cs typeface="Calisto MT"/>
            </a:endParaRPr>
          </a:p>
          <a:p>
            <a:pPr marL="1437640" marR="274320" lvl="2" indent="-281940">
              <a:spcBef>
                <a:spcPts val="600"/>
              </a:spcBef>
              <a:buClr>
                <a:srgbClr val="990000"/>
              </a:buClr>
              <a:buSzPct val="75000"/>
              <a:buFont typeface="Wingdings"/>
              <a:buChar char=""/>
              <a:tabLst>
                <a:tab pos="1437640" algn="l"/>
                <a:tab pos="1438275" algn="l"/>
              </a:tabLst>
            </a:pPr>
            <a:r>
              <a:rPr spc="-5" dirty="0">
                <a:solidFill>
                  <a:srgbClr val="252525"/>
                </a:solidFill>
                <a:cs typeface="Calisto MT"/>
              </a:rPr>
              <a:t>presenting </a:t>
            </a:r>
            <a:r>
              <a:rPr dirty="0">
                <a:solidFill>
                  <a:srgbClr val="252525"/>
                </a:solidFill>
                <a:cs typeface="Calisto MT"/>
              </a:rPr>
              <a:t>or </a:t>
            </a:r>
            <a:r>
              <a:rPr spc="-5" dirty="0">
                <a:solidFill>
                  <a:srgbClr val="252525"/>
                </a:solidFill>
                <a:cs typeface="Calisto MT"/>
              </a:rPr>
              <a:t>generating authentication </a:t>
            </a:r>
            <a:r>
              <a:rPr dirty="0">
                <a:solidFill>
                  <a:srgbClr val="252525"/>
                </a:solidFill>
                <a:cs typeface="Calisto MT"/>
              </a:rPr>
              <a:t>information that  </a:t>
            </a:r>
            <a:r>
              <a:rPr spc="-5" dirty="0">
                <a:solidFill>
                  <a:srgbClr val="252525"/>
                </a:solidFill>
                <a:cs typeface="Calisto MT"/>
              </a:rPr>
              <a:t>corroborates </a:t>
            </a:r>
            <a:r>
              <a:rPr dirty="0">
                <a:solidFill>
                  <a:srgbClr val="252525"/>
                </a:solidFill>
                <a:cs typeface="Calisto MT"/>
              </a:rPr>
              <a:t>the </a:t>
            </a:r>
            <a:r>
              <a:rPr spc="-5" dirty="0">
                <a:solidFill>
                  <a:srgbClr val="252525"/>
                </a:solidFill>
                <a:cs typeface="Calisto MT"/>
              </a:rPr>
              <a:t>binding </a:t>
            </a:r>
            <a:r>
              <a:rPr spc="-10" dirty="0">
                <a:solidFill>
                  <a:srgbClr val="252525"/>
                </a:solidFill>
                <a:cs typeface="Calisto MT"/>
              </a:rPr>
              <a:t>between </a:t>
            </a:r>
            <a:r>
              <a:rPr dirty="0">
                <a:solidFill>
                  <a:srgbClr val="252525"/>
                </a:solidFill>
                <a:cs typeface="Calisto MT"/>
              </a:rPr>
              <a:t>the </a:t>
            </a:r>
            <a:r>
              <a:rPr spc="-5" dirty="0">
                <a:solidFill>
                  <a:srgbClr val="252525"/>
                </a:solidFill>
                <a:cs typeface="Calisto MT"/>
              </a:rPr>
              <a:t>entity </a:t>
            </a:r>
            <a:r>
              <a:rPr dirty="0">
                <a:solidFill>
                  <a:srgbClr val="252525"/>
                </a:solidFill>
                <a:cs typeface="Calisto MT"/>
              </a:rPr>
              <a:t>and </a:t>
            </a:r>
            <a:r>
              <a:rPr spc="-5" dirty="0">
                <a:solidFill>
                  <a:srgbClr val="252525"/>
                </a:solidFill>
                <a:cs typeface="Calisto MT"/>
              </a:rPr>
              <a:t>the</a:t>
            </a:r>
            <a:r>
              <a:rPr spc="10" dirty="0">
                <a:solidFill>
                  <a:srgbClr val="252525"/>
                </a:solidFill>
                <a:cs typeface="Calisto MT"/>
              </a:rPr>
              <a:t> </a:t>
            </a:r>
            <a:r>
              <a:rPr spc="-5" dirty="0">
                <a:solidFill>
                  <a:srgbClr val="252525"/>
                </a:solidFill>
                <a:cs typeface="Calisto MT"/>
              </a:rPr>
              <a:t>identifier</a:t>
            </a:r>
            <a:endParaRPr dirty="0">
              <a:cs typeface="Calisto MT"/>
            </a:endParaRPr>
          </a:p>
        </p:txBody>
      </p:sp>
      <p:sp>
        <p:nvSpPr>
          <p:cNvPr id="5" name="object 5"/>
          <p:cNvSpPr/>
          <p:nvPr/>
        </p:nvSpPr>
        <p:spPr>
          <a:xfrm>
            <a:off x="9255369" y="1663065"/>
            <a:ext cx="1624630" cy="138734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87433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41732"/>
            <a:ext cx="7633970" cy="757555"/>
          </a:xfrm>
          <a:prstGeom prst="rect">
            <a:avLst/>
          </a:prstGeom>
        </p:spPr>
        <p:txBody>
          <a:bodyPr vert="horz" wrap="square" lIns="0" tIns="12700" rIns="0" bIns="0" rtlCol="0">
            <a:spAutoFit/>
          </a:bodyPr>
          <a:lstStyle/>
          <a:p>
            <a:pPr marL="12700">
              <a:lnSpc>
                <a:spcPct val="100000"/>
              </a:lnSpc>
              <a:spcBef>
                <a:spcPts val="100"/>
              </a:spcBef>
            </a:pPr>
            <a:r>
              <a:rPr spc="-155" dirty="0"/>
              <a:t>Role-based </a:t>
            </a:r>
            <a:r>
              <a:rPr spc="-135" dirty="0"/>
              <a:t>access </a:t>
            </a:r>
            <a:r>
              <a:rPr spc="-160" dirty="0"/>
              <a:t>control</a:t>
            </a:r>
            <a:r>
              <a:rPr spc="-515" dirty="0"/>
              <a:t> </a:t>
            </a:r>
            <a:r>
              <a:rPr spc="-150" dirty="0"/>
              <a:t>(RBAC)</a:t>
            </a:r>
          </a:p>
        </p:txBody>
      </p:sp>
      <p:sp>
        <p:nvSpPr>
          <p:cNvPr id="3" name="object 3"/>
          <p:cNvSpPr txBox="1"/>
          <p:nvPr/>
        </p:nvSpPr>
        <p:spPr>
          <a:xfrm>
            <a:off x="618423" y="919343"/>
            <a:ext cx="11252200" cy="5097145"/>
          </a:xfrm>
          <a:prstGeom prst="rect">
            <a:avLst/>
          </a:prstGeom>
        </p:spPr>
        <p:txBody>
          <a:bodyPr vert="horz" wrap="square" lIns="0" tIns="140335" rIns="0" bIns="0" rtlCol="0">
            <a:spAutoFit/>
          </a:bodyPr>
          <a:lstStyle/>
          <a:p>
            <a:pPr marL="464820" indent="-452755">
              <a:lnSpc>
                <a:spcPct val="100000"/>
              </a:lnSpc>
              <a:spcBef>
                <a:spcPts val="1105"/>
              </a:spcBef>
              <a:buClr>
                <a:srgbClr val="E30477"/>
              </a:buClr>
              <a:buFont typeface="Wingdings"/>
              <a:buChar char=""/>
              <a:tabLst>
                <a:tab pos="464820" algn="l"/>
                <a:tab pos="465455" algn="l"/>
              </a:tabLst>
            </a:pPr>
            <a:r>
              <a:rPr sz="3300" dirty="0">
                <a:latin typeface="Calibri"/>
                <a:cs typeface="Calibri"/>
              </a:rPr>
              <a:t>Major </a:t>
            </a:r>
            <a:r>
              <a:rPr sz="3300" spc="-15" dirty="0">
                <a:latin typeface="Calibri"/>
                <a:cs typeface="Calibri"/>
              </a:rPr>
              <a:t>disadvantage: role</a:t>
            </a:r>
            <a:r>
              <a:rPr sz="3300" dirty="0">
                <a:latin typeface="Calibri"/>
                <a:cs typeface="Calibri"/>
              </a:rPr>
              <a:t> </a:t>
            </a:r>
            <a:r>
              <a:rPr sz="3300" spc="-10" dirty="0">
                <a:latin typeface="Calibri"/>
                <a:cs typeface="Calibri"/>
              </a:rPr>
              <a:t>explosion</a:t>
            </a:r>
            <a:endParaRPr sz="3300" dirty="0">
              <a:latin typeface="Calibri"/>
              <a:cs typeface="Calibri"/>
            </a:endParaRPr>
          </a:p>
          <a:p>
            <a:pPr marL="464820" indent="-452755">
              <a:lnSpc>
                <a:spcPts val="3860"/>
              </a:lnSpc>
              <a:spcBef>
                <a:spcPts val="1010"/>
              </a:spcBef>
              <a:buClr>
                <a:srgbClr val="E30477"/>
              </a:buClr>
              <a:buFont typeface="Wingdings"/>
              <a:buChar char=""/>
              <a:tabLst>
                <a:tab pos="464820" algn="l"/>
                <a:tab pos="465455" algn="l"/>
              </a:tabLst>
            </a:pPr>
            <a:r>
              <a:rPr sz="3300" spc="-10" dirty="0">
                <a:latin typeface="Calibri"/>
                <a:cs typeface="Calibri"/>
              </a:rPr>
              <a:t>Reasons:</a:t>
            </a:r>
            <a:endParaRPr sz="3300" dirty="0">
              <a:latin typeface="Calibri"/>
              <a:cs typeface="Calibri"/>
            </a:endParaRPr>
          </a:p>
          <a:p>
            <a:pPr marL="818515" lvl="1" indent="-349250">
              <a:lnSpc>
                <a:spcPts val="3440"/>
              </a:lnSpc>
              <a:buClr>
                <a:srgbClr val="6AC2ED"/>
              </a:buClr>
              <a:buFont typeface="Wingdings"/>
              <a:buChar char=""/>
              <a:tabLst>
                <a:tab pos="818515" algn="l"/>
                <a:tab pos="819150" algn="l"/>
              </a:tabLst>
            </a:pPr>
            <a:r>
              <a:rPr sz="3000" spc="-20" dirty="0">
                <a:solidFill>
                  <a:srgbClr val="585858"/>
                </a:solidFill>
                <a:latin typeface="Calibri"/>
                <a:cs typeface="Calibri"/>
              </a:rPr>
              <a:t>Roles </a:t>
            </a:r>
            <a:r>
              <a:rPr sz="3000" spc="-5" dirty="0">
                <a:solidFill>
                  <a:srgbClr val="585858"/>
                </a:solidFill>
                <a:latin typeface="Calibri"/>
                <a:cs typeface="Calibri"/>
              </a:rPr>
              <a:t>cannot </a:t>
            </a:r>
            <a:r>
              <a:rPr sz="3000" spc="-20" dirty="0">
                <a:solidFill>
                  <a:srgbClr val="585858"/>
                </a:solidFill>
                <a:latin typeface="Calibri"/>
                <a:cs typeface="Calibri"/>
              </a:rPr>
              <a:t>express </a:t>
            </a:r>
            <a:r>
              <a:rPr sz="3000" spc="-15" dirty="0">
                <a:solidFill>
                  <a:srgbClr val="585858"/>
                </a:solidFill>
                <a:latin typeface="Calibri"/>
                <a:cs typeface="Calibri"/>
              </a:rPr>
              <a:t>ownership </a:t>
            </a:r>
            <a:r>
              <a:rPr sz="3000" dirty="0">
                <a:solidFill>
                  <a:srgbClr val="585858"/>
                </a:solidFill>
                <a:latin typeface="Calibri"/>
                <a:cs typeface="Calibri"/>
              </a:rPr>
              <a:t>and</a:t>
            </a:r>
            <a:r>
              <a:rPr sz="3000" spc="30" dirty="0">
                <a:solidFill>
                  <a:srgbClr val="585858"/>
                </a:solidFill>
                <a:latin typeface="Calibri"/>
                <a:cs typeface="Calibri"/>
              </a:rPr>
              <a:t> </a:t>
            </a:r>
            <a:r>
              <a:rPr sz="3000" dirty="0">
                <a:solidFill>
                  <a:srgbClr val="585858"/>
                </a:solidFill>
                <a:latin typeface="Calibri"/>
                <a:cs typeface="Calibri"/>
              </a:rPr>
              <a:t>time</a:t>
            </a:r>
            <a:endParaRPr sz="3000" dirty="0">
              <a:latin typeface="Calibri"/>
              <a:cs typeface="Calibri"/>
            </a:endParaRPr>
          </a:p>
          <a:p>
            <a:pPr marL="1271270" lvl="2" indent="-345440">
              <a:lnSpc>
                <a:spcPts val="2950"/>
              </a:lnSpc>
              <a:buClr>
                <a:srgbClr val="7BC961"/>
              </a:buClr>
              <a:buFont typeface="Arial"/>
              <a:buChar char="•"/>
              <a:tabLst>
                <a:tab pos="1271270" algn="l"/>
                <a:tab pos="1271905" algn="l"/>
                <a:tab pos="7709534" algn="l"/>
              </a:tabLst>
            </a:pPr>
            <a:r>
              <a:rPr sz="2600" spc="-10" dirty="0">
                <a:solidFill>
                  <a:srgbClr val="585858"/>
                </a:solidFill>
                <a:latin typeface="Calibri"/>
                <a:cs typeface="Calibri"/>
              </a:rPr>
              <a:t>Requires roles </a:t>
            </a:r>
            <a:r>
              <a:rPr sz="2600" spc="-20" dirty="0">
                <a:solidFill>
                  <a:srgbClr val="585858"/>
                </a:solidFill>
                <a:latin typeface="Calibri"/>
                <a:cs typeface="Calibri"/>
              </a:rPr>
              <a:t>like</a:t>
            </a:r>
            <a:r>
              <a:rPr sz="2600" spc="10" dirty="0">
                <a:solidFill>
                  <a:srgbClr val="585858"/>
                </a:solidFill>
                <a:latin typeface="Calibri"/>
                <a:cs typeface="Calibri"/>
              </a:rPr>
              <a:t> </a:t>
            </a:r>
            <a:r>
              <a:rPr sz="2600" spc="-40" dirty="0">
                <a:solidFill>
                  <a:srgbClr val="585858"/>
                </a:solidFill>
                <a:latin typeface="Calibri"/>
                <a:cs typeface="Calibri"/>
              </a:rPr>
              <a:t>“owns_docA”,</a:t>
            </a:r>
            <a:r>
              <a:rPr sz="2600" spc="-10" dirty="0">
                <a:solidFill>
                  <a:srgbClr val="585858"/>
                </a:solidFill>
                <a:latin typeface="Calibri"/>
                <a:cs typeface="Calibri"/>
              </a:rPr>
              <a:t> </a:t>
            </a:r>
            <a:r>
              <a:rPr sz="2600" spc="-30" dirty="0">
                <a:solidFill>
                  <a:srgbClr val="585858"/>
                </a:solidFill>
                <a:latin typeface="Calibri"/>
                <a:cs typeface="Calibri"/>
              </a:rPr>
              <a:t>“owns_docB”,	</a:t>
            </a:r>
            <a:r>
              <a:rPr sz="2600" spc="-15" dirty="0">
                <a:solidFill>
                  <a:srgbClr val="585858"/>
                </a:solidFill>
                <a:latin typeface="Calibri"/>
                <a:cs typeface="Calibri"/>
              </a:rPr>
              <a:t>etc</a:t>
            </a:r>
            <a:endParaRPr sz="2600" dirty="0">
              <a:latin typeface="Calibri"/>
              <a:cs typeface="Calibri"/>
            </a:endParaRPr>
          </a:p>
          <a:p>
            <a:pPr marL="818515" lvl="1" indent="-349250">
              <a:lnSpc>
                <a:spcPts val="3435"/>
              </a:lnSpc>
              <a:buClr>
                <a:srgbClr val="6AC2ED"/>
              </a:buClr>
              <a:buFont typeface="Wingdings"/>
              <a:buChar char=""/>
              <a:tabLst>
                <a:tab pos="818515" algn="l"/>
                <a:tab pos="819150" algn="l"/>
              </a:tabLst>
            </a:pPr>
            <a:r>
              <a:rPr sz="3000" spc="-10" dirty="0">
                <a:solidFill>
                  <a:srgbClr val="585858"/>
                </a:solidFill>
                <a:latin typeface="Calibri"/>
                <a:cs typeface="Calibri"/>
              </a:rPr>
              <a:t>Reality </a:t>
            </a:r>
            <a:r>
              <a:rPr sz="3000" dirty="0">
                <a:solidFill>
                  <a:srgbClr val="585858"/>
                </a:solidFill>
                <a:latin typeface="Calibri"/>
                <a:cs typeface="Calibri"/>
              </a:rPr>
              <a:t>is </a:t>
            </a:r>
            <a:r>
              <a:rPr sz="3000" spc="-10" dirty="0">
                <a:solidFill>
                  <a:srgbClr val="585858"/>
                </a:solidFill>
                <a:latin typeface="Calibri"/>
                <a:cs typeface="Calibri"/>
              </a:rPr>
              <a:t>too</a:t>
            </a:r>
            <a:r>
              <a:rPr sz="3000" spc="-25" dirty="0">
                <a:solidFill>
                  <a:srgbClr val="585858"/>
                </a:solidFill>
                <a:latin typeface="Calibri"/>
                <a:cs typeface="Calibri"/>
              </a:rPr>
              <a:t> </a:t>
            </a:r>
            <a:r>
              <a:rPr sz="3000" spc="-10" dirty="0">
                <a:solidFill>
                  <a:srgbClr val="585858"/>
                </a:solidFill>
                <a:latin typeface="Calibri"/>
                <a:cs typeface="Calibri"/>
              </a:rPr>
              <a:t>fine-grained</a:t>
            </a:r>
            <a:endParaRPr sz="3000" dirty="0">
              <a:latin typeface="Calibri"/>
              <a:cs typeface="Calibri"/>
            </a:endParaRPr>
          </a:p>
          <a:p>
            <a:pPr marL="1271270" marR="5080" lvl="2" indent="-344805">
              <a:lnSpc>
                <a:spcPts val="2500"/>
              </a:lnSpc>
              <a:spcBef>
                <a:spcPts val="545"/>
              </a:spcBef>
              <a:buClr>
                <a:srgbClr val="7BC961"/>
              </a:buClr>
              <a:buFont typeface="Arial"/>
              <a:buChar char="•"/>
              <a:tabLst>
                <a:tab pos="1271270" algn="l"/>
                <a:tab pos="1271905" algn="l"/>
              </a:tabLst>
            </a:pPr>
            <a:r>
              <a:rPr sz="2600" spc="-5" dirty="0">
                <a:solidFill>
                  <a:srgbClr val="585858"/>
                </a:solidFill>
                <a:latin typeface="Calibri"/>
                <a:cs typeface="Calibri"/>
              </a:rPr>
              <a:t>Often small </a:t>
            </a:r>
            <a:r>
              <a:rPr sz="2600" spc="-15" dirty="0">
                <a:solidFill>
                  <a:srgbClr val="585858"/>
                </a:solidFill>
                <a:latin typeface="Calibri"/>
                <a:cs typeface="Calibri"/>
              </a:rPr>
              <a:t>differences </a:t>
            </a:r>
            <a:r>
              <a:rPr sz="2600" spc="-5" dirty="0">
                <a:solidFill>
                  <a:srgbClr val="585858"/>
                </a:solidFill>
                <a:latin typeface="Calibri"/>
                <a:cs typeface="Calibri"/>
              </a:rPr>
              <a:t>between </a:t>
            </a:r>
            <a:r>
              <a:rPr sz="2600" spc="-20" dirty="0">
                <a:solidFill>
                  <a:srgbClr val="585858"/>
                </a:solidFill>
                <a:latin typeface="Calibri"/>
                <a:cs typeface="Calibri"/>
              </a:rPr>
              <a:t>different </a:t>
            </a:r>
            <a:r>
              <a:rPr sz="2600" spc="-10" dirty="0">
                <a:solidFill>
                  <a:srgbClr val="585858"/>
                </a:solidFill>
                <a:latin typeface="Calibri"/>
                <a:cs typeface="Calibri"/>
              </a:rPr>
              <a:t>persons </a:t>
            </a:r>
            <a:r>
              <a:rPr sz="2600" i="1" dirty="0">
                <a:solidFill>
                  <a:srgbClr val="585858"/>
                </a:solidFill>
                <a:latin typeface="Calibri"/>
                <a:cs typeface="Calibri"/>
              </a:rPr>
              <a:t>in the </a:t>
            </a:r>
            <a:r>
              <a:rPr sz="2600" i="1" spc="-5" dirty="0">
                <a:solidFill>
                  <a:srgbClr val="585858"/>
                </a:solidFill>
                <a:latin typeface="Calibri"/>
                <a:cs typeface="Calibri"/>
              </a:rPr>
              <a:t>same </a:t>
            </a:r>
            <a:r>
              <a:rPr sz="2600" i="1" dirty="0">
                <a:solidFill>
                  <a:srgbClr val="585858"/>
                </a:solidFill>
                <a:latin typeface="Calibri"/>
                <a:cs typeface="Calibri"/>
              </a:rPr>
              <a:t>job</a:t>
            </a:r>
            <a:r>
              <a:rPr sz="2600" dirty="0">
                <a:solidFill>
                  <a:srgbClr val="585858"/>
                </a:solidFill>
                <a:latin typeface="Calibri"/>
                <a:cs typeface="Calibri"/>
              </a:rPr>
              <a:t>, leading  </a:t>
            </a:r>
            <a:r>
              <a:rPr sz="2600" spc="-15" dirty="0">
                <a:solidFill>
                  <a:srgbClr val="585858"/>
                </a:solidFill>
                <a:latin typeface="Calibri"/>
                <a:cs typeface="Calibri"/>
              </a:rPr>
              <a:t>to </a:t>
            </a:r>
            <a:r>
              <a:rPr sz="2600" spc="-20" dirty="0">
                <a:solidFill>
                  <a:srgbClr val="585858"/>
                </a:solidFill>
                <a:latin typeface="Calibri"/>
                <a:cs typeface="Calibri"/>
              </a:rPr>
              <a:t>yet </a:t>
            </a:r>
            <a:r>
              <a:rPr sz="2600" dirty="0">
                <a:solidFill>
                  <a:srgbClr val="585858"/>
                </a:solidFill>
                <a:latin typeface="Calibri"/>
                <a:cs typeface="Calibri"/>
              </a:rPr>
              <a:t>another </a:t>
            </a:r>
            <a:r>
              <a:rPr sz="2600" spc="-15" dirty="0">
                <a:solidFill>
                  <a:srgbClr val="585858"/>
                </a:solidFill>
                <a:latin typeface="Calibri"/>
                <a:cs typeface="Calibri"/>
              </a:rPr>
              <a:t>role </a:t>
            </a:r>
            <a:r>
              <a:rPr sz="2600" dirty="0">
                <a:solidFill>
                  <a:srgbClr val="585858"/>
                </a:solidFill>
                <a:latin typeface="Calibri"/>
                <a:cs typeface="Calibri"/>
              </a:rPr>
              <a:t>(e.g.,</a:t>
            </a:r>
            <a:r>
              <a:rPr sz="2600" spc="25" dirty="0">
                <a:solidFill>
                  <a:srgbClr val="585858"/>
                </a:solidFill>
                <a:latin typeface="Calibri"/>
                <a:cs typeface="Calibri"/>
              </a:rPr>
              <a:t> </a:t>
            </a:r>
            <a:r>
              <a:rPr sz="2600" spc="-5" dirty="0">
                <a:solidFill>
                  <a:srgbClr val="585858"/>
                </a:solidFill>
                <a:latin typeface="Calibri"/>
                <a:cs typeface="Calibri"/>
              </a:rPr>
              <a:t>“secretary_with_colorprint”)</a:t>
            </a:r>
            <a:endParaRPr sz="2600" dirty="0">
              <a:latin typeface="Calibri"/>
              <a:cs typeface="Calibri"/>
            </a:endParaRPr>
          </a:p>
          <a:p>
            <a:pPr marL="818515" lvl="1" indent="-349250">
              <a:lnSpc>
                <a:spcPts val="3320"/>
              </a:lnSpc>
              <a:buClr>
                <a:srgbClr val="6AC2ED"/>
              </a:buClr>
              <a:buFont typeface="Wingdings"/>
              <a:buChar char=""/>
              <a:tabLst>
                <a:tab pos="818515" algn="l"/>
                <a:tab pos="819150" algn="l"/>
              </a:tabLst>
            </a:pPr>
            <a:r>
              <a:rPr sz="3000" spc="-15" dirty="0">
                <a:solidFill>
                  <a:srgbClr val="585858"/>
                </a:solidFill>
                <a:latin typeface="Calibri"/>
                <a:cs typeface="Calibri"/>
              </a:rPr>
              <a:t>Cross-product </a:t>
            </a:r>
            <a:r>
              <a:rPr sz="3000" spc="-5" dirty="0">
                <a:solidFill>
                  <a:srgbClr val="585858"/>
                </a:solidFill>
                <a:latin typeface="Calibri"/>
                <a:cs typeface="Calibri"/>
              </a:rPr>
              <a:t>of multiple</a:t>
            </a:r>
            <a:r>
              <a:rPr sz="3000" spc="5" dirty="0">
                <a:solidFill>
                  <a:srgbClr val="585858"/>
                </a:solidFill>
                <a:latin typeface="Calibri"/>
                <a:cs typeface="Calibri"/>
              </a:rPr>
              <a:t> </a:t>
            </a:r>
            <a:r>
              <a:rPr sz="3000" spc="-15" dirty="0">
                <a:solidFill>
                  <a:srgbClr val="585858"/>
                </a:solidFill>
                <a:latin typeface="Calibri"/>
                <a:cs typeface="Calibri"/>
              </a:rPr>
              <a:t>hierarchies</a:t>
            </a:r>
            <a:endParaRPr sz="3000" dirty="0">
              <a:latin typeface="Calibri"/>
              <a:cs typeface="Calibri"/>
            </a:endParaRPr>
          </a:p>
          <a:p>
            <a:pPr marL="1271270" lvl="2" indent="-345440">
              <a:lnSpc>
                <a:spcPts val="3070"/>
              </a:lnSpc>
              <a:buClr>
                <a:srgbClr val="7BC961"/>
              </a:buClr>
              <a:buFont typeface="Arial"/>
              <a:buChar char="•"/>
              <a:tabLst>
                <a:tab pos="1271270" algn="l"/>
                <a:tab pos="1271905" algn="l"/>
              </a:tabLst>
            </a:pPr>
            <a:r>
              <a:rPr sz="2600" spc="5" dirty="0">
                <a:solidFill>
                  <a:srgbClr val="585858"/>
                </a:solidFill>
                <a:latin typeface="Calibri"/>
                <a:cs typeface="Calibri"/>
              </a:rPr>
              <a:t>E.g.,</a:t>
            </a:r>
            <a:r>
              <a:rPr sz="2600" spc="15" dirty="0">
                <a:solidFill>
                  <a:srgbClr val="585858"/>
                </a:solidFill>
                <a:latin typeface="Calibri"/>
                <a:cs typeface="Calibri"/>
              </a:rPr>
              <a:t> </a:t>
            </a:r>
            <a:r>
              <a:rPr sz="2600" spc="-10" dirty="0">
                <a:solidFill>
                  <a:srgbClr val="585858"/>
                </a:solidFill>
                <a:latin typeface="Calibri"/>
                <a:cs typeface="Calibri"/>
              </a:rPr>
              <a:t>“sales_manager_for_belgium_with_colorprint_owns_docA”</a:t>
            </a:r>
            <a:endParaRPr sz="2600" dirty="0">
              <a:latin typeface="Calibri"/>
              <a:cs typeface="Calibri"/>
            </a:endParaRPr>
          </a:p>
          <a:p>
            <a:pPr marL="464820" indent="-452755">
              <a:lnSpc>
                <a:spcPts val="3860"/>
              </a:lnSpc>
              <a:spcBef>
                <a:spcPts val="980"/>
              </a:spcBef>
              <a:buClr>
                <a:srgbClr val="E30477"/>
              </a:buClr>
              <a:buFont typeface="Wingdings"/>
              <a:buChar char=""/>
              <a:tabLst>
                <a:tab pos="464820" algn="l"/>
                <a:tab pos="465455" algn="l"/>
              </a:tabLst>
            </a:pPr>
            <a:r>
              <a:rPr sz="3300" spc="-145" dirty="0">
                <a:latin typeface="Calibri"/>
                <a:cs typeface="Calibri"/>
              </a:rPr>
              <a:t>To </a:t>
            </a:r>
            <a:r>
              <a:rPr sz="3300" spc="-10" dirty="0">
                <a:latin typeface="Calibri"/>
                <a:cs typeface="Calibri"/>
              </a:rPr>
              <a:t>address</a:t>
            </a:r>
            <a:r>
              <a:rPr sz="3300" spc="145" dirty="0">
                <a:latin typeface="Calibri"/>
                <a:cs typeface="Calibri"/>
              </a:rPr>
              <a:t> </a:t>
            </a:r>
            <a:r>
              <a:rPr sz="3300" spc="-5" dirty="0">
                <a:latin typeface="Calibri"/>
                <a:cs typeface="Calibri"/>
              </a:rPr>
              <a:t>this:</a:t>
            </a:r>
            <a:endParaRPr sz="3300" dirty="0">
              <a:latin typeface="Calibri"/>
              <a:cs typeface="Calibri"/>
            </a:endParaRPr>
          </a:p>
          <a:p>
            <a:pPr marL="818515" lvl="1" indent="-349250">
              <a:lnSpc>
                <a:spcPts val="3500"/>
              </a:lnSpc>
              <a:buClr>
                <a:srgbClr val="6AC2ED"/>
              </a:buClr>
              <a:buFont typeface="Wingdings"/>
              <a:buChar char=""/>
              <a:tabLst>
                <a:tab pos="818515" algn="l"/>
                <a:tab pos="819150" algn="l"/>
              </a:tabLst>
            </a:pPr>
            <a:r>
              <a:rPr sz="3000" dirty="0">
                <a:solidFill>
                  <a:srgbClr val="585858"/>
                </a:solidFill>
                <a:latin typeface="Calibri"/>
                <a:cs typeface="Calibri"/>
              </a:rPr>
              <a:t>In </a:t>
            </a:r>
            <a:r>
              <a:rPr sz="3000" spc="-10" dirty="0">
                <a:solidFill>
                  <a:srgbClr val="585858"/>
                </a:solidFill>
                <a:latin typeface="Calibri"/>
                <a:cs typeface="Calibri"/>
              </a:rPr>
              <a:t>practice: pragmatic </a:t>
            </a:r>
            <a:r>
              <a:rPr sz="3000" dirty="0">
                <a:solidFill>
                  <a:srgbClr val="585858"/>
                </a:solidFill>
                <a:latin typeface="Calibri"/>
                <a:cs typeface="Calibri"/>
              </a:rPr>
              <a:t>choice </a:t>
            </a:r>
            <a:r>
              <a:rPr sz="3000" spc="-25" dirty="0">
                <a:solidFill>
                  <a:srgbClr val="585858"/>
                </a:solidFill>
                <a:latin typeface="Calibri"/>
                <a:cs typeface="Calibri"/>
              </a:rPr>
              <a:t>for </a:t>
            </a:r>
            <a:r>
              <a:rPr sz="3000" spc="-10" dirty="0">
                <a:solidFill>
                  <a:srgbClr val="585858"/>
                </a:solidFill>
                <a:latin typeface="Calibri"/>
                <a:cs typeface="Calibri"/>
              </a:rPr>
              <a:t>RBAC </a:t>
            </a:r>
            <a:r>
              <a:rPr sz="3000" dirty="0">
                <a:solidFill>
                  <a:srgbClr val="585858"/>
                </a:solidFill>
                <a:latin typeface="Calibri"/>
                <a:cs typeface="Calibri"/>
              </a:rPr>
              <a:t>+</a:t>
            </a:r>
            <a:r>
              <a:rPr sz="3000" spc="-80" dirty="0">
                <a:solidFill>
                  <a:srgbClr val="585858"/>
                </a:solidFill>
                <a:latin typeface="Calibri"/>
                <a:cs typeface="Calibri"/>
              </a:rPr>
              <a:t> </a:t>
            </a:r>
            <a:r>
              <a:rPr sz="3000" spc="-10" dirty="0">
                <a:solidFill>
                  <a:srgbClr val="585858"/>
                </a:solidFill>
                <a:latin typeface="Calibri"/>
                <a:cs typeface="Calibri"/>
              </a:rPr>
              <a:t>ownership</a:t>
            </a:r>
            <a:endParaRPr sz="3000" dirty="0">
              <a:latin typeface="Calibri"/>
              <a:cs typeface="Calibri"/>
            </a:endParaRPr>
          </a:p>
        </p:txBody>
      </p:sp>
    </p:spTree>
    <p:extLst>
      <p:ext uri="{BB962C8B-B14F-4D97-AF65-F5344CB8AC3E}">
        <p14:creationId xmlns:p14="http://schemas.microsoft.com/office/powerpoint/2010/main" val="895853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2" y="105584"/>
            <a:ext cx="8843645" cy="757555"/>
          </a:xfrm>
          <a:prstGeom prst="rect">
            <a:avLst/>
          </a:prstGeom>
        </p:spPr>
        <p:txBody>
          <a:bodyPr vert="horz" wrap="square" lIns="0" tIns="12700" rIns="0" bIns="0" rtlCol="0">
            <a:spAutoFit/>
          </a:bodyPr>
          <a:lstStyle/>
          <a:p>
            <a:pPr marL="12700">
              <a:lnSpc>
                <a:spcPct val="100000"/>
              </a:lnSpc>
              <a:spcBef>
                <a:spcPts val="100"/>
              </a:spcBef>
            </a:pPr>
            <a:r>
              <a:rPr spc="-165" dirty="0"/>
              <a:t>Attribute-based </a:t>
            </a:r>
            <a:r>
              <a:rPr spc="-135" dirty="0"/>
              <a:t>Access </a:t>
            </a:r>
            <a:r>
              <a:rPr spc="-155" dirty="0"/>
              <a:t>Control</a:t>
            </a:r>
            <a:r>
              <a:rPr spc="-470" dirty="0"/>
              <a:t> </a:t>
            </a:r>
            <a:r>
              <a:rPr spc="-150" dirty="0"/>
              <a:t>(ABAC)</a:t>
            </a:r>
          </a:p>
        </p:txBody>
      </p:sp>
      <p:sp>
        <p:nvSpPr>
          <p:cNvPr id="3" name="object 3"/>
          <p:cNvSpPr txBox="1"/>
          <p:nvPr/>
        </p:nvSpPr>
        <p:spPr>
          <a:xfrm>
            <a:off x="703706" y="1588368"/>
            <a:ext cx="11299190" cy="4180204"/>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200" dirty="0">
                <a:latin typeface="Calibri"/>
                <a:cs typeface="Calibri"/>
              </a:rPr>
              <a:t>Access decisions </a:t>
            </a:r>
            <a:r>
              <a:rPr sz="3200" spc="-15" dirty="0">
                <a:latin typeface="Calibri"/>
                <a:cs typeface="Calibri"/>
              </a:rPr>
              <a:t>are </a:t>
            </a:r>
            <a:r>
              <a:rPr sz="3200" dirty="0">
                <a:latin typeface="Calibri"/>
                <a:cs typeface="Calibri"/>
              </a:rPr>
              <a:t>made </a:t>
            </a:r>
            <a:r>
              <a:rPr sz="3200" spc="-5" dirty="0">
                <a:latin typeface="Calibri"/>
                <a:cs typeface="Calibri"/>
              </a:rPr>
              <a:t>based on</a:t>
            </a:r>
            <a:r>
              <a:rPr sz="3200" spc="-55" dirty="0">
                <a:latin typeface="Calibri"/>
                <a:cs typeface="Calibri"/>
              </a:rPr>
              <a:t> </a:t>
            </a:r>
            <a:r>
              <a:rPr sz="3200" spc="-15" dirty="0">
                <a:latin typeface="Calibri"/>
                <a:cs typeface="Calibri"/>
              </a:rPr>
              <a:t>attributes</a:t>
            </a:r>
            <a:endParaRPr sz="3200" dirty="0">
              <a:latin typeface="Calibri"/>
              <a:cs typeface="Calibri"/>
            </a:endParaRPr>
          </a:p>
          <a:p>
            <a:pPr marL="818515" marR="5080" lvl="1" indent="-349250">
              <a:lnSpc>
                <a:spcPts val="3460"/>
              </a:lnSpc>
              <a:spcBef>
                <a:spcPts val="570"/>
              </a:spcBef>
              <a:buClr>
                <a:srgbClr val="6AC2ED"/>
              </a:buClr>
              <a:buFont typeface="Wingdings"/>
              <a:buChar char=""/>
              <a:tabLst>
                <a:tab pos="818515" algn="l"/>
                <a:tab pos="819150" algn="l"/>
              </a:tabLst>
            </a:pPr>
            <a:r>
              <a:rPr sz="2800" spc="-25" dirty="0">
                <a:solidFill>
                  <a:srgbClr val="585858"/>
                </a:solidFill>
                <a:latin typeface="Calibri"/>
                <a:cs typeface="Calibri"/>
              </a:rPr>
              <a:t>Attributes </a:t>
            </a:r>
            <a:r>
              <a:rPr sz="2800" spc="-15" dirty="0">
                <a:solidFill>
                  <a:srgbClr val="585858"/>
                </a:solidFill>
                <a:latin typeface="Calibri"/>
                <a:cs typeface="Calibri"/>
              </a:rPr>
              <a:t>are </a:t>
            </a:r>
            <a:r>
              <a:rPr sz="2800" spc="-20" dirty="0">
                <a:solidFill>
                  <a:srgbClr val="585858"/>
                </a:solidFill>
                <a:latin typeface="Calibri"/>
                <a:cs typeface="Calibri"/>
              </a:rPr>
              <a:t>key-value </a:t>
            </a:r>
            <a:r>
              <a:rPr sz="2800" spc="-10" dirty="0">
                <a:solidFill>
                  <a:srgbClr val="585858"/>
                </a:solidFill>
                <a:latin typeface="Calibri"/>
                <a:cs typeface="Calibri"/>
              </a:rPr>
              <a:t>properties </a:t>
            </a:r>
            <a:r>
              <a:rPr sz="2800" dirty="0">
                <a:solidFill>
                  <a:srgbClr val="585858"/>
                </a:solidFill>
                <a:latin typeface="Calibri"/>
                <a:cs typeface="Calibri"/>
              </a:rPr>
              <a:t>of the </a:t>
            </a:r>
            <a:r>
              <a:rPr sz="2800" spc="-5" dirty="0">
                <a:solidFill>
                  <a:srgbClr val="585858"/>
                </a:solidFill>
                <a:latin typeface="Calibri"/>
                <a:cs typeface="Calibri"/>
              </a:rPr>
              <a:t>subject, the </a:t>
            </a:r>
            <a:r>
              <a:rPr sz="2800" spc="-10" dirty="0">
                <a:solidFill>
                  <a:srgbClr val="585858"/>
                </a:solidFill>
                <a:latin typeface="Calibri"/>
                <a:cs typeface="Calibri"/>
              </a:rPr>
              <a:t>resource,  </a:t>
            </a:r>
            <a:r>
              <a:rPr sz="2800" dirty="0">
                <a:solidFill>
                  <a:srgbClr val="585858"/>
                </a:solidFill>
                <a:latin typeface="Calibri"/>
                <a:cs typeface="Calibri"/>
              </a:rPr>
              <a:t>the action </a:t>
            </a:r>
            <a:r>
              <a:rPr sz="2800" spc="-5" dirty="0">
                <a:solidFill>
                  <a:srgbClr val="585858"/>
                </a:solidFill>
                <a:latin typeface="Calibri"/>
                <a:cs typeface="Calibri"/>
              </a:rPr>
              <a:t>or </a:t>
            </a:r>
            <a:r>
              <a:rPr sz="2800" dirty="0">
                <a:solidFill>
                  <a:srgbClr val="585858"/>
                </a:solidFill>
                <a:latin typeface="Calibri"/>
                <a:cs typeface="Calibri"/>
              </a:rPr>
              <a:t>the</a:t>
            </a:r>
            <a:r>
              <a:rPr sz="2800" spc="-5" dirty="0">
                <a:solidFill>
                  <a:srgbClr val="585858"/>
                </a:solidFill>
                <a:latin typeface="Calibri"/>
                <a:cs typeface="Calibri"/>
              </a:rPr>
              <a:t> </a:t>
            </a:r>
            <a:r>
              <a:rPr sz="2800" spc="-15" dirty="0">
                <a:solidFill>
                  <a:srgbClr val="585858"/>
                </a:solidFill>
                <a:latin typeface="Calibri"/>
                <a:cs typeface="Calibri"/>
              </a:rPr>
              <a:t>environment</a:t>
            </a:r>
            <a:endParaRPr sz="2800" dirty="0">
              <a:latin typeface="Calibri"/>
              <a:cs typeface="Calibri"/>
            </a:endParaRPr>
          </a:p>
          <a:p>
            <a:pPr marL="818515" lvl="1" indent="-349250">
              <a:lnSpc>
                <a:spcPct val="100000"/>
              </a:lnSpc>
              <a:spcBef>
                <a:spcPts val="60"/>
              </a:spcBef>
              <a:buClr>
                <a:srgbClr val="6AC2ED"/>
              </a:buClr>
              <a:buFont typeface="Wingdings"/>
              <a:buChar char=""/>
              <a:tabLst>
                <a:tab pos="818515" algn="l"/>
                <a:tab pos="819150" algn="l"/>
              </a:tabLst>
            </a:pPr>
            <a:r>
              <a:rPr sz="2800" spc="-10" dirty="0">
                <a:solidFill>
                  <a:srgbClr val="585858"/>
                </a:solidFill>
                <a:latin typeface="Calibri"/>
                <a:cs typeface="Calibri"/>
              </a:rPr>
              <a:t>Results </a:t>
            </a:r>
            <a:r>
              <a:rPr sz="2800" spc="-20" dirty="0">
                <a:solidFill>
                  <a:srgbClr val="585858"/>
                </a:solidFill>
                <a:latin typeface="Calibri"/>
                <a:cs typeface="Calibri"/>
              </a:rPr>
              <a:t>into </a:t>
            </a:r>
            <a:r>
              <a:rPr sz="2800" spc="-5" dirty="0">
                <a:solidFill>
                  <a:srgbClr val="585858"/>
                </a:solidFill>
                <a:latin typeface="Calibri"/>
                <a:cs typeface="Calibri"/>
              </a:rPr>
              <a:t>dynamic </a:t>
            </a:r>
            <a:r>
              <a:rPr sz="2800" dirty="0">
                <a:solidFill>
                  <a:srgbClr val="585858"/>
                </a:solidFill>
                <a:latin typeface="Calibri"/>
                <a:cs typeface="Calibri"/>
              </a:rPr>
              <a:t>and </a:t>
            </a:r>
            <a:r>
              <a:rPr sz="2800" spc="-20" dirty="0">
                <a:solidFill>
                  <a:srgbClr val="585858"/>
                </a:solidFill>
                <a:latin typeface="Calibri"/>
                <a:cs typeface="Calibri"/>
              </a:rPr>
              <a:t>context-aware </a:t>
            </a:r>
            <a:r>
              <a:rPr sz="2800" dirty="0">
                <a:solidFill>
                  <a:srgbClr val="585858"/>
                </a:solidFill>
                <a:latin typeface="Calibri"/>
                <a:cs typeface="Calibri"/>
              </a:rPr>
              <a:t>access</a:t>
            </a:r>
            <a:r>
              <a:rPr sz="2800" spc="45" dirty="0">
                <a:solidFill>
                  <a:srgbClr val="585858"/>
                </a:solidFill>
                <a:latin typeface="Calibri"/>
                <a:cs typeface="Calibri"/>
              </a:rPr>
              <a:t> </a:t>
            </a:r>
            <a:r>
              <a:rPr sz="2800" spc="-20" dirty="0">
                <a:solidFill>
                  <a:srgbClr val="585858"/>
                </a:solidFill>
                <a:latin typeface="Calibri"/>
                <a:cs typeface="Calibri"/>
              </a:rPr>
              <a:t>control</a:t>
            </a:r>
            <a:endParaRPr sz="2800" dirty="0">
              <a:latin typeface="Calibri"/>
              <a:cs typeface="Calibri"/>
            </a:endParaRPr>
          </a:p>
          <a:p>
            <a:pPr marL="464820" marR="1176020" indent="-452755">
              <a:lnSpc>
                <a:spcPts val="3890"/>
              </a:lnSpc>
              <a:spcBef>
                <a:spcPts val="1835"/>
              </a:spcBef>
              <a:buClr>
                <a:srgbClr val="E30477"/>
              </a:buClr>
              <a:buFont typeface="Wingdings"/>
              <a:buChar char=""/>
              <a:tabLst>
                <a:tab pos="464820" algn="l"/>
                <a:tab pos="465455" algn="l"/>
              </a:tabLst>
            </a:pPr>
            <a:r>
              <a:rPr sz="3200" spc="-20" dirty="0">
                <a:latin typeface="Calibri"/>
                <a:cs typeface="Calibri"/>
              </a:rPr>
              <a:t>Attributes </a:t>
            </a:r>
            <a:r>
              <a:rPr sz="3200" spc="-10" dirty="0">
                <a:latin typeface="Calibri"/>
                <a:cs typeface="Calibri"/>
              </a:rPr>
              <a:t>can </a:t>
            </a:r>
            <a:r>
              <a:rPr sz="3200" spc="-20" dirty="0">
                <a:latin typeface="Calibri"/>
                <a:cs typeface="Calibri"/>
              </a:rPr>
              <a:t>express </a:t>
            </a:r>
            <a:r>
              <a:rPr sz="3200" spc="-15" dirty="0">
                <a:latin typeface="Calibri"/>
                <a:cs typeface="Calibri"/>
              </a:rPr>
              <a:t>many </a:t>
            </a:r>
            <a:r>
              <a:rPr sz="3200" spc="-25" dirty="0">
                <a:latin typeface="Calibri"/>
                <a:cs typeface="Calibri"/>
              </a:rPr>
              <a:t>different </a:t>
            </a:r>
            <a:r>
              <a:rPr sz="3200" dirty="0">
                <a:latin typeface="Calibri"/>
                <a:cs typeface="Calibri"/>
              </a:rPr>
              <a:t>access </a:t>
            </a:r>
            <a:r>
              <a:rPr sz="3200" spc="-20" dirty="0">
                <a:latin typeface="Calibri"/>
                <a:cs typeface="Calibri"/>
              </a:rPr>
              <a:t>control  </a:t>
            </a:r>
            <a:r>
              <a:rPr sz="3200" spc="-10" dirty="0">
                <a:latin typeface="Calibri"/>
                <a:cs typeface="Calibri"/>
              </a:rPr>
              <a:t>concepts</a:t>
            </a:r>
            <a:endParaRPr sz="3200" dirty="0">
              <a:latin typeface="Calibri"/>
              <a:cs typeface="Calibri"/>
            </a:endParaRPr>
          </a:p>
          <a:p>
            <a:pPr marL="818515" marR="1292225" lvl="1" indent="-349250">
              <a:lnSpc>
                <a:spcPts val="3460"/>
              </a:lnSpc>
              <a:spcBef>
                <a:spcPts val="520"/>
              </a:spcBef>
              <a:buClr>
                <a:srgbClr val="6AC2ED"/>
              </a:buClr>
              <a:buFont typeface="Wingdings"/>
              <a:buChar char=""/>
              <a:tabLst>
                <a:tab pos="818515" algn="l"/>
                <a:tab pos="819150" algn="l"/>
              </a:tabLst>
            </a:pPr>
            <a:r>
              <a:rPr sz="2800" spc="-10" dirty="0">
                <a:solidFill>
                  <a:srgbClr val="585858"/>
                </a:solidFill>
                <a:latin typeface="Calibri"/>
                <a:cs typeface="Calibri"/>
              </a:rPr>
              <a:t>Permissions, </a:t>
            </a:r>
            <a:r>
              <a:rPr sz="2800" spc="-15" dirty="0">
                <a:solidFill>
                  <a:srgbClr val="585858"/>
                </a:solidFill>
                <a:latin typeface="Calibri"/>
                <a:cs typeface="Calibri"/>
              </a:rPr>
              <a:t>roles, groups, </a:t>
            </a:r>
            <a:r>
              <a:rPr sz="2800" spc="-5" dirty="0">
                <a:solidFill>
                  <a:srgbClr val="585858"/>
                </a:solidFill>
                <a:latin typeface="Calibri"/>
                <a:cs typeface="Calibri"/>
              </a:rPr>
              <a:t>departments, time, </a:t>
            </a:r>
            <a:r>
              <a:rPr sz="2800" spc="-10" dirty="0">
                <a:solidFill>
                  <a:srgbClr val="585858"/>
                </a:solidFill>
                <a:latin typeface="Calibri"/>
                <a:cs typeface="Calibri"/>
              </a:rPr>
              <a:t>location,  </a:t>
            </a:r>
            <a:r>
              <a:rPr sz="2800" spc="-15" dirty="0">
                <a:solidFill>
                  <a:srgbClr val="585858"/>
                </a:solidFill>
                <a:latin typeface="Calibri"/>
                <a:cs typeface="Calibri"/>
              </a:rPr>
              <a:t>ownership, </a:t>
            </a:r>
            <a:r>
              <a:rPr sz="2800" spc="-5" dirty="0">
                <a:solidFill>
                  <a:srgbClr val="585858"/>
                </a:solidFill>
                <a:latin typeface="Calibri"/>
                <a:cs typeface="Calibri"/>
              </a:rPr>
              <a:t>domain-specific </a:t>
            </a:r>
            <a:r>
              <a:rPr sz="2800" spc="-15" dirty="0">
                <a:solidFill>
                  <a:srgbClr val="585858"/>
                </a:solidFill>
                <a:latin typeface="Calibri"/>
                <a:cs typeface="Calibri"/>
              </a:rPr>
              <a:t>ownership,</a:t>
            </a:r>
            <a:r>
              <a:rPr sz="2800" spc="25" dirty="0">
                <a:solidFill>
                  <a:srgbClr val="585858"/>
                </a:solidFill>
                <a:latin typeface="Calibri"/>
                <a:cs typeface="Calibri"/>
              </a:rPr>
              <a:t> </a:t>
            </a:r>
            <a:r>
              <a:rPr sz="2800" spc="-5" dirty="0">
                <a:solidFill>
                  <a:srgbClr val="585858"/>
                </a:solidFill>
                <a:latin typeface="Calibri"/>
                <a:cs typeface="Calibri"/>
              </a:rPr>
              <a:t>...</a:t>
            </a:r>
            <a:endParaRPr sz="2800" dirty="0">
              <a:latin typeface="Calibri"/>
              <a:cs typeface="Calibri"/>
            </a:endParaRPr>
          </a:p>
        </p:txBody>
      </p:sp>
    </p:spTree>
    <p:extLst>
      <p:ext uri="{BB962C8B-B14F-4D97-AF65-F5344CB8AC3E}">
        <p14:creationId xmlns:p14="http://schemas.microsoft.com/office/powerpoint/2010/main" val="1387384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56267" y="4253274"/>
            <a:ext cx="1528445" cy="1397000"/>
            <a:chOff x="1896236" y="4171213"/>
            <a:chExt cx="1528445" cy="1397000"/>
          </a:xfrm>
        </p:grpSpPr>
        <p:sp>
          <p:nvSpPr>
            <p:cNvPr id="4" name="object 4"/>
            <p:cNvSpPr/>
            <p:nvPr/>
          </p:nvSpPr>
          <p:spPr>
            <a:xfrm>
              <a:off x="1905761" y="4867274"/>
              <a:ext cx="1509395" cy="690880"/>
            </a:xfrm>
            <a:custGeom>
              <a:avLst/>
              <a:gdLst/>
              <a:ahLst/>
              <a:cxnLst/>
              <a:rect l="l" t="t" r="r" b="b"/>
              <a:pathLst>
                <a:path w="1509395" h="690879">
                  <a:moveTo>
                    <a:pt x="754633" y="0"/>
                  </a:moveTo>
                  <a:lnTo>
                    <a:pt x="581913" y="172719"/>
                  </a:lnTo>
                  <a:lnTo>
                    <a:pt x="668274" y="172719"/>
                  </a:lnTo>
                  <a:lnTo>
                    <a:pt x="668274" y="242062"/>
                  </a:lnTo>
                  <a:lnTo>
                    <a:pt x="0" y="242062"/>
                  </a:lnTo>
                  <a:lnTo>
                    <a:pt x="0" y="690880"/>
                  </a:lnTo>
                  <a:lnTo>
                    <a:pt x="1509140" y="690880"/>
                  </a:lnTo>
                  <a:lnTo>
                    <a:pt x="1509140" y="242062"/>
                  </a:lnTo>
                  <a:lnTo>
                    <a:pt x="840994" y="242062"/>
                  </a:lnTo>
                  <a:lnTo>
                    <a:pt x="840994" y="172719"/>
                  </a:lnTo>
                  <a:lnTo>
                    <a:pt x="927354" y="172719"/>
                  </a:lnTo>
                  <a:lnTo>
                    <a:pt x="754633" y="0"/>
                  </a:lnTo>
                  <a:close/>
                </a:path>
              </a:pathLst>
            </a:custGeom>
            <a:solidFill>
              <a:srgbClr val="DBDCE9"/>
            </a:solidFill>
          </p:spPr>
          <p:txBody>
            <a:bodyPr wrap="square" lIns="0" tIns="0" rIns="0" bIns="0" rtlCol="0"/>
            <a:lstStyle/>
            <a:p>
              <a:endParaRPr/>
            </a:p>
          </p:txBody>
        </p:sp>
        <p:sp>
          <p:nvSpPr>
            <p:cNvPr id="5" name="object 5"/>
            <p:cNvSpPr/>
            <p:nvPr/>
          </p:nvSpPr>
          <p:spPr>
            <a:xfrm>
              <a:off x="1905761" y="4867274"/>
              <a:ext cx="1509395" cy="690880"/>
            </a:xfrm>
            <a:custGeom>
              <a:avLst/>
              <a:gdLst/>
              <a:ahLst/>
              <a:cxnLst/>
              <a:rect l="l" t="t" r="r" b="b"/>
              <a:pathLst>
                <a:path w="1509395" h="690879">
                  <a:moveTo>
                    <a:pt x="1509140" y="690880"/>
                  </a:moveTo>
                  <a:lnTo>
                    <a:pt x="0" y="690880"/>
                  </a:lnTo>
                  <a:lnTo>
                    <a:pt x="0" y="242062"/>
                  </a:lnTo>
                  <a:lnTo>
                    <a:pt x="668274" y="242062"/>
                  </a:lnTo>
                  <a:lnTo>
                    <a:pt x="668274" y="172719"/>
                  </a:lnTo>
                  <a:lnTo>
                    <a:pt x="581913" y="172719"/>
                  </a:lnTo>
                  <a:lnTo>
                    <a:pt x="754633" y="0"/>
                  </a:lnTo>
                  <a:lnTo>
                    <a:pt x="927354" y="172719"/>
                  </a:lnTo>
                  <a:lnTo>
                    <a:pt x="840994" y="172719"/>
                  </a:lnTo>
                  <a:lnTo>
                    <a:pt x="840994" y="242062"/>
                  </a:lnTo>
                  <a:lnTo>
                    <a:pt x="1509140" y="242062"/>
                  </a:lnTo>
                  <a:lnTo>
                    <a:pt x="1509140" y="690880"/>
                  </a:lnTo>
                  <a:close/>
                </a:path>
              </a:pathLst>
            </a:custGeom>
            <a:ln w="19049">
              <a:solidFill>
                <a:srgbClr val="7089AC"/>
              </a:solidFill>
            </a:ln>
          </p:spPr>
          <p:txBody>
            <a:bodyPr wrap="square" lIns="0" tIns="0" rIns="0" bIns="0" rtlCol="0"/>
            <a:lstStyle/>
            <a:p>
              <a:endParaRPr/>
            </a:p>
          </p:txBody>
        </p:sp>
        <p:sp>
          <p:nvSpPr>
            <p:cNvPr id="6" name="object 6"/>
            <p:cNvSpPr/>
            <p:nvPr/>
          </p:nvSpPr>
          <p:spPr>
            <a:xfrm>
              <a:off x="2306192" y="4171213"/>
              <a:ext cx="689330" cy="689330"/>
            </a:xfrm>
            <a:prstGeom prst="rect">
              <a:avLst/>
            </a:prstGeom>
            <a:blipFill>
              <a:blip r:embed="rId2" cstate="print"/>
              <a:stretch>
                <a:fillRect/>
              </a:stretch>
            </a:blipFill>
          </p:spPr>
          <p:txBody>
            <a:bodyPr wrap="square" lIns="0" tIns="0" rIns="0" bIns="0" rtlCol="0"/>
            <a:lstStyle/>
            <a:p>
              <a:endParaRPr/>
            </a:p>
          </p:txBody>
        </p:sp>
      </p:grpSp>
      <p:grpSp>
        <p:nvGrpSpPr>
          <p:cNvPr id="7" name="object 7"/>
          <p:cNvGrpSpPr/>
          <p:nvPr/>
        </p:nvGrpSpPr>
        <p:grpSpPr>
          <a:xfrm>
            <a:off x="9348099" y="5605290"/>
            <a:ext cx="1781175" cy="1212215"/>
            <a:chOff x="9688068" y="5523229"/>
            <a:chExt cx="1781175" cy="1212215"/>
          </a:xfrm>
        </p:grpSpPr>
        <p:sp>
          <p:nvSpPr>
            <p:cNvPr id="8" name="object 8"/>
            <p:cNvSpPr/>
            <p:nvPr/>
          </p:nvSpPr>
          <p:spPr>
            <a:xfrm>
              <a:off x="9697593" y="5532754"/>
              <a:ext cx="1762125" cy="690880"/>
            </a:xfrm>
            <a:custGeom>
              <a:avLst/>
              <a:gdLst/>
              <a:ahLst/>
              <a:cxnLst/>
              <a:rect l="l" t="t" r="r" b="b"/>
              <a:pathLst>
                <a:path w="1762125" h="690879">
                  <a:moveTo>
                    <a:pt x="1761998" y="0"/>
                  </a:moveTo>
                  <a:lnTo>
                    <a:pt x="0" y="0"/>
                  </a:lnTo>
                  <a:lnTo>
                    <a:pt x="0" y="448868"/>
                  </a:lnTo>
                  <a:lnTo>
                    <a:pt x="794638" y="448868"/>
                  </a:lnTo>
                  <a:lnTo>
                    <a:pt x="794638" y="518121"/>
                  </a:lnTo>
                  <a:lnTo>
                    <a:pt x="708278" y="518121"/>
                  </a:lnTo>
                  <a:lnTo>
                    <a:pt x="880999" y="690841"/>
                  </a:lnTo>
                  <a:lnTo>
                    <a:pt x="1053718" y="518121"/>
                  </a:lnTo>
                  <a:lnTo>
                    <a:pt x="967358" y="518121"/>
                  </a:lnTo>
                  <a:lnTo>
                    <a:pt x="967358" y="448868"/>
                  </a:lnTo>
                  <a:lnTo>
                    <a:pt x="1761998" y="448868"/>
                  </a:lnTo>
                  <a:lnTo>
                    <a:pt x="1761998" y="0"/>
                  </a:lnTo>
                  <a:close/>
                </a:path>
              </a:pathLst>
            </a:custGeom>
            <a:solidFill>
              <a:srgbClr val="DBDCE9"/>
            </a:solidFill>
          </p:spPr>
          <p:txBody>
            <a:bodyPr wrap="square" lIns="0" tIns="0" rIns="0" bIns="0" rtlCol="0"/>
            <a:lstStyle/>
            <a:p>
              <a:endParaRPr/>
            </a:p>
          </p:txBody>
        </p:sp>
        <p:sp>
          <p:nvSpPr>
            <p:cNvPr id="9" name="object 9"/>
            <p:cNvSpPr/>
            <p:nvPr/>
          </p:nvSpPr>
          <p:spPr>
            <a:xfrm>
              <a:off x="9697593" y="5532754"/>
              <a:ext cx="1762125" cy="690880"/>
            </a:xfrm>
            <a:custGeom>
              <a:avLst/>
              <a:gdLst/>
              <a:ahLst/>
              <a:cxnLst/>
              <a:rect l="l" t="t" r="r" b="b"/>
              <a:pathLst>
                <a:path w="1762125" h="690879">
                  <a:moveTo>
                    <a:pt x="0" y="0"/>
                  </a:moveTo>
                  <a:lnTo>
                    <a:pt x="1761998" y="0"/>
                  </a:lnTo>
                  <a:lnTo>
                    <a:pt x="1761998" y="448868"/>
                  </a:lnTo>
                  <a:lnTo>
                    <a:pt x="967358" y="448868"/>
                  </a:lnTo>
                  <a:lnTo>
                    <a:pt x="967358" y="518121"/>
                  </a:lnTo>
                  <a:lnTo>
                    <a:pt x="1053718" y="518121"/>
                  </a:lnTo>
                  <a:lnTo>
                    <a:pt x="880999" y="690841"/>
                  </a:lnTo>
                  <a:lnTo>
                    <a:pt x="708278" y="518121"/>
                  </a:lnTo>
                  <a:lnTo>
                    <a:pt x="794638" y="518121"/>
                  </a:lnTo>
                  <a:lnTo>
                    <a:pt x="794638" y="448868"/>
                  </a:lnTo>
                  <a:lnTo>
                    <a:pt x="0" y="448868"/>
                  </a:lnTo>
                  <a:lnTo>
                    <a:pt x="0" y="0"/>
                  </a:lnTo>
                  <a:close/>
                </a:path>
              </a:pathLst>
            </a:custGeom>
            <a:ln w="19050">
              <a:solidFill>
                <a:srgbClr val="7089AC"/>
              </a:solidFill>
            </a:ln>
          </p:spPr>
          <p:txBody>
            <a:bodyPr wrap="square" lIns="0" tIns="0" rIns="0" bIns="0" rtlCol="0"/>
            <a:lstStyle/>
            <a:p>
              <a:endParaRPr/>
            </a:p>
          </p:txBody>
        </p:sp>
        <p:sp>
          <p:nvSpPr>
            <p:cNvPr id="10" name="object 10"/>
            <p:cNvSpPr/>
            <p:nvPr/>
          </p:nvSpPr>
          <p:spPr>
            <a:xfrm>
              <a:off x="10327259" y="6224193"/>
              <a:ext cx="511200" cy="511200"/>
            </a:xfrm>
            <a:prstGeom prst="rect">
              <a:avLst/>
            </a:prstGeom>
            <a:blipFill>
              <a:blip r:embed="rId3" cstate="print"/>
              <a:stretch>
                <a:fillRect/>
              </a:stretch>
            </a:blipFill>
          </p:spPr>
          <p:txBody>
            <a:bodyPr wrap="square" lIns="0" tIns="0" rIns="0" bIns="0" rtlCol="0"/>
            <a:lstStyle/>
            <a:p>
              <a:endParaRPr/>
            </a:p>
          </p:txBody>
        </p:sp>
      </p:grpSp>
      <p:grpSp>
        <p:nvGrpSpPr>
          <p:cNvPr id="11" name="object 11"/>
          <p:cNvGrpSpPr/>
          <p:nvPr/>
        </p:nvGrpSpPr>
        <p:grpSpPr>
          <a:xfrm>
            <a:off x="7465197" y="4227747"/>
            <a:ext cx="1266825" cy="1397000"/>
            <a:chOff x="7805166" y="4145686"/>
            <a:chExt cx="1266825" cy="1397000"/>
          </a:xfrm>
        </p:grpSpPr>
        <p:sp>
          <p:nvSpPr>
            <p:cNvPr id="12" name="object 12"/>
            <p:cNvSpPr/>
            <p:nvPr/>
          </p:nvSpPr>
          <p:spPr>
            <a:xfrm>
              <a:off x="7814691" y="4841875"/>
              <a:ext cx="1247775" cy="690880"/>
            </a:xfrm>
            <a:custGeom>
              <a:avLst/>
              <a:gdLst/>
              <a:ahLst/>
              <a:cxnLst/>
              <a:rect l="l" t="t" r="r" b="b"/>
              <a:pathLst>
                <a:path w="1247775" h="690879">
                  <a:moveTo>
                    <a:pt x="623569" y="0"/>
                  </a:moveTo>
                  <a:lnTo>
                    <a:pt x="450850" y="172719"/>
                  </a:lnTo>
                  <a:lnTo>
                    <a:pt x="537209" y="172719"/>
                  </a:lnTo>
                  <a:lnTo>
                    <a:pt x="537209" y="241935"/>
                  </a:lnTo>
                  <a:lnTo>
                    <a:pt x="0" y="241935"/>
                  </a:lnTo>
                  <a:lnTo>
                    <a:pt x="0" y="690880"/>
                  </a:lnTo>
                  <a:lnTo>
                    <a:pt x="1247266" y="690880"/>
                  </a:lnTo>
                  <a:lnTo>
                    <a:pt x="1247266" y="241935"/>
                  </a:lnTo>
                  <a:lnTo>
                    <a:pt x="709929" y="241935"/>
                  </a:lnTo>
                  <a:lnTo>
                    <a:pt x="709929" y="172719"/>
                  </a:lnTo>
                  <a:lnTo>
                    <a:pt x="796289" y="172719"/>
                  </a:lnTo>
                  <a:lnTo>
                    <a:pt x="623569" y="0"/>
                  </a:lnTo>
                  <a:close/>
                </a:path>
              </a:pathLst>
            </a:custGeom>
            <a:solidFill>
              <a:srgbClr val="DBDCE9"/>
            </a:solidFill>
          </p:spPr>
          <p:txBody>
            <a:bodyPr wrap="square" lIns="0" tIns="0" rIns="0" bIns="0" rtlCol="0"/>
            <a:lstStyle/>
            <a:p>
              <a:endParaRPr/>
            </a:p>
          </p:txBody>
        </p:sp>
        <p:sp>
          <p:nvSpPr>
            <p:cNvPr id="13" name="object 13"/>
            <p:cNvSpPr/>
            <p:nvPr/>
          </p:nvSpPr>
          <p:spPr>
            <a:xfrm>
              <a:off x="7814691" y="4841875"/>
              <a:ext cx="1247775" cy="690880"/>
            </a:xfrm>
            <a:custGeom>
              <a:avLst/>
              <a:gdLst/>
              <a:ahLst/>
              <a:cxnLst/>
              <a:rect l="l" t="t" r="r" b="b"/>
              <a:pathLst>
                <a:path w="1247775" h="690879">
                  <a:moveTo>
                    <a:pt x="1247266" y="690880"/>
                  </a:moveTo>
                  <a:lnTo>
                    <a:pt x="0" y="690880"/>
                  </a:lnTo>
                  <a:lnTo>
                    <a:pt x="0" y="241935"/>
                  </a:lnTo>
                  <a:lnTo>
                    <a:pt x="537209" y="241935"/>
                  </a:lnTo>
                  <a:lnTo>
                    <a:pt x="537209" y="172719"/>
                  </a:lnTo>
                  <a:lnTo>
                    <a:pt x="450850" y="172719"/>
                  </a:lnTo>
                  <a:lnTo>
                    <a:pt x="623569" y="0"/>
                  </a:lnTo>
                  <a:lnTo>
                    <a:pt x="796289" y="172719"/>
                  </a:lnTo>
                  <a:lnTo>
                    <a:pt x="709929" y="172719"/>
                  </a:lnTo>
                  <a:lnTo>
                    <a:pt x="709929" y="241935"/>
                  </a:lnTo>
                  <a:lnTo>
                    <a:pt x="1247266" y="241935"/>
                  </a:lnTo>
                  <a:lnTo>
                    <a:pt x="1247266" y="690880"/>
                  </a:lnTo>
                  <a:close/>
                </a:path>
              </a:pathLst>
            </a:custGeom>
            <a:ln w="19050">
              <a:solidFill>
                <a:srgbClr val="7089AC"/>
              </a:solidFill>
            </a:ln>
          </p:spPr>
          <p:txBody>
            <a:bodyPr wrap="square" lIns="0" tIns="0" rIns="0" bIns="0" rtlCol="0"/>
            <a:lstStyle/>
            <a:p>
              <a:endParaRPr/>
            </a:p>
          </p:txBody>
        </p:sp>
        <p:sp>
          <p:nvSpPr>
            <p:cNvPr id="14" name="object 14"/>
            <p:cNvSpPr/>
            <p:nvPr/>
          </p:nvSpPr>
          <p:spPr>
            <a:xfrm>
              <a:off x="8101330" y="4145686"/>
              <a:ext cx="689330" cy="689330"/>
            </a:xfrm>
            <a:prstGeom prst="rect">
              <a:avLst/>
            </a:prstGeom>
            <a:blipFill>
              <a:blip r:embed="rId2" cstate="print"/>
              <a:stretch>
                <a:fillRect/>
              </a:stretch>
            </a:blipFill>
          </p:spPr>
          <p:txBody>
            <a:bodyPr wrap="square" lIns="0" tIns="0" rIns="0" bIns="0" rtlCol="0"/>
            <a:lstStyle/>
            <a:p>
              <a:endParaRPr/>
            </a:p>
          </p:txBody>
        </p:sp>
      </p:grpSp>
      <p:sp>
        <p:nvSpPr>
          <p:cNvPr id="15" name="object 15"/>
          <p:cNvSpPr/>
          <p:nvPr/>
        </p:nvSpPr>
        <p:spPr>
          <a:xfrm>
            <a:off x="7131307" y="6213399"/>
            <a:ext cx="446142" cy="612925"/>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2414781" y="6196008"/>
            <a:ext cx="446142" cy="612925"/>
          </a:xfrm>
          <a:prstGeom prst="rect">
            <a:avLst/>
          </a:prstGeom>
          <a:blipFill>
            <a:blip r:embed="rId4" cstate="print"/>
            <a:stretch>
              <a:fillRect/>
            </a:stretch>
          </a:blipFill>
        </p:spPr>
        <p:txBody>
          <a:bodyPr wrap="square" lIns="0" tIns="0" rIns="0" bIns="0" rtlCol="0"/>
          <a:lstStyle/>
          <a:p>
            <a:endParaRPr/>
          </a:p>
        </p:txBody>
      </p:sp>
      <p:sp>
        <p:nvSpPr>
          <p:cNvPr id="18" name="object 18"/>
          <p:cNvSpPr txBox="1">
            <a:spLocks noGrp="1"/>
          </p:cNvSpPr>
          <p:nvPr>
            <p:ph type="title"/>
          </p:nvPr>
        </p:nvSpPr>
        <p:spPr>
          <a:xfrm>
            <a:off x="838262" y="116902"/>
            <a:ext cx="8843645" cy="757555"/>
          </a:xfrm>
          <a:prstGeom prst="rect">
            <a:avLst/>
          </a:prstGeom>
        </p:spPr>
        <p:txBody>
          <a:bodyPr vert="horz" wrap="square" lIns="0" tIns="12700" rIns="0" bIns="0" rtlCol="0">
            <a:spAutoFit/>
          </a:bodyPr>
          <a:lstStyle/>
          <a:p>
            <a:pPr marL="12700">
              <a:lnSpc>
                <a:spcPct val="100000"/>
              </a:lnSpc>
              <a:spcBef>
                <a:spcPts val="100"/>
              </a:spcBef>
            </a:pPr>
            <a:r>
              <a:rPr spc="-165" dirty="0"/>
              <a:t>Attribute-based </a:t>
            </a:r>
            <a:r>
              <a:rPr spc="-135" dirty="0"/>
              <a:t>Access </a:t>
            </a:r>
            <a:r>
              <a:rPr spc="-155" dirty="0"/>
              <a:t>Control</a:t>
            </a:r>
            <a:r>
              <a:rPr spc="-470" dirty="0"/>
              <a:t> </a:t>
            </a:r>
            <a:r>
              <a:rPr spc="-150" dirty="0"/>
              <a:t>(ABAC)</a:t>
            </a:r>
          </a:p>
        </p:txBody>
      </p:sp>
      <p:sp>
        <p:nvSpPr>
          <p:cNvPr id="19" name="object 19"/>
          <p:cNvSpPr txBox="1"/>
          <p:nvPr/>
        </p:nvSpPr>
        <p:spPr>
          <a:xfrm>
            <a:off x="1314332" y="1671338"/>
            <a:ext cx="80835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Su</a:t>
            </a:r>
            <a:r>
              <a:rPr sz="2000" b="1" spc="5" dirty="0">
                <a:latin typeface="Calibri"/>
                <a:cs typeface="Calibri"/>
              </a:rPr>
              <a:t>b</a:t>
            </a:r>
            <a:r>
              <a:rPr sz="2000" b="1" spc="-5" dirty="0">
                <a:latin typeface="Calibri"/>
                <a:cs typeface="Calibri"/>
              </a:rPr>
              <a:t>je</a:t>
            </a:r>
            <a:r>
              <a:rPr sz="2000" b="1" spc="5" dirty="0">
                <a:latin typeface="Calibri"/>
                <a:cs typeface="Calibri"/>
              </a:rPr>
              <a:t>c</a:t>
            </a:r>
            <a:r>
              <a:rPr sz="2000" b="1" dirty="0">
                <a:latin typeface="Calibri"/>
                <a:cs typeface="Calibri"/>
              </a:rPr>
              <a:t>t</a:t>
            </a:r>
            <a:endParaRPr sz="2000">
              <a:latin typeface="Calibri"/>
              <a:cs typeface="Calibri"/>
            </a:endParaRPr>
          </a:p>
        </p:txBody>
      </p:sp>
      <p:sp>
        <p:nvSpPr>
          <p:cNvPr id="20" name="object 20"/>
          <p:cNvSpPr/>
          <p:nvPr/>
        </p:nvSpPr>
        <p:spPr>
          <a:xfrm>
            <a:off x="3639702" y="1121174"/>
            <a:ext cx="1558925" cy="384810"/>
          </a:xfrm>
          <a:custGeom>
            <a:avLst/>
            <a:gdLst/>
            <a:ahLst/>
            <a:cxnLst/>
            <a:rect l="l" t="t" r="r" b="b"/>
            <a:pathLst>
              <a:path w="1558925" h="384809">
                <a:moveTo>
                  <a:pt x="0" y="64008"/>
                </a:moveTo>
                <a:lnTo>
                  <a:pt x="5038" y="39112"/>
                </a:lnTo>
                <a:lnTo>
                  <a:pt x="18780" y="18764"/>
                </a:lnTo>
                <a:lnTo>
                  <a:pt x="39165" y="5036"/>
                </a:lnTo>
                <a:lnTo>
                  <a:pt x="64135" y="0"/>
                </a:lnTo>
                <a:lnTo>
                  <a:pt x="1494663" y="0"/>
                </a:lnTo>
                <a:lnTo>
                  <a:pt x="1519558" y="5036"/>
                </a:lnTo>
                <a:lnTo>
                  <a:pt x="1539906" y="18764"/>
                </a:lnTo>
                <a:lnTo>
                  <a:pt x="1553634" y="39112"/>
                </a:lnTo>
                <a:lnTo>
                  <a:pt x="1558670" y="64008"/>
                </a:lnTo>
                <a:lnTo>
                  <a:pt x="1558670" y="320421"/>
                </a:lnTo>
                <a:lnTo>
                  <a:pt x="1553634" y="345316"/>
                </a:lnTo>
                <a:lnTo>
                  <a:pt x="1539906" y="365664"/>
                </a:lnTo>
                <a:lnTo>
                  <a:pt x="1519558" y="379392"/>
                </a:lnTo>
                <a:lnTo>
                  <a:pt x="1494663" y="384428"/>
                </a:lnTo>
                <a:lnTo>
                  <a:pt x="64135" y="384428"/>
                </a:lnTo>
                <a:lnTo>
                  <a:pt x="39165" y="379392"/>
                </a:lnTo>
                <a:lnTo>
                  <a:pt x="18780" y="365664"/>
                </a:lnTo>
                <a:lnTo>
                  <a:pt x="5038" y="345316"/>
                </a:lnTo>
                <a:lnTo>
                  <a:pt x="0" y="320421"/>
                </a:lnTo>
                <a:lnTo>
                  <a:pt x="0" y="64008"/>
                </a:lnTo>
                <a:close/>
              </a:path>
            </a:pathLst>
          </a:custGeom>
          <a:ln w="12700">
            <a:solidFill>
              <a:srgbClr val="7089AC"/>
            </a:solidFill>
          </a:ln>
        </p:spPr>
        <p:txBody>
          <a:bodyPr wrap="square" lIns="0" tIns="0" rIns="0" bIns="0" rtlCol="0"/>
          <a:lstStyle/>
          <a:p>
            <a:endParaRPr/>
          </a:p>
        </p:txBody>
      </p:sp>
      <p:sp>
        <p:nvSpPr>
          <p:cNvPr id="21" name="object 21"/>
          <p:cNvSpPr txBox="1"/>
          <p:nvPr/>
        </p:nvSpPr>
        <p:spPr>
          <a:xfrm>
            <a:off x="4174626" y="1162532"/>
            <a:ext cx="745490" cy="299720"/>
          </a:xfrm>
          <a:prstGeom prst="rect">
            <a:avLst/>
          </a:prstGeom>
        </p:spPr>
        <p:txBody>
          <a:bodyPr vert="horz" wrap="square" lIns="0" tIns="12700" rIns="0" bIns="0" rtlCol="0">
            <a:spAutoFit/>
          </a:bodyPr>
          <a:lstStyle/>
          <a:p>
            <a:pPr marL="12700">
              <a:lnSpc>
                <a:spcPct val="100000"/>
              </a:lnSpc>
              <a:spcBef>
                <a:spcPts val="100"/>
              </a:spcBef>
            </a:pPr>
            <a:r>
              <a:rPr lang="en-US" sz="1800" dirty="0">
                <a:latin typeface="Calibri"/>
                <a:cs typeface="Calibri"/>
              </a:rPr>
              <a:t>Role</a:t>
            </a:r>
            <a:endParaRPr sz="1800" dirty="0">
              <a:latin typeface="Calibri"/>
              <a:cs typeface="Calibri"/>
            </a:endParaRPr>
          </a:p>
        </p:txBody>
      </p:sp>
      <p:grpSp>
        <p:nvGrpSpPr>
          <p:cNvPr id="22" name="object 22"/>
          <p:cNvGrpSpPr/>
          <p:nvPr/>
        </p:nvGrpSpPr>
        <p:grpSpPr>
          <a:xfrm>
            <a:off x="3188979" y="1310150"/>
            <a:ext cx="2016125" cy="708660"/>
            <a:chOff x="3528948" y="1228089"/>
            <a:chExt cx="2016125" cy="708660"/>
          </a:xfrm>
        </p:grpSpPr>
        <p:sp>
          <p:nvSpPr>
            <p:cNvPr id="23" name="object 23"/>
            <p:cNvSpPr/>
            <p:nvPr/>
          </p:nvSpPr>
          <p:spPr>
            <a:xfrm>
              <a:off x="3532123" y="1231264"/>
              <a:ext cx="447675" cy="576580"/>
            </a:xfrm>
            <a:custGeom>
              <a:avLst/>
              <a:gdLst/>
              <a:ahLst/>
              <a:cxnLst/>
              <a:rect l="l" t="t" r="r" b="b"/>
              <a:pathLst>
                <a:path w="447675" h="576580">
                  <a:moveTo>
                    <a:pt x="0" y="576326"/>
                  </a:moveTo>
                  <a:lnTo>
                    <a:pt x="447548" y="0"/>
                  </a:lnTo>
                </a:path>
              </a:pathLst>
            </a:custGeom>
            <a:ln w="6350">
              <a:solidFill>
                <a:srgbClr val="7089AC"/>
              </a:solidFill>
            </a:ln>
          </p:spPr>
          <p:txBody>
            <a:bodyPr wrap="square" lIns="0" tIns="0" rIns="0" bIns="0" rtlCol="0"/>
            <a:lstStyle/>
            <a:p>
              <a:endParaRPr/>
            </a:p>
          </p:txBody>
        </p:sp>
        <p:sp>
          <p:nvSpPr>
            <p:cNvPr id="24" name="object 24"/>
            <p:cNvSpPr/>
            <p:nvPr/>
          </p:nvSpPr>
          <p:spPr>
            <a:xfrm>
              <a:off x="3979671" y="1545589"/>
              <a:ext cx="1558925" cy="384810"/>
            </a:xfrm>
            <a:custGeom>
              <a:avLst/>
              <a:gdLst/>
              <a:ahLst/>
              <a:cxnLst/>
              <a:rect l="l" t="t" r="r" b="b"/>
              <a:pathLst>
                <a:path w="1558925" h="384810">
                  <a:moveTo>
                    <a:pt x="0" y="64135"/>
                  </a:moveTo>
                  <a:lnTo>
                    <a:pt x="5038" y="39165"/>
                  </a:lnTo>
                  <a:lnTo>
                    <a:pt x="18780" y="18780"/>
                  </a:lnTo>
                  <a:lnTo>
                    <a:pt x="39165" y="5038"/>
                  </a:lnTo>
                  <a:lnTo>
                    <a:pt x="64135" y="0"/>
                  </a:lnTo>
                  <a:lnTo>
                    <a:pt x="1494663" y="0"/>
                  </a:lnTo>
                  <a:lnTo>
                    <a:pt x="1519558" y="5038"/>
                  </a:lnTo>
                  <a:lnTo>
                    <a:pt x="1539906" y="18780"/>
                  </a:lnTo>
                  <a:lnTo>
                    <a:pt x="1553634" y="39165"/>
                  </a:lnTo>
                  <a:lnTo>
                    <a:pt x="1558670" y="64135"/>
                  </a:lnTo>
                  <a:lnTo>
                    <a:pt x="1558670" y="320421"/>
                  </a:lnTo>
                  <a:lnTo>
                    <a:pt x="1553634" y="345316"/>
                  </a:lnTo>
                  <a:lnTo>
                    <a:pt x="1539906" y="365664"/>
                  </a:lnTo>
                  <a:lnTo>
                    <a:pt x="1519558" y="379392"/>
                  </a:lnTo>
                  <a:lnTo>
                    <a:pt x="1494663" y="384429"/>
                  </a:lnTo>
                  <a:lnTo>
                    <a:pt x="64135" y="384429"/>
                  </a:lnTo>
                  <a:lnTo>
                    <a:pt x="39165" y="379392"/>
                  </a:lnTo>
                  <a:lnTo>
                    <a:pt x="18780" y="365664"/>
                  </a:lnTo>
                  <a:lnTo>
                    <a:pt x="5038" y="345316"/>
                  </a:lnTo>
                  <a:lnTo>
                    <a:pt x="0" y="320421"/>
                  </a:lnTo>
                  <a:lnTo>
                    <a:pt x="0" y="64135"/>
                  </a:lnTo>
                  <a:close/>
                </a:path>
              </a:pathLst>
            </a:custGeom>
            <a:ln w="12700">
              <a:solidFill>
                <a:srgbClr val="7089AC"/>
              </a:solidFill>
            </a:ln>
          </p:spPr>
          <p:txBody>
            <a:bodyPr wrap="square" lIns="0" tIns="0" rIns="0" bIns="0" rtlCol="0"/>
            <a:lstStyle/>
            <a:p>
              <a:endParaRPr/>
            </a:p>
          </p:txBody>
        </p:sp>
      </p:grpSp>
      <p:sp>
        <p:nvSpPr>
          <p:cNvPr id="25" name="object 25"/>
          <p:cNvSpPr txBox="1"/>
          <p:nvPr/>
        </p:nvSpPr>
        <p:spPr>
          <a:xfrm>
            <a:off x="4012956" y="1655209"/>
            <a:ext cx="8128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Lo</a:t>
            </a:r>
            <a:r>
              <a:rPr sz="1800" spc="-20" dirty="0">
                <a:latin typeface="Calibri"/>
                <a:cs typeface="Calibri"/>
              </a:rPr>
              <a:t>c</a:t>
            </a:r>
            <a:r>
              <a:rPr sz="1800" spc="-15" dirty="0">
                <a:latin typeface="Calibri"/>
                <a:cs typeface="Calibri"/>
              </a:rPr>
              <a:t>a</a:t>
            </a:r>
            <a:r>
              <a:rPr sz="1800" dirty="0">
                <a:latin typeface="Calibri"/>
                <a:cs typeface="Calibri"/>
              </a:rPr>
              <a:t>t</a:t>
            </a:r>
            <a:r>
              <a:rPr sz="1800" spc="-10" dirty="0">
                <a:latin typeface="Calibri"/>
                <a:cs typeface="Calibri"/>
              </a:rPr>
              <a:t>i</a:t>
            </a:r>
            <a:r>
              <a:rPr sz="1800" spc="-5" dirty="0">
                <a:latin typeface="Calibri"/>
                <a:cs typeface="Calibri"/>
              </a:rPr>
              <a:t>on</a:t>
            </a:r>
            <a:endParaRPr sz="1800">
              <a:latin typeface="Calibri"/>
              <a:cs typeface="Calibri"/>
            </a:endParaRPr>
          </a:p>
        </p:txBody>
      </p:sp>
      <p:sp>
        <p:nvSpPr>
          <p:cNvPr id="26" name="object 26"/>
          <p:cNvSpPr/>
          <p:nvPr/>
        </p:nvSpPr>
        <p:spPr>
          <a:xfrm>
            <a:off x="3639702" y="2154574"/>
            <a:ext cx="1558925" cy="384810"/>
          </a:xfrm>
          <a:custGeom>
            <a:avLst/>
            <a:gdLst/>
            <a:ahLst/>
            <a:cxnLst/>
            <a:rect l="l" t="t" r="r" b="b"/>
            <a:pathLst>
              <a:path w="1558925" h="384810">
                <a:moveTo>
                  <a:pt x="0" y="64135"/>
                </a:moveTo>
                <a:lnTo>
                  <a:pt x="5038" y="39165"/>
                </a:lnTo>
                <a:lnTo>
                  <a:pt x="18780" y="18780"/>
                </a:lnTo>
                <a:lnTo>
                  <a:pt x="39165" y="5038"/>
                </a:lnTo>
                <a:lnTo>
                  <a:pt x="64135" y="0"/>
                </a:lnTo>
                <a:lnTo>
                  <a:pt x="1494663" y="0"/>
                </a:lnTo>
                <a:lnTo>
                  <a:pt x="1519558" y="5038"/>
                </a:lnTo>
                <a:lnTo>
                  <a:pt x="1539906" y="18780"/>
                </a:lnTo>
                <a:lnTo>
                  <a:pt x="1553634" y="39165"/>
                </a:lnTo>
                <a:lnTo>
                  <a:pt x="1558670" y="64135"/>
                </a:lnTo>
                <a:lnTo>
                  <a:pt x="1558670" y="320421"/>
                </a:lnTo>
                <a:lnTo>
                  <a:pt x="1553634" y="345390"/>
                </a:lnTo>
                <a:lnTo>
                  <a:pt x="1539906" y="365775"/>
                </a:lnTo>
                <a:lnTo>
                  <a:pt x="1519558" y="379517"/>
                </a:lnTo>
                <a:lnTo>
                  <a:pt x="1494663" y="384556"/>
                </a:lnTo>
                <a:lnTo>
                  <a:pt x="64135" y="384556"/>
                </a:lnTo>
                <a:lnTo>
                  <a:pt x="39165" y="379517"/>
                </a:lnTo>
                <a:lnTo>
                  <a:pt x="18780" y="365775"/>
                </a:lnTo>
                <a:lnTo>
                  <a:pt x="5038" y="345390"/>
                </a:lnTo>
                <a:lnTo>
                  <a:pt x="0" y="320421"/>
                </a:lnTo>
                <a:lnTo>
                  <a:pt x="0" y="64135"/>
                </a:lnTo>
                <a:close/>
              </a:path>
            </a:pathLst>
          </a:custGeom>
          <a:ln w="12700">
            <a:solidFill>
              <a:srgbClr val="7089AC"/>
            </a:solidFill>
          </a:ln>
        </p:spPr>
        <p:txBody>
          <a:bodyPr wrap="square" lIns="0" tIns="0" rIns="0" bIns="0" rtlCol="0"/>
          <a:lstStyle/>
          <a:p>
            <a:endParaRPr/>
          </a:p>
        </p:txBody>
      </p:sp>
      <p:sp>
        <p:nvSpPr>
          <p:cNvPr id="27" name="object 27"/>
          <p:cNvSpPr txBox="1"/>
          <p:nvPr/>
        </p:nvSpPr>
        <p:spPr>
          <a:xfrm>
            <a:off x="3840744" y="2182259"/>
            <a:ext cx="11576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Departme</a:t>
            </a:r>
            <a:r>
              <a:rPr sz="1800" spc="-10" dirty="0">
                <a:latin typeface="Calibri"/>
                <a:cs typeface="Calibri"/>
              </a:rPr>
              <a:t>n</a:t>
            </a:r>
            <a:r>
              <a:rPr sz="1800" dirty="0">
                <a:latin typeface="Calibri"/>
                <a:cs typeface="Calibri"/>
              </a:rPr>
              <a:t>t</a:t>
            </a:r>
          </a:p>
        </p:txBody>
      </p:sp>
      <p:grpSp>
        <p:nvGrpSpPr>
          <p:cNvPr id="28" name="object 28"/>
          <p:cNvGrpSpPr/>
          <p:nvPr/>
        </p:nvGrpSpPr>
        <p:grpSpPr>
          <a:xfrm>
            <a:off x="2148341" y="1334598"/>
            <a:ext cx="1494790" cy="1110615"/>
            <a:chOff x="2488310" y="1252537"/>
            <a:chExt cx="1494790" cy="1110615"/>
          </a:xfrm>
        </p:grpSpPr>
        <p:sp>
          <p:nvSpPr>
            <p:cNvPr id="29" name="object 29"/>
            <p:cNvSpPr/>
            <p:nvPr/>
          </p:nvSpPr>
          <p:spPr>
            <a:xfrm>
              <a:off x="3532123" y="1737868"/>
              <a:ext cx="447675" cy="527050"/>
            </a:xfrm>
            <a:custGeom>
              <a:avLst/>
              <a:gdLst/>
              <a:ahLst/>
              <a:cxnLst/>
              <a:rect l="l" t="t" r="r" b="b"/>
              <a:pathLst>
                <a:path w="447675" h="527050">
                  <a:moveTo>
                    <a:pt x="0" y="69723"/>
                  </a:moveTo>
                  <a:lnTo>
                    <a:pt x="447548" y="0"/>
                  </a:lnTo>
                </a:path>
                <a:path w="447675" h="527050">
                  <a:moveTo>
                    <a:pt x="0" y="69723"/>
                  </a:moveTo>
                  <a:lnTo>
                    <a:pt x="447548" y="526923"/>
                  </a:lnTo>
                </a:path>
              </a:pathLst>
            </a:custGeom>
            <a:ln w="6350">
              <a:solidFill>
                <a:srgbClr val="7089AC"/>
              </a:solidFill>
            </a:ln>
          </p:spPr>
          <p:txBody>
            <a:bodyPr wrap="square" lIns="0" tIns="0" rIns="0" bIns="0" rtlCol="0"/>
            <a:lstStyle/>
            <a:p>
              <a:endParaRPr/>
            </a:p>
          </p:txBody>
        </p:sp>
        <p:sp>
          <p:nvSpPr>
            <p:cNvPr id="30" name="object 30"/>
            <p:cNvSpPr/>
            <p:nvPr/>
          </p:nvSpPr>
          <p:spPr>
            <a:xfrm>
              <a:off x="2488310" y="1252537"/>
              <a:ext cx="1110170" cy="1110170"/>
            </a:xfrm>
            <a:prstGeom prst="rect">
              <a:avLst/>
            </a:prstGeom>
            <a:blipFill>
              <a:blip r:embed="rId2" cstate="print"/>
              <a:stretch>
                <a:fillRect/>
              </a:stretch>
            </a:blipFill>
          </p:spPr>
          <p:txBody>
            <a:bodyPr wrap="square" lIns="0" tIns="0" rIns="0" bIns="0" rtlCol="0"/>
            <a:lstStyle/>
            <a:p>
              <a:endParaRPr/>
            </a:p>
          </p:txBody>
        </p:sp>
      </p:grpSp>
      <p:sp>
        <p:nvSpPr>
          <p:cNvPr id="31" name="object 31"/>
          <p:cNvSpPr txBox="1"/>
          <p:nvPr/>
        </p:nvSpPr>
        <p:spPr>
          <a:xfrm>
            <a:off x="1132595" y="3341338"/>
            <a:ext cx="991235" cy="331470"/>
          </a:xfrm>
          <a:prstGeom prst="rect">
            <a:avLst/>
          </a:prstGeom>
        </p:spPr>
        <p:txBody>
          <a:bodyPr vert="horz" wrap="square" lIns="0" tIns="13335" rIns="0" bIns="0" rtlCol="0">
            <a:spAutoFit/>
          </a:bodyPr>
          <a:lstStyle/>
          <a:p>
            <a:pPr marL="12700">
              <a:lnSpc>
                <a:spcPct val="100000"/>
              </a:lnSpc>
              <a:spcBef>
                <a:spcPts val="105"/>
              </a:spcBef>
            </a:pPr>
            <a:r>
              <a:rPr sz="2000" b="1" spc="-10" dirty="0">
                <a:latin typeface="Calibri"/>
                <a:cs typeface="Calibri"/>
              </a:rPr>
              <a:t>Resource</a:t>
            </a:r>
            <a:endParaRPr sz="2000">
              <a:latin typeface="Calibri"/>
              <a:cs typeface="Calibri"/>
            </a:endParaRPr>
          </a:p>
        </p:txBody>
      </p:sp>
      <p:sp>
        <p:nvSpPr>
          <p:cNvPr id="32" name="object 32"/>
          <p:cNvSpPr/>
          <p:nvPr/>
        </p:nvSpPr>
        <p:spPr>
          <a:xfrm>
            <a:off x="3639702" y="2835293"/>
            <a:ext cx="1558925" cy="384810"/>
          </a:xfrm>
          <a:custGeom>
            <a:avLst/>
            <a:gdLst/>
            <a:ahLst/>
            <a:cxnLst/>
            <a:rect l="l" t="t" r="r" b="b"/>
            <a:pathLst>
              <a:path w="1558925" h="384810">
                <a:moveTo>
                  <a:pt x="0" y="64134"/>
                </a:moveTo>
                <a:lnTo>
                  <a:pt x="5038" y="39165"/>
                </a:lnTo>
                <a:lnTo>
                  <a:pt x="18780" y="18780"/>
                </a:lnTo>
                <a:lnTo>
                  <a:pt x="39165" y="5038"/>
                </a:lnTo>
                <a:lnTo>
                  <a:pt x="64135" y="0"/>
                </a:lnTo>
                <a:lnTo>
                  <a:pt x="1494663" y="0"/>
                </a:lnTo>
                <a:lnTo>
                  <a:pt x="1519558" y="5038"/>
                </a:lnTo>
                <a:lnTo>
                  <a:pt x="1539906" y="18780"/>
                </a:lnTo>
                <a:lnTo>
                  <a:pt x="1553634" y="39165"/>
                </a:lnTo>
                <a:lnTo>
                  <a:pt x="1558670" y="64134"/>
                </a:lnTo>
                <a:lnTo>
                  <a:pt x="1558670" y="320420"/>
                </a:lnTo>
                <a:lnTo>
                  <a:pt x="1553634" y="345390"/>
                </a:lnTo>
                <a:lnTo>
                  <a:pt x="1539906" y="365775"/>
                </a:lnTo>
                <a:lnTo>
                  <a:pt x="1519558" y="379517"/>
                </a:lnTo>
                <a:lnTo>
                  <a:pt x="1494663" y="384555"/>
                </a:lnTo>
                <a:lnTo>
                  <a:pt x="64135" y="384555"/>
                </a:lnTo>
                <a:lnTo>
                  <a:pt x="39165" y="379517"/>
                </a:lnTo>
                <a:lnTo>
                  <a:pt x="18780" y="365775"/>
                </a:lnTo>
                <a:lnTo>
                  <a:pt x="5038" y="345390"/>
                </a:lnTo>
                <a:lnTo>
                  <a:pt x="0" y="320420"/>
                </a:lnTo>
                <a:lnTo>
                  <a:pt x="0" y="64134"/>
                </a:lnTo>
                <a:close/>
              </a:path>
            </a:pathLst>
          </a:custGeom>
          <a:ln w="12700">
            <a:solidFill>
              <a:srgbClr val="7089AC"/>
            </a:solidFill>
          </a:ln>
        </p:spPr>
        <p:txBody>
          <a:bodyPr wrap="square" lIns="0" tIns="0" rIns="0" bIns="0" rtlCol="0"/>
          <a:lstStyle/>
          <a:p>
            <a:endParaRPr/>
          </a:p>
        </p:txBody>
      </p:sp>
      <p:sp>
        <p:nvSpPr>
          <p:cNvPr id="33" name="object 33"/>
          <p:cNvSpPr txBox="1"/>
          <p:nvPr/>
        </p:nvSpPr>
        <p:spPr>
          <a:xfrm>
            <a:off x="4186691" y="2863107"/>
            <a:ext cx="463550" cy="299720"/>
          </a:xfrm>
          <a:prstGeom prst="rect">
            <a:avLst/>
          </a:prstGeom>
        </p:spPr>
        <p:txBody>
          <a:bodyPr vert="horz" wrap="square" lIns="0" tIns="12700" rIns="0" bIns="0" rtlCol="0">
            <a:spAutoFit/>
          </a:bodyPr>
          <a:lstStyle/>
          <a:p>
            <a:pPr marL="12700">
              <a:lnSpc>
                <a:spcPct val="100000"/>
              </a:lnSpc>
              <a:spcBef>
                <a:spcPts val="100"/>
              </a:spcBef>
            </a:pPr>
            <a:r>
              <a:rPr sz="1800" spc="-90" dirty="0">
                <a:latin typeface="Calibri"/>
                <a:cs typeface="Calibri"/>
              </a:rPr>
              <a:t>T</a:t>
            </a:r>
            <a:r>
              <a:rPr sz="1800" dirty="0">
                <a:latin typeface="Calibri"/>
                <a:cs typeface="Calibri"/>
              </a:rPr>
              <a:t>ype</a:t>
            </a:r>
            <a:endParaRPr sz="1800">
              <a:latin typeface="Calibri"/>
              <a:cs typeface="Calibri"/>
            </a:endParaRPr>
          </a:p>
        </p:txBody>
      </p:sp>
      <p:sp>
        <p:nvSpPr>
          <p:cNvPr id="34" name="object 34"/>
          <p:cNvSpPr/>
          <p:nvPr/>
        </p:nvSpPr>
        <p:spPr>
          <a:xfrm>
            <a:off x="3639702" y="3341896"/>
            <a:ext cx="1558925" cy="384810"/>
          </a:xfrm>
          <a:custGeom>
            <a:avLst/>
            <a:gdLst/>
            <a:ahLst/>
            <a:cxnLst/>
            <a:rect l="l" t="t" r="r" b="b"/>
            <a:pathLst>
              <a:path w="1558925" h="384810">
                <a:moveTo>
                  <a:pt x="0" y="64008"/>
                </a:moveTo>
                <a:lnTo>
                  <a:pt x="5038" y="39058"/>
                </a:lnTo>
                <a:lnTo>
                  <a:pt x="18780" y="18716"/>
                </a:lnTo>
                <a:lnTo>
                  <a:pt x="39165" y="5018"/>
                </a:lnTo>
                <a:lnTo>
                  <a:pt x="64135" y="0"/>
                </a:lnTo>
                <a:lnTo>
                  <a:pt x="1494663" y="0"/>
                </a:lnTo>
                <a:lnTo>
                  <a:pt x="1519558" y="5018"/>
                </a:lnTo>
                <a:lnTo>
                  <a:pt x="1539906" y="18716"/>
                </a:lnTo>
                <a:lnTo>
                  <a:pt x="1553634" y="39058"/>
                </a:lnTo>
                <a:lnTo>
                  <a:pt x="1558670" y="64008"/>
                </a:lnTo>
                <a:lnTo>
                  <a:pt x="1558670" y="320293"/>
                </a:lnTo>
                <a:lnTo>
                  <a:pt x="1553634" y="345263"/>
                </a:lnTo>
                <a:lnTo>
                  <a:pt x="1539906" y="365648"/>
                </a:lnTo>
                <a:lnTo>
                  <a:pt x="1519558" y="379390"/>
                </a:lnTo>
                <a:lnTo>
                  <a:pt x="1494663" y="384428"/>
                </a:lnTo>
                <a:lnTo>
                  <a:pt x="64135" y="384428"/>
                </a:lnTo>
                <a:lnTo>
                  <a:pt x="39165" y="379390"/>
                </a:lnTo>
                <a:lnTo>
                  <a:pt x="18780" y="365648"/>
                </a:lnTo>
                <a:lnTo>
                  <a:pt x="5038" y="345263"/>
                </a:lnTo>
                <a:lnTo>
                  <a:pt x="0" y="320293"/>
                </a:lnTo>
                <a:lnTo>
                  <a:pt x="0" y="64008"/>
                </a:lnTo>
                <a:close/>
              </a:path>
            </a:pathLst>
          </a:custGeom>
          <a:ln w="12700">
            <a:solidFill>
              <a:srgbClr val="7089AC"/>
            </a:solidFill>
          </a:ln>
        </p:spPr>
        <p:txBody>
          <a:bodyPr wrap="square" lIns="0" tIns="0" rIns="0" bIns="0" rtlCol="0"/>
          <a:lstStyle/>
          <a:p>
            <a:endParaRPr/>
          </a:p>
        </p:txBody>
      </p:sp>
      <p:sp>
        <p:nvSpPr>
          <p:cNvPr id="35" name="object 35"/>
          <p:cNvSpPr txBox="1"/>
          <p:nvPr/>
        </p:nvSpPr>
        <p:spPr>
          <a:xfrm>
            <a:off x="4188215" y="3369709"/>
            <a:ext cx="461009"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D</a:t>
            </a:r>
            <a:r>
              <a:rPr sz="1800" spc="-15" dirty="0">
                <a:latin typeface="Calibri"/>
                <a:cs typeface="Calibri"/>
              </a:rPr>
              <a:t>a</a:t>
            </a:r>
            <a:r>
              <a:rPr sz="1800" spc="-30" dirty="0">
                <a:latin typeface="Calibri"/>
                <a:cs typeface="Calibri"/>
              </a:rPr>
              <a:t>t</a:t>
            </a:r>
            <a:r>
              <a:rPr sz="1800" dirty="0">
                <a:latin typeface="Calibri"/>
                <a:cs typeface="Calibri"/>
              </a:rPr>
              <a:t>e</a:t>
            </a:r>
            <a:endParaRPr sz="1800">
              <a:latin typeface="Calibri"/>
              <a:cs typeface="Calibri"/>
            </a:endParaRPr>
          </a:p>
        </p:txBody>
      </p:sp>
      <p:sp>
        <p:nvSpPr>
          <p:cNvPr id="36" name="object 36"/>
          <p:cNvSpPr/>
          <p:nvPr/>
        </p:nvSpPr>
        <p:spPr>
          <a:xfrm>
            <a:off x="3639702" y="3868820"/>
            <a:ext cx="1558925" cy="384810"/>
          </a:xfrm>
          <a:custGeom>
            <a:avLst/>
            <a:gdLst/>
            <a:ahLst/>
            <a:cxnLst/>
            <a:rect l="l" t="t" r="r" b="b"/>
            <a:pathLst>
              <a:path w="1558925" h="384810">
                <a:moveTo>
                  <a:pt x="0" y="64008"/>
                </a:moveTo>
                <a:lnTo>
                  <a:pt x="5038" y="39112"/>
                </a:lnTo>
                <a:lnTo>
                  <a:pt x="18780" y="18764"/>
                </a:lnTo>
                <a:lnTo>
                  <a:pt x="39165" y="5036"/>
                </a:lnTo>
                <a:lnTo>
                  <a:pt x="64135" y="0"/>
                </a:lnTo>
                <a:lnTo>
                  <a:pt x="1494663" y="0"/>
                </a:lnTo>
                <a:lnTo>
                  <a:pt x="1519558" y="5036"/>
                </a:lnTo>
                <a:lnTo>
                  <a:pt x="1539906" y="18764"/>
                </a:lnTo>
                <a:lnTo>
                  <a:pt x="1553634" y="39112"/>
                </a:lnTo>
                <a:lnTo>
                  <a:pt x="1558670" y="64008"/>
                </a:lnTo>
                <a:lnTo>
                  <a:pt x="1558670" y="320421"/>
                </a:lnTo>
                <a:lnTo>
                  <a:pt x="1553634" y="345316"/>
                </a:lnTo>
                <a:lnTo>
                  <a:pt x="1539906" y="365664"/>
                </a:lnTo>
                <a:lnTo>
                  <a:pt x="1519558" y="379392"/>
                </a:lnTo>
                <a:lnTo>
                  <a:pt x="1494663" y="384429"/>
                </a:lnTo>
                <a:lnTo>
                  <a:pt x="64135" y="384429"/>
                </a:lnTo>
                <a:lnTo>
                  <a:pt x="39165" y="379392"/>
                </a:lnTo>
                <a:lnTo>
                  <a:pt x="18780" y="365664"/>
                </a:lnTo>
                <a:lnTo>
                  <a:pt x="5038" y="345316"/>
                </a:lnTo>
                <a:lnTo>
                  <a:pt x="0" y="320421"/>
                </a:lnTo>
                <a:lnTo>
                  <a:pt x="0" y="64008"/>
                </a:lnTo>
                <a:close/>
              </a:path>
            </a:pathLst>
          </a:custGeom>
          <a:ln w="12700">
            <a:solidFill>
              <a:srgbClr val="7089AC"/>
            </a:solidFill>
          </a:ln>
        </p:spPr>
        <p:txBody>
          <a:bodyPr wrap="square" lIns="0" tIns="0" rIns="0" bIns="0" rtlCol="0"/>
          <a:lstStyle/>
          <a:p>
            <a:endParaRPr/>
          </a:p>
        </p:txBody>
      </p:sp>
      <p:sp>
        <p:nvSpPr>
          <p:cNvPr id="37" name="object 37"/>
          <p:cNvSpPr txBox="1"/>
          <p:nvPr/>
        </p:nvSpPr>
        <p:spPr>
          <a:xfrm>
            <a:off x="3919991" y="3897014"/>
            <a:ext cx="1000125"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Calibri"/>
                <a:cs typeface="Calibri"/>
              </a:rPr>
              <a:t>Conf.</a:t>
            </a:r>
            <a:r>
              <a:rPr sz="1800" spc="-75" dirty="0">
                <a:latin typeface="Calibri"/>
                <a:cs typeface="Calibri"/>
              </a:rPr>
              <a:t> </a:t>
            </a:r>
            <a:r>
              <a:rPr sz="1800" dirty="0">
                <a:latin typeface="Calibri"/>
                <a:cs typeface="Calibri"/>
              </a:rPr>
              <a:t>label</a:t>
            </a:r>
            <a:endParaRPr sz="1800">
              <a:latin typeface="Calibri"/>
              <a:cs typeface="Calibri"/>
            </a:endParaRPr>
          </a:p>
        </p:txBody>
      </p:sp>
      <p:grpSp>
        <p:nvGrpSpPr>
          <p:cNvPr id="38" name="object 38"/>
          <p:cNvGrpSpPr/>
          <p:nvPr/>
        </p:nvGrpSpPr>
        <p:grpSpPr>
          <a:xfrm>
            <a:off x="3265815" y="3024396"/>
            <a:ext cx="5064760" cy="3790315"/>
            <a:chOff x="3605784" y="2942335"/>
            <a:chExt cx="5064760" cy="3790315"/>
          </a:xfrm>
        </p:grpSpPr>
        <p:sp>
          <p:nvSpPr>
            <p:cNvPr id="39" name="object 39"/>
            <p:cNvSpPr/>
            <p:nvPr/>
          </p:nvSpPr>
          <p:spPr>
            <a:xfrm>
              <a:off x="3608959" y="2945510"/>
              <a:ext cx="370840" cy="1033780"/>
            </a:xfrm>
            <a:custGeom>
              <a:avLst/>
              <a:gdLst/>
              <a:ahLst/>
              <a:cxnLst/>
              <a:rect l="l" t="t" r="r" b="b"/>
              <a:pathLst>
                <a:path w="370839" h="1033779">
                  <a:moveTo>
                    <a:pt x="0" y="487299"/>
                  </a:moveTo>
                  <a:lnTo>
                    <a:pt x="370713" y="0"/>
                  </a:lnTo>
                </a:path>
                <a:path w="370839" h="1033779">
                  <a:moveTo>
                    <a:pt x="0" y="487299"/>
                  </a:moveTo>
                  <a:lnTo>
                    <a:pt x="370713" y="506475"/>
                  </a:lnTo>
                </a:path>
                <a:path w="370839" h="1033779">
                  <a:moveTo>
                    <a:pt x="0" y="487299"/>
                  </a:moveTo>
                  <a:lnTo>
                    <a:pt x="370713" y="1033526"/>
                  </a:lnTo>
                </a:path>
              </a:pathLst>
            </a:custGeom>
            <a:ln w="6350">
              <a:solidFill>
                <a:srgbClr val="7089AC"/>
              </a:solidFill>
            </a:ln>
          </p:spPr>
          <p:txBody>
            <a:bodyPr wrap="square" lIns="0" tIns="0" rIns="0" bIns="0" rtlCol="0"/>
            <a:lstStyle/>
            <a:p>
              <a:endParaRPr/>
            </a:p>
          </p:txBody>
        </p:sp>
        <p:sp>
          <p:nvSpPr>
            <p:cNvPr id="40" name="object 40"/>
            <p:cNvSpPr/>
            <p:nvPr/>
          </p:nvSpPr>
          <p:spPr>
            <a:xfrm>
              <a:off x="5577205" y="5529960"/>
              <a:ext cx="1094105" cy="690880"/>
            </a:xfrm>
            <a:custGeom>
              <a:avLst/>
              <a:gdLst/>
              <a:ahLst/>
              <a:cxnLst/>
              <a:rect l="l" t="t" r="r" b="b"/>
              <a:pathLst>
                <a:path w="1094104" h="690879">
                  <a:moveTo>
                    <a:pt x="1093977" y="0"/>
                  </a:moveTo>
                  <a:lnTo>
                    <a:pt x="0" y="0"/>
                  </a:lnTo>
                  <a:lnTo>
                    <a:pt x="0" y="448894"/>
                  </a:lnTo>
                  <a:lnTo>
                    <a:pt x="460629" y="448894"/>
                  </a:lnTo>
                  <a:lnTo>
                    <a:pt x="460629" y="518134"/>
                  </a:lnTo>
                  <a:lnTo>
                    <a:pt x="374269" y="518134"/>
                  </a:lnTo>
                  <a:lnTo>
                    <a:pt x="546989" y="690854"/>
                  </a:lnTo>
                  <a:lnTo>
                    <a:pt x="719709" y="518134"/>
                  </a:lnTo>
                  <a:lnTo>
                    <a:pt x="633349" y="518134"/>
                  </a:lnTo>
                  <a:lnTo>
                    <a:pt x="633349" y="448894"/>
                  </a:lnTo>
                  <a:lnTo>
                    <a:pt x="1093977" y="448894"/>
                  </a:lnTo>
                  <a:lnTo>
                    <a:pt x="1093977" y="0"/>
                  </a:lnTo>
                  <a:close/>
                </a:path>
              </a:pathLst>
            </a:custGeom>
            <a:solidFill>
              <a:srgbClr val="DBDCE9"/>
            </a:solidFill>
          </p:spPr>
          <p:txBody>
            <a:bodyPr wrap="square" lIns="0" tIns="0" rIns="0" bIns="0" rtlCol="0"/>
            <a:lstStyle/>
            <a:p>
              <a:endParaRPr/>
            </a:p>
          </p:txBody>
        </p:sp>
        <p:sp>
          <p:nvSpPr>
            <p:cNvPr id="41" name="object 41"/>
            <p:cNvSpPr/>
            <p:nvPr/>
          </p:nvSpPr>
          <p:spPr>
            <a:xfrm>
              <a:off x="5577205" y="5529960"/>
              <a:ext cx="1094105" cy="690880"/>
            </a:xfrm>
            <a:custGeom>
              <a:avLst/>
              <a:gdLst/>
              <a:ahLst/>
              <a:cxnLst/>
              <a:rect l="l" t="t" r="r" b="b"/>
              <a:pathLst>
                <a:path w="1094104" h="690879">
                  <a:moveTo>
                    <a:pt x="0" y="0"/>
                  </a:moveTo>
                  <a:lnTo>
                    <a:pt x="1093977" y="0"/>
                  </a:lnTo>
                  <a:lnTo>
                    <a:pt x="1093977" y="448894"/>
                  </a:lnTo>
                  <a:lnTo>
                    <a:pt x="633349" y="448894"/>
                  </a:lnTo>
                  <a:lnTo>
                    <a:pt x="633349" y="518134"/>
                  </a:lnTo>
                  <a:lnTo>
                    <a:pt x="719709" y="518134"/>
                  </a:lnTo>
                  <a:lnTo>
                    <a:pt x="546989" y="690854"/>
                  </a:lnTo>
                  <a:lnTo>
                    <a:pt x="374269" y="518134"/>
                  </a:lnTo>
                  <a:lnTo>
                    <a:pt x="460629" y="518134"/>
                  </a:lnTo>
                  <a:lnTo>
                    <a:pt x="460629" y="448894"/>
                  </a:lnTo>
                  <a:lnTo>
                    <a:pt x="0" y="448894"/>
                  </a:lnTo>
                  <a:lnTo>
                    <a:pt x="0" y="0"/>
                  </a:lnTo>
                  <a:close/>
                </a:path>
              </a:pathLst>
            </a:custGeom>
            <a:ln w="19050">
              <a:solidFill>
                <a:srgbClr val="7089AC"/>
              </a:solidFill>
            </a:ln>
          </p:spPr>
          <p:txBody>
            <a:bodyPr wrap="square" lIns="0" tIns="0" rIns="0" bIns="0" rtlCol="0"/>
            <a:lstStyle/>
            <a:p>
              <a:endParaRPr/>
            </a:p>
          </p:txBody>
        </p:sp>
        <p:sp>
          <p:nvSpPr>
            <p:cNvPr id="42" name="object 42"/>
            <p:cNvSpPr/>
            <p:nvPr/>
          </p:nvSpPr>
          <p:spPr>
            <a:xfrm>
              <a:off x="6677025" y="5532754"/>
              <a:ext cx="1983739" cy="690880"/>
            </a:xfrm>
            <a:custGeom>
              <a:avLst/>
              <a:gdLst/>
              <a:ahLst/>
              <a:cxnLst/>
              <a:rect l="l" t="t" r="r" b="b"/>
              <a:pathLst>
                <a:path w="1983740" h="690879">
                  <a:moveTo>
                    <a:pt x="1983740" y="0"/>
                  </a:moveTo>
                  <a:lnTo>
                    <a:pt x="0" y="0"/>
                  </a:lnTo>
                  <a:lnTo>
                    <a:pt x="0" y="448868"/>
                  </a:lnTo>
                  <a:lnTo>
                    <a:pt x="905509" y="448868"/>
                  </a:lnTo>
                  <a:lnTo>
                    <a:pt x="905509" y="518121"/>
                  </a:lnTo>
                  <a:lnTo>
                    <a:pt x="819150" y="518121"/>
                  </a:lnTo>
                  <a:lnTo>
                    <a:pt x="991870" y="690829"/>
                  </a:lnTo>
                  <a:lnTo>
                    <a:pt x="1164590" y="518121"/>
                  </a:lnTo>
                  <a:lnTo>
                    <a:pt x="1078229" y="518121"/>
                  </a:lnTo>
                  <a:lnTo>
                    <a:pt x="1078229" y="448868"/>
                  </a:lnTo>
                  <a:lnTo>
                    <a:pt x="1983740" y="448868"/>
                  </a:lnTo>
                  <a:lnTo>
                    <a:pt x="1983740" y="0"/>
                  </a:lnTo>
                  <a:close/>
                </a:path>
              </a:pathLst>
            </a:custGeom>
            <a:solidFill>
              <a:srgbClr val="DBDCE9"/>
            </a:solidFill>
          </p:spPr>
          <p:txBody>
            <a:bodyPr wrap="square" lIns="0" tIns="0" rIns="0" bIns="0" rtlCol="0"/>
            <a:lstStyle/>
            <a:p>
              <a:endParaRPr/>
            </a:p>
          </p:txBody>
        </p:sp>
        <p:sp>
          <p:nvSpPr>
            <p:cNvPr id="43" name="object 43"/>
            <p:cNvSpPr/>
            <p:nvPr/>
          </p:nvSpPr>
          <p:spPr>
            <a:xfrm>
              <a:off x="6677025" y="5532754"/>
              <a:ext cx="1983739" cy="690880"/>
            </a:xfrm>
            <a:custGeom>
              <a:avLst/>
              <a:gdLst/>
              <a:ahLst/>
              <a:cxnLst/>
              <a:rect l="l" t="t" r="r" b="b"/>
              <a:pathLst>
                <a:path w="1983740" h="690879">
                  <a:moveTo>
                    <a:pt x="0" y="0"/>
                  </a:moveTo>
                  <a:lnTo>
                    <a:pt x="1983740" y="0"/>
                  </a:lnTo>
                  <a:lnTo>
                    <a:pt x="1983740" y="448868"/>
                  </a:lnTo>
                  <a:lnTo>
                    <a:pt x="1078229" y="448868"/>
                  </a:lnTo>
                  <a:lnTo>
                    <a:pt x="1078229" y="518121"/>
                  </a:lnTo>
                  <a:lnTo>
                    <a:pt x="1164590" y="518121"/>
                  </a:lnTo>
                  <a:lnTo>
                    <a:pt x="991870" y="690829"/>
                  </a:lnTo>
                  <a:lnTo>
                    <a:pt x="819150" y="518121"/>
                  </a:lnTo>
                  <a:lnTo>
                    <a:pt x="905509" y="518121"/>
                  </a:lnTo>
                  <a:lnTo>
                    <a:pt x="905509" y="448868"/>
                  </a:lnTo>
                  <a:lnTo>
                    <a:pt x="0" y="448868"/>
                  </a:lnTo>
                  <a:lnTo>
                    <a:pt x="0" y="0"/>
                  </a:lnTo>
                  <a:close/>
                </a:path>
              </a:pathLst>
            </a:custGeom>
            <a:ln w="19050">
              <a:solidFill>
                <a:srgbClr val="7089AC"/>
              </a:solidFill>
            </a:ln>
          </p:spPr>
          <p:txBody>
            <a:bodyPr wrap="square" lIns="0" tIns="0" rIns="0" bIns="0" rtlCol="0"/>
            <a:lstStyle/>
            <a:p>
              <a:endParaRPr/>
            </a:p>
          </p:txBody>
        </p:sp>
        <p:sp>
          <p:nvSpPr>
            <p:cNvPr id="44" name="object 44"/>
            <p:cNvSpPr/>
            <p:nvPr/>
          </p:nvSpPr>
          <p:spPr>
            <a:xfrm>
              <a:off x="5872861" y="6221418"/>
              <a:ext cx="511200" cy="511200"/>
            </a:xfrm>
            <a:prstGeom prst="rect">
              <a:avLst/>
            </a:prstGeom>
            <a:blipFill>
              <a:blip r:embed="rId3" cstate="print"/>
              <a:stretch>
                <a:fillRect/>
              </a:stretch>
            </a:blipFill>
          </p:spPr>
          <p:txBody>
            <a:bodyPr wrap="square" lIns="0" tIns="0" rIns="0" bIns="0" rtlCol="0"/>
            <a:lstStyle/>
            <a:p>
              <a:endParaRPr/>
            </a:p>
          </p:txBody>
        </p:sp>
        <p:sp>
          <p:nvSpPr>
            <p:cNvPr id="45" name="object 45"/>
            <p:cNvSpPr/>
            <p:nvPr/>
          </p:nvSpPr>
          <p:spPr>
            <a:xfrm>
              <a:off x="4409440" y="4841493"/>
              <a:ext cx="3027680" cy="690880"/>
            </a:xfrm>
            <a:custGeom>
              <a:avLst/>
              <a:gdLst/>
              <a:ahLst/>
              <a:cxnLst/>
              <a:rect l="l" t="t" r="r" b="b"/>
              <a:pathLst>
                <a:path w="3027679" h="690879">
                  <a:moveTo>
                    <a:pt x="1513839" y="0"/>
                  </a:moveTo>
                  <a:lnTo>
                    <a:pt x="1341120" y="172719"/>
                  </a:lnTo>
                  <a:lnTo>
                    <a:pt x="1427480" y="172719"/>
                  </a:lnTo>
                  <a:lnTo>
                    <a:pt x="1427480" y="242061"/>
                  </a:lnTo>
                  <a:lnTo>
                    <a:pt x="0" y="242061"/>
                  </a:lnTo>
                  <a:lnTo>
                    <a:pt x="0" y="690879"/>
                  </a:lnTo>
                  <a:lnTo>
                    <a:pt x="3027680" y="690879"/>
                  </a:lnTo>
                  <a:lnTo>
                    <a:pt x="3027680" y="242061"/>
                  </a:lnTo>
                  <a:lnTo>
                    <a:pt x="1600200" y="242061"/>
                  </a:lnTo>
                  <a:lnTo>
                    <a:pt x="1600200" y="172719"/>
                  </a:lnTo>
                  <a:lnTo>
                    <a:pt x="1686560" y="172719"/>
                  </a:lnTo>
                  <a:lnTo>
                    <a:pt x="1513839" y="0"/>
                  </a:lnTo>
                  <a:close/>
                </a:path>
              </a:pathLst>
            </a:custGeom>
            <a:solidFill>
              <a:srgbClr val="DBDCE9"/>
            </a:solidFill>
          </p:spPr>
          <p:txBody>
            <a:bodyPr wrap="square" lIns="0" tIns="0" rIns="0" bIns="0" rtlCol="0"/>
            <a:lstStyle/>
            <a:p>
              <a:endParaRPr/>
            </a:p>
          </p:txBody>
        </p:sp>
        <p:sp>
          <p:nvSpPr>
            <p:cNvPr id="46" name="object 46"/>
            <p:cNvSpPr/>
            <p:nvPr/>
          </p:nvSpPr>
          <p:spPr>
            <a:xfrm>
              <a:off x="4409440" y="4841493"/>
              <a:ext cx="3027680" cy="690880"/>
            </a:xfrm>
            <a:custGeom>
              <a:avLst/>
              <a:gdLst/>
              <a:ahLst/>
              <a:cxnLst/>
              <a:rect l="l" t="t" r="r" b="b"/>
              <a:pathLst>
                <a:path w="3027679" h="690879">
                  <a:moveTo>
                    <a:pt x="3027680" y="690879"/>
                  </a:moveTo>
                  <a:lnTo>
                    <a:pt x="0" y="690879"/>
                  </a:lnTo>
                  <a:lnTo>
                    <a:pt x="0" y="242061"/>
                  </a:lnTo>
                  <a:lnTo>
                    <a:pt x="1427480" y="242061"/>
                  </a:lnTo>
                  <a:lnTo>
                    <a:pt x="1427480" y="172719"/>
                  </a:lnTo>
                  <a:lnTo>
                    <a:pt x="1341120" y="172719"/>
                  </a:lnTo>
                  <a:lnTo>
                    <a:pt x="1513839" y="0"/>
                  </a:lnTo>
                  <a:lnTo>
                    <a:pt x="1686560" y="172719"/>
                  </a:lnTo>
                  <a:lnTo>
                    <a:pt x="1600200" y="172719"/>
                  </a:lnTo>
                  <a:lnTo>
                    <a:pt x="1600200" y="242061"/>
                  </a:lnTo>
                  <a:lnTo>
                    <a:pt x="3027680" y="242061"/>
                  </a:lnTo>
                  <a:lnTo>
                    <a:pt x="3027680" y="690879"/>
                  </a:lnTo>
                  <a:close/>
                </a:path>
              </a:pathLst>
            </a:custGeom>
            <a:ln w="19050">
              <a:solidFill>
                <a:srgbClr val="7089AC"/>
              </a:solidFill>
            </a:ln>
          </p:spPr>
          <p:txBody>
            <a:bodyPr wrap="square" lIns="0" tIns="0" rIns="0" bIns="0" rtlCol="0"/>
            <a:lstStyle/>
            <a:p>
              <a:endParaRPr/>
            </a:p>
          </p:txBody>
        </p:sp>
      </p:grpSp>
      <p:sp>
        <p:nvSpPr>
          <p:cNvPr id="47" name="object 47"/>
          <p:cNvSpPr txBox="1"/>
          <p:nvPr/>
        </p:nvSpPr>
        <p:spPr>
          <a:xfrm>
            <a:off x="6898269" y="1563135"/>
            <a:ext cx="71056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Action</a:t>
            </a:r>
            <a:endParaRPr sz="2000">
              <a:latin typeface="Calibri"/>
              <a:cs typeface="Calibri"/>
            </a:endParaRPr>
          </a:p>
        </p:txBody>
      </p:sp>
      <p:sp>
        <p:nvSpPr>
          <p:cNvPr id="48" name="object 48"/>
          <p:cNvSpPr/>
          <p:nvPr/>
        </p:nvSpPr>
        <p:spPr>
          <a:xfrm>
            <a:off x="9278502" y="1485411"/>
            <a:ext cx="1558925" cy="384810"/>
          </a:xfrm>
          <a:custGeom>
            <a:avLst/>
            <a:gdLst/>
            <a:ahLst/>
            <a:cxnLst/>
            <a:rect l="l" t="t" r="r" b="b"/>
            <a:pathLst>
              <a:path w="1558925" h="384810">
                <a:moveTo>
                  <a:pt x="0" y="64135"/>
                </a:moveTo>
                <a:lnTo>
                  <a:pt x="5038" y="39165"/>
                </a:lnTo>
                <a:lnTo>
                  <a:pt x="18780" y="18780"/>
                </a:lnTo>
                <a:lnTo>
                  <a:pt x="39165" y="5038"/>
                </a:lnTo>
                <a:lnTo>
                  <a:pt x="64134" y="0"/>
                </a:lnTo>
                <a:lnTo>
                  <a:pt x="1494662" y="0"/>
                </a:lnTo>
                <a:lnTo>
                  <a:pt x="1519558" y="5038"/>
                </a:lnTo>
                <a:lnTo>
                  <a:pt x="1539906" y="18780"/>
                </a:lnTo>
                <a:lnTo>
                  <a:pt x="1553634" y="39165"/>
                </a:lnTo>
                <a:lnTo>
                  <a:pt x="1558671" y="64135"/>
                </a:lnTo>
                <a:lnTo>
                  <a:pt x="1558671" y="320421"/>
                </a:lnTo>
                <a:lnTo>
                  <a:pt x="1553634" y="345316"/>
                </a:lnTo>
                <a:lnTo>
                  <a:pt x="1539906" y="365664"/>
                </a:lnTo>
                <a:lnTo>
                  <a:pt x="1519558" y="379392"/>
                </a:lnTo>
                <a:lnTo>
                  <a:pt x="1494662" y="384428"/>
                </a:lnTo>
                <a:lnTo>
                  <a:pt x="64134" y="384428"/>
                </a:lnTo>
                <a:lnTo>
                  <a:pt x="39165" y="379392"/>
                </a:lnTo>
                <a:lnTo>
                  <a:pt x="18780" y="365664"/>
                </a:lnTo>
                <a:lnTo>
                  <a:pt x="5038" y="345316"/>
                </a:lnTo>
                <a:lnTo>
                  <a:pt x="0" y="320421"/>
                </a:lnTo>
                <a:lnTo>
                  <a:pt x="0" y="64135"/>
                </a:lnTo>
                <a:close/>
              </a:path>
            </a:pathLst>
          </a:custGeom>
          <a:ln w="12700">
            <a:solidFill>
              <a:srgbClr val="7089AC"/>
            </a:solidFill>
          </a:ln>
        </p:spPr>
        <p:txBody>
          <a:bodyPr wrap="square" lIns="0" tIns="0" rIns="0" bIns="0" rtlCol="0"/>
          <a:lstStyle/>
          <a:p>
            <a:endParaRPr/>
          </a:p>
        </p:txBody>
      </p:sp>
      <p:sp>
        <p:nvSpPr>
          <p:cNvPr id="49" name="object 49"/>
          <p:cNvSpPr txBox="1"/>
          <p:nvPr/>
        </p:nvSpPr>
        <p:spPr>
          <a:xfrm>
            <a:off x="9501514" y="1512843"/>
            <a:ext cx="111442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Action</a:t>
            </a:r>
            <a:r>
              <a:rPr sz="1800" spc="-55" dirty="0">
                <a:latin typeface="Calibri"/>
                <a:cs typeface="Calibri"/>
              </a:rPr>
              <a:t> </a:t>
            </a:r>
            <a:r>
              <a:rPr sz="1800" spc="-25" dirty="0">
                <a:latin typeface="Calibri"/>
                <a:cs typeface="Calibri"/>
              </a:rPr>
              <a:t>Type</a:t>
            </a:r>
            <a:endParaRPr sz="1800">
              <a:latin typeface="Calibri"/>
              <a:cs typeface="Calibri"/>
            </a:endParaRPr>
          </a:p>
        </p:txBody>
      </p:sp>
      <p:grpSp>
        <p:nvGrpSpPr>
          <p:cNvPr id="50" name="object 50"/>
          <p:cNvGrpSpPr/>
          <p:nvPr/>
        </p:nvGrpSpPr>
        <p:grpSpPr>
          <a:xfrm>
            <a:off x="7823463" y="1197895"/>
            <a:ext cx="3020060" cy="1174750"/>
            <a:chOff x="8163432" y="1115834"/>
            <a:chExt cx="3020060" cy="1174750"/>
          </a:xfrm>
        </p:grpSpPr>
        <p:sp>
          <p:nvSpPr>
            <p:cNvPr id="51" name="object 51"/>
            <p:cNvSpPr/>
            <p:nvPr/>
          </p:nvSpPr>
          <p:spPr>
            <a:xfrm>
              <a:off x="9243440" y="1595627"/>
              <a:ext cx="375285" cy="212090"/>
            </a:xfrm>
            <a:custGeom>
              <a:avLst/>
              <a:gdLst/>
              <a:ahLst/>
              <a:cxnLst/>
              <a:rect l="l" t="t" r="r" b="b"/>
              <a:pathLst>
                <a:path w="375284" h="212089">
                  <a:moveTo>
                    <a:pt x="0" y="211962"/>
                  </a:moveTo>
                  <a:lnTo>
                    <a:pt x="375030" y="0"/>
                  </a:lnTo>
                </a:path>
              </a:pathLst>
            </a:custGeom>
            <a:ln w="6349">
              <a:solidFill>
                <a:srgbClr val="7089AC"/>
              </a:solidFill>
            </a:ln>
          </p:spPr>
          <p:txBody>
            <a:bodyPr wrap="square" lIns="0" tIns="0" rIns="0" bIns="0" rtlCol="0"/>
            <a:lstStyle/>
            <a:p>
              <a:endParaRPr/>
            </a:p>
          </p:txBody>
        </p:sp>
        <p:sp>
          <p:nvSpPr>
            <p:cNvPr id="52" name="object 52"/>
            <p:cNvSpPr/>
            <p:nvPr/>
          </p:nvSpPr>
          <p:spPr>
            <a:xfrm>
              <a:off x="8163432" y="1115834"/>
              <a:ext cx="1079995" cy="1079995"/>
            </a:xfrm>
            <a:prstGeom prst="rect">
              <a:avLst/>
            </a:prstGeom>
            <a:blipFill>
              <a:blip r:embed="rId5" cstate="print"/>
              <a:stretch>
                <a:fillRect/>
              </a:stretch>
            </a:blipFill>
          </p:spPr>
          <p:txBody>
            <a:bodyPr wrap="square" lIns="0" tIns="0" rIns="0" bIns="0" rtlCol="0"/>
            <a:lstStyle/>
            <a:p>
              <a:endParaRPr/>
            </a:p>
          </p:txBody>
        </p:sp>
        <p:sp>
          <p:nvSpPr>
            <p:cNvPr id="53" name="object 53"/>
            <p:cNvSpPr/>
            <p:nvPr/>
          </p:nvSpPr>
          <p:spPr>
            <a:xfrm>
              <a:off x="9618471" y="1899538"/>
              <a:ext cx="1558925" cy="384810"/>
            </a:xfrm>
            <a:custGeom>
              <a:avLst/>
              <a:gdLst/>
              <a:ahLst/>
              <a:cxnLst/>
              <a:rect l="l" t="t" r="r" b="b"/>
              <a:pathLst>
                <a:path w="1558925" h="384810">
                  <a:moveTo>
                    <a:pt x="0" y="64135"/>
                  </a:moveTo>
                  <a:lnTo>
                    <a:pt x="5038" y="39165"/>
                  </a:lnTo>
                  <a:lnTo>
                    <a:pt x="18780" y="18780"/>
                  </a:lnTo>
                  <a:lnTo>
                    <a:pt x="39165" y="5038"/>
                  </a:lnTo>
                  <a:lnTo>
                    <a:pt x="64134" y="0"/>
                  </a:lnTo>
                  <a:lnTo>
                    <a:pt x="1494662" y="0"/>
                  </a:lnTo>
                  <a:lnTo>
                    <a:pt x="1519558" y="5038"/>
                  </a:lnTo>
                  <a:lnTo>
                    <a:pt x="1539906" y="18780"/>
                  </a:lnTo>
                  <a:lnTo>
                    <a:pt x="1553634" y="39165"/>
                  </a:lnTo>
                  <a:lnTo>
                    <a:pt x="1558671" y="64135"/>
                  </a:lnTo>
                  <a:lnTo>
                    <a:pt x="1558671" y="320421"/>
                  </a:lnTo>
                  <a:lnTo>
                    <a:pt x="1553634" y="345390"/>
                  </a:lnTo>
                  <a:lnTo>
                    <a:pt x="1539906" y="365775"/>
                  </a:lnTo>
                  <a:lnTo>
                    <a:pt x="1519558" y="379517"/>
                  </a:lnTo>
                  <a:lnTo>
                    <a:pt x="1494662" y="384556"/>
                  </a:lnTo>
                  <a:lnTo>
                    <a:pt x="64134" y="384556"/>
                  </a:lnTo>
                  <a:lnTo>
                    <a:pt x="39165" y="379517"/>
                  </a:lnTo>
                  <a:lnTo>
                    <a:pt x="18780" y="365775"/>
                  </a:lnTo>
                  <a:lnTo>
                    <a:pt x="5038" y="345390"/>
                  </a:lnTo>
                  <a:lnTo>
                    <a:pt x="0" y="320421"/>
                  </a:lnTo>
                  <a:lnTo>
                    <a:pt x="0" y="64135"/>
                  </a:lnTo>
                  <a:close/>
                </a:path>
              </a:pathLst>
            </a:custGeom>
            <a:ln w="12700">
              <a:solidFill>
                <a:srgbClr val="7089AC"/>
              </a:solidFill>
            </a:ln>
          </p:spPr>
          <p:txBody>
            <a:bodyPr wrap="square" lIns="0" tIns="0" rIns="0" bIns="0" rtlCol="0"/>
            <a:lstStyle/>
            <a:p>
              <a:endParaRPr/>
            </a:p>
          </p:txBody>
        </p:sp>
      </p:grpSp>
      <p:sp>
        <p:nvSpPr>
          <p:cNvPr id="54" name="object 54"/>
          <p:cNvSpPr txBox="1"/>
          <p:nvPr/>
        </p:nvSpPr>
        <p:spPr>
          <a:xfrm>
            <a:off x="6218564" y="3331610"/>
            <a:ext cx="1384935" cy="330835"/>
          </a:xfrm>
          <a:prstGeom prst="rect">
            <a:avLst/>
          </a:prstGeom>
        </p:spPr>
        <p:txBody>
          <a:bodyPr vert="horz" wrap="square" lIns="0" tIns="13335" rIns="0" bIns="0" rtlCol="0">
            <a:spAutoFit/>
          </a:bodyPr>
          <a:lstStyle/>
          <a:p>
            <a:pPr marL="12700">
              <a:lnSpc>
                <a:spcPct val="100000"/>
              </a:lnSpc>
              <a:spcBef>
                <a:spcPts val="105"/>
              </a:spcBef>
            </a:pPr>
            <a:r>
              <a:rPr sz="2000" b="1" spc="-10" dirty="0">
                <a:latin typeface="Calibri"/>
                <a:cs typeface="Calibri"/>
              </a:rPr>
              <a:t>Environment</a:t>
            </a:r>
            <a:endParaRPr sz="2000">
              <a:latin typeface="Calibri"/>
              <a:cs typeface="Calibri"/>
            </a:endParaRPr>
          </a:p>
        </p:txBody>
      </p:sp>
      <p:sp>
        <p:nvSpPr>
          <p:cNvPr id="55" name="object 55"/>
          <p:cNvSpPr/>
          <p:nvPr/>
        </p:nvSpPr>
        <p:spPr>
          <a:xfrm>
            <a:off x="9278502" y="2835293"/>
            <a:ext cx="1558925" cy="384810"/>
          </a:xfrm>
          <a:custGeom>
            <a:avLst/>
            <a:gdLst/>
            <a:ahLst/>
            <a:cxnLst/>
            <a:rect l="l" t="t" r="r" b="b"/>
            <a:pathLst>
              <a:path w="1558925" h="384810">
                <a:moveTo>
                  <a:pt x="0" y="64134"/>
                </a:moveTo>
                <a:lnTo>
                  <a:pt x="5038" y="39165"/>
                </a:lnTo>
                <a:lnTo>
                  <a:pt x="18780" y="18780"/>
                </a:lnTo>
                <a:lnTo>
                  <a:pt x="39165" y="5038"/>
                </a:lnTo>
                <a:lnTo>
                  <a:pt x="64134" y="0"/>
                </a:lnTo>
                <a:lnTo>
                  <a:pt x="1494662" y="0"/>
                </a:lnTo>
                <a:lnTo>
                  <a:pt x="1519558" y="5038"/>
                </a:lnTo>
                <a:lnTo>
                  <a:pt x="1539906" y="18780"/>
                </a:lnTo>
                <a:lnTo>
                  <a:pt x="1553634" y="39165"/>
                </a:lnTo>
                <a:lnTo>
                  <a:pt x="1558671" y="64134"/>
                </a:lnTo>
                <a:lnTo>
                  <a:pt x="1558671" y="320420"/>
                </a:lnTo>
                <a:lnTo>
                  <a:pt x="1553634" y="345390"/>
                </a:lnTo>
                <a:lnTo>
                  <a:pt x="1539906" y="365775"/>
                </a:lnTo>
                <a:lnTo>
                  <a:pt x="1519558" y="379517"/>
                </a:lnTo>
                <a:lnTo>
                  <a:pt x="1494662" y="384555"/>
                </a:lnTo>
                <a:lnTo>
                  <a:pt x="64134" y="384555"/>
                </a:lnTo>
                <a:lnTo>
                  <a:pt x="39165" y="379517"/>
                </a:lnTo>
                <a:lnTo>
                  <a:pt x="18780" y="365775"/>
                </a:lnTo>
                <a:lnTo>
                  <a:pt x="5038" y="345390"/>
                </a:lnTo>
                <a:lnTo>
                  <a:pt x="0" y="320420"/>
                </a:lnTo>
                <a:lnTo>
                  <a:pt x="0" y="64134"/>
                </a:lnTo>
                <a:close/>
              </a:path>
            </a:pathLst>
          </a:custGeom>
          <a:ln w="12700">
            <a:solidFill>
              <a:srgbClr val="7089AC"/>
            </a:solidFill>
          </a:ln>
        </p:spPr>
        <p:txBody>
          <a:bodyPr wrap="square" lIns="0" tIns="0" rIns="0" bIns="0" rtlCol="0"/>
          <a:lstStyle/>
          <a:p>
            <a:endParaRPr/>
          </a:p>
        </p:txBody>
      </p:sp>
      <p:sp>
        <p:nvSpPr>
          <p:cNvPr id="56" name="object 56"/>
          <p:cNvSpPr txBox="1"/>
          <p:nvPr/>
        </p:nvSpPr>
        <p:spPr>
          <a:xfrm>
            <a:off x="9489323" y="2863107"/>
            <a:ext cx="113728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Device</a:t>
            </a:r>
            <a:r>
              <a:rPr sz="1800" spc="-45" dirty="0">
                <a:latin typeface="Calibri"/>
                <a:cs typeface="Calibri"/>
              </a:rPr>
              <a:t> </a:t>
            </a:r>
            <a:r>
              <a:rPr sz="1800" spc="-25" dirty="0">
                <a:latin typeface="Calibri"/>
                <a:cs typeface="Calibri"/>
              </a:rPr>
              <a:t>Type</a:t>
            </a:r>
            <a:endParaRPr sz="1800">
              <a:latin typeface="Calibri"/>
              <a:cs typeface="Calibri"/>
            </a:endParaRPr>
          </a:p>
        </p:txBody>
      </p:sp>
      <p:sp>
        <p:nvSpPr>
          <p:cNvPr id="57" name="object 57"/>
          <p:cNvSpPr/>
          <p:nvPr/>
        </p:nvSpPr>
        <p:spPr>
          <a:xfrm>
            <a:off x="9278502" y="3341896"/>
            <a:ext cx="1558925" cy="384810"/>
          </a:xfrm>
          <a:custGeom>
            <a:avLst/>
            <a:gdLst/>
            <a:ahLst/>
            <a:cxnLst/>
            <a:rect l="l" t="t" r="r" b="b"/>
            <a:pathLst>
              <a:path w="1558925" h="384810">
                <a:moveTo>
                  <a:pt x="0" y="64008"/>
                </a:moveTo>
                <a:lnTo>
                  <a:pt x="5038" y="39058"/>
                </a:lnTo>
                <a:lnTo>
                  <a:pt x="18780" y="18716"/>
                </a:lnTo>
                <a:lnTo>
                  <a:pt x="39165" y="5018"/>
                </a:lnTo>
                <a:lnTo>
                  <a:pt x="64134" y="0"/>
                </a:lnTo>
                <a:lnTo>
                  <a:pt x="1494662" y="0"/>
                </a:lnTo>
                <a:lnTo>
                  <a:pt x="1519558" y="5018"/>
                </a:lnTo>
                <a:lnTo>
                  <a:pt x="1539906" y="18716"/>
                </a:lnTo>
                <a:lnTo>
                  <a:pt x="1553634" y="39058"/>
                </a:lnTo>
                <a:lnTo>
                  <a:pt x="1558671" y="64008"/>
                </a:lnTo>
                <a:lnTo>
                  <a:pt x="1558671" y="320293"/>
                </a:lnTo>
                <a:lnTo>
                  <a:pt x="1553634" y="345263"/>
                </a:lnTo>
                <a:lnTo>
                  <a:pt x="1539906" y="365648"/>
                </a:lnTo>
                <a:lnTo>
                  <a:pt x="1519558" y="379390"/>
                </a:lnTo>
                <a:lnTo>
                  <a:pt x="1494662" y="384428"/>
                </a:lnTo>
                <a:lnTo>
                  <a:pt x="64134" y="384428"/>
                </a:lnTo>
                <a:lnTo>
                  <a:pt x="39165" y="379390"/>
                </a:lnTo>
                <a:lnTo>
                  <a:pt x="18780" y="365648"/>
                </a:lnTo>
                <a:lnTo>
                  <a:pt x="5038" y="345263"/>
                </a:lnTo>
                <a:lnTo>
                  <a:pt x="0" y="320293"/>
                </a:lnTo>
                <a:lnTo>
                  <a:pt x="0" y="64008"/>
                </a:lnTo>
                <a:close/>
              </a:path>
            </a:pathLst>
          </a:custGeom>
          <a:ln w="12700">
            <a:solidFill>
              <a:srgbClr val="7089AC"/>
            </a:solidFill>
          </a:ln>
        </p:spPr>
        <p:txBody>
          <a:bodyPr wrap="square" lIns="0" tIns="0" rIns="0" bIns="0" rtlCol="0"/>
          <a:lstStyle/>
          <a:p>
            <a:endParaRPr/>
          </a:p>
        </p:txBody>
      </p:sp>
      <p:sp>
        <p:nvSpPr>
          <p:cNvPr id="58" name="object 58"/>
          <p:cNvSpPr txBox="1"/>
          <p:nvPr/>
        </p:nvSpPr>
        <p:spPr>
          <a:xfrm>
            <a:off x="9528947" y="3369709"/>
            <a:ext cx="105791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Timestamp</a:t>
            </a:r>
            <a:endParaRPr sz="1800">
              <a:latin typeface="Calibri"/>
              <a:cs typeface="Calibri"/>
            </a:endParaRPr>
          </a:p>
        </p:txBody>
      </p:sp>
      <p:sp>
        <p:nvSpPr>
          <p:cNvPr id="59" name="object 59"/>
          <p:cNvSpPr/>
          <p:nvPr/>
        </p:nvSpPr>
        <p:spPr>
          <a:xfrm>
            <a:off x="9278502" y="3868820"/>
            <a:ext cx="1558925" cy="384810"/>
          </a:xfrm>
          <a:custGeom>
            <a:avLst/>
            <a:gdLst/>
            <a:ahLst/>
            <a:cxnLst/>
            <a:rect l="l" t="t" r="r" b="b"/>
            <a:pathLst>
              <a:path w="1558925" h="384810">
                <a:moveTo>
                  <a:pt x="0" y="64008"/>
                </a:moveTo>
                <a:lnTo>
                  <a:pt x="5038" y="39112"/>
                </a:lnTo>
                <a:lnTo>
                  <a:pt x="18780" y="18764"/>
                </a:lnTo>
                <a:lnTo>
                  <a:pt x="39165" y="5036"/>
                </a:lnTo>
                <a:lnTo>
                  <a:pt x="64134" y="0"/>
                </a:lnTo>
                <a:lnTo>
                  <a:pt x="1494662" y="0"/>
                </a:lnTo>
                <a:lnTo>
                  <a:pt x="1519558" y="5036"/>
                </a:lnTo>
                <a:lnTo>
                  <a:pt x="1539906" y="18764"/>
                </a:lnTo>
                <a:lnTo>
                  <a:pt x="1553634" y="39112"/>
                </a:lnTo>
                <a:lnTo>
                  <a:pt x="1558671" y="64008"/>
                </a:lnTo>
                <a:lnTo>
                  <a:pt x="1558671" y="320421"/>
                </a:lnTo>
                <a:lnTo>
                  <a:pt x="1553634" y="345316"/>
                </a:lnTo>
                <a:lnTo>
                  <a:pt x="1539906" y="365664"/>
                </a:lnTo>
                <a:lnTo>
                  <a:pt x="1519558" y="379392"/>
                </a:lnTo>
                <a:lnTo>
                  <a:pt x="1494662" y="384429"/>
                </a:lnTo>
                <a:lnTo>
                  <a:pt x="64134" y="384429"/>
                </a:lnTo>
                <a:lnTo>
                  <a:pt x="39165" y="379392"/>
                </a:lnTo>
                <a:lnTo>
                  <a:pt x="18780" y="365664"/>
                </a:lnTo>
                <a:lnTo>
                  <a:pt x="5038" y="345316"/>
                </a:lnTo>
                <a:lnTo>
                  <a:pt x="0" y="320421"/>
                </a:lnTo>
                <a:lnTo>
                  <a:pt x="0" y="64008"/>
                </a:lnTo>
                <a:close/>
              </a:path>
            </a:pathLst>
          </a:custGeom>
          <a:ln w="12700">
            <a:solidFill>
              <a:srgbClr val="7089AC"/>
            </a:solidFill>
          </a:ln>
        </p:spPr>
        <p:txBody>
          <a:bodyPr wrap="square" lIns="0" tIns="0" rIns="0" bIns="0" rtlCol="0"/>
          <a:lstStyle/>
          <a:p>
            <a:endParaRPr/>
          </a:p>
        </p:txBody>
      </p:sp>
      <p:sp>
        <p:nvSpPr>
          <p:cNvPr id="60" name="object 60"/>
          <p:cNvSpPr txBox="1"/>
          <p:nvPr/>
        </p:nvSpPr>
        <p:spPr>
          <a:xfrm>
            <a:off x="9461890" y="3897014"/>
            <a:ext cx="119316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libri"/>
                <a:cs typeface="Calibri"/>
              </a:rPr>
              <a:t>System</a:t>
            </a:r>
            <a:r>
              <a:rPr sz="1800" spc="-80" dirty="0">
                <a:latin typeface="Calibri"/>
                <a:cs typeface="Calibri"/>
              </a:rPr>
              <a:t> </a:t>
            </a:r>
            <a:r>
              <a:rPr sz="1800" spc="-20" dirty="0">
                <a:latin typeface="Calibri"/>
                <a:cs typeface="Calibri"/>
              </a:rPr>
              <a:t>state</a:t>
            </a:r>
            <a:endParaRPr sz="1800">
              <a:latin typeface="Calibri"/>
              <a:cs typeface="Calibri"/>
            </a:endParaRPr>
          </a:p>
        </p:txBody>
      </p:sp>
      <p:grpSp>
        <p:nvGrpSpPr>
          <p:cNvPr id="61" name="object 61"/>
          <p:cNvGrpSpPr/>
          <p:nvPr/>
        </p:nvGrpSpPr>
        <p:grpSpPr>
          <a:xfrm>
            <a:off x="7827782" y="2974879"/>
            <a:ext cx="1454150" cy="1089660"/>
            <a:chOff x="8167751" y="2892818"/>
            <a:chExt cx="1454150" cy="1089660"/>
          </a:xfrm>
        </p:grpSpPr>
        <p:sp>
          <p:nvSpPr>
            <p:cNvPr id="62" name="object 62"/>
            <p:cNvSpPr/>
            <p:nvPr/>
          </p:nvSpPr>
          <p:spPr>
            <a:xfrm>
              <a:off x="9247759" y="2945511"/>
              <a:ext cx="370840" cy="1033780"/>
            </a:xfrm>
            <a:custGeom>
              <a:avLst/>
              <a:gdLst/>
              <a:ahLst/>
              <a:cxnLst/>
              <a:rect l="l" t="t" r="r" b="b"/>
              <a:pathLst>
                <a:path w="370840" h="1033779">
                  <a:moveTo>
                    <a:pt x="0" y="487299"/>
                  </a:moveTo>
                  <a:lnTo>
                    <a:pt x="370713" y="0"/>
                  </a:lnTo>
                </a:path>
                <a:path w="370840" h="1033779">
                  <a:moveTo>
                    <a:pt x="0" y="487299"/>
                  </a:moveTo>
                  <a:lnTo>
                    <a:pt x="370713" y="506475"/>
                  </a:lnTo>
                </a:path>
                <a:path w="370840" h="1033779">
                  <a:moveTo>
                    <a:pt x="0" y="487299"/>
                  </a:moveTo>
                  <a:lnTo>
                    <a:pt x="370713" y="1033526"/>
                  </a:lnTo>
                </a:path>
              </a:pathLst>
            </a:custGeom>
            <a:ln w="6350">
              <a:solidFill>
                <a:srgbClr val="7089AC"/>
              </a:solidFill>
            </a:ln>
          </p:spPr>
          <p:txBody>
            <a:bodyPr wrap="square" lIns="0" tIns="0" rIns="0" bIns="0" rtlCol="0"/>
            <a:lstStyle/>
            <a:p>
              <a:endParaRPr/>
            </a:p>
          </p:txBody>
        </p:sp>
        <p:sp>
          <p:nvSpPr>
            <p:cNvPr id="63" name="object 63"/>
            <p:cNvSpPr/>
            <p:nvPr/>
          </p:nvSpPr>
          <p:spPr>
            <a:xfrm>
              <a:off x="8167751" y="2892818"/>
              <a:ext cx="1079995" cy="1079995"/>
            </a:xfrm>
            <a:prstGeom prst="rect">
              <a:avLst/>
            </a:prstGeom>
            <a:blipFill>
              <a:blip r:embed="rId3" cstate="print"/>
              <a:stretch>
                <a:fillRect/>
              </a:stretch>
            </a:blipFill>
          </p:spPr>
          <p:txBody>
            <a:bodyPr wrap="square" lIns="0" tIns="0" rIns="0" bIns="0" rtlCol="0"/>
            <a:lstStyle/>
            <a:p>
              <a:endParaRPr/>
            </a:p>
          </p:txBody>
        </p:sp>
      </p:grpSp>
      <p:grpSp>
        <p:nvGrpSpPr>
          <p:cNvPr id="64" name="object 64"/>
          <p:cNvGrpSpPr/>
          <p:nvPr/>
        </p:nvGrpSpPr>
        <p:grpSpPr>
          <a:xfrm>
            <a:off x="1427363" y="5602496"/>
            <a:ext cx="2424430" cy="709930"/>
            <a:chOff x="1767332" y="5520435"/>
            <a:chExt cx="2424430" cy="709930"/>
          </a:xfrm>
        </p:grpSpPr>
        <p:sp>
          <p:nvSpPr>
            <p:cNvPr id="65" name="object 65"/>
            <p:cNvSpPr/>
            <p:nvPr/>
          </p:nvSpPr>
          <p:spPr>
            <a:xfrm>
              <a:off x="1776857" y="5529960"/>
              <a:ext cx="2405380" cy="690880"/>
            </a:xfrm>
            <a:custGeom>
              <a:avLst/>
              <a:gdLst/>
              <a:ahLst/>
              <a:cxnLst/>
              <a:rect l="l" t="t" r="r" b="b"/>
              <a:pathLst>
                <a:path w="2405379" h="690879">
                  <a:moveTo>
                    <a:pt x="2405126" y="0"/>
                  </a:moveTo>
                  <a:lnTo>
                    <a:pt x="0" y="0"/>
                  </a:lnTo>
                  <a:lnTo>
                    <a:pt x="0" y="448894"/>
                  </a:lnTo>
                  <a:lnTo>
                    <a:pt x="1116203" y="448894"/>
                  </a:lnTo>
                  <a:lnTo>
                    <a:pt x="1116203" y="518134"/>
                  </a:lnTo>
                  <a:lnTo>
                    <a:pt x="1029843" y="518134"/>
                  </a:lnTo>
                  <a:lnTo>
                    <a:pt x="1202563" y="690854"/>
                  </a:lnTo>
                  <a:lnTo>
                    <a:pt x="1375283" y="518134"/>
                  </a:lnTo>
                  <a:lnTo>
                    <a:pt x="1288923" y="518134"/>
                  </a:lnTo>
                  <a:lnTo>
                    <a:pt x="1288923" y="448894"/>
                  </a:lnTo>
                  <a:lnTo>
                    <a:pt x="2405126" y="448894"/>
                  </a:lnTo>
                  <a:lnTo>
                    <a:pt x="2405126" y="0"/>
                  </a:lnTo>
                  <a:close/>
                </a:path>
              </a:pathLst>
            </a:custGeom>
            <a:solidFill>
              <a:srgbClr val="DBDCE9"/>
            </a:solidFill>
          </p:spPr>
          <p:txBody>
            <a:bodyPr wrap="square" lIns="0" tIns="0" rIns="0" bIns="0" rtlCol="0"/>
            <a:lstStyle/>
            <a:p>
              <a:endParaRPr/>
            </a:p>
          </p:txBody>
        </p:sp>
        <p:sp>
          <p:nvSpPr>
            <p:cNvPr id="66" name="object 66"/>
            <p:cNvSpPr/>
            <p:nvPr/>
          </p:nvSpPr>
          <p:spPr>
            <a:xfrm>
              <a:off x="1776857" y="5529960"/>
              <a:ext cx="2405380" cy="690880"/>
            </a:xfrm>
            <a:custGeom>
              <a:avLst/>
              <a:gdLst/>
              <a:ahLst/>
              <a:cxnLst/>
              <a:rect l="l" t="t" r="r" b="b"/>
              <a:pathLst>
                <a:path w="2405379" h="690879">
                  <a:moveTo>
                    <a:pt x="0" y="0"/>
                  </a:moveTo>
                  <a:lnTo>
                    <a:pt x="2405126" y="0"/>
                  </a:lnTo>
                  <a:lnTo>
                    <a:pt x="2405126" y="448894"/>
                  </a:lnTo>
                  <a:lnTo>
                    <a:pt x="1288923" y="448894"/>
                  </a:lnTo>
                  <a:lnTo>
                    <a:pt x="1288923" y="518134"/>
                  </a:lnTo>
                  <a:lnTo>
                    <a:pt x="1375283" y="518134"/>
                  </a:lnTo>
                  <a:lnTo>
                    <a:pt x="1202563" y="690854"/>
                  </a:lnTo>
                  <a:lnTo>
                    <a:pt x="1029843" y="518134"/>
                  </a:lnTo>
                  <a:lnTo>
                    <a:pt x="1116203" y="518134"/>
                  </a:lnTo>
                  <a:lnTo>
                    <a:pt x="1116203" y="448894"/>
                  </a:lnTo>
                  <a:lnTo>
                    <a:pt x="0" y="448894"/>
                  </a:lnTo>
                  <a:lnTo>
                    <a:pt x="0" y="0"/>
                  </a:lnTo>
                  <a:close/>
                </a:path>
              </a:pathLst>
            </a:custGeom>
            <a:ln w="19050">
              <a:solidFill>
                <a:srgbClr val="7089AC"/>
              </a:solidFill>
            </a:ln>
          </p:spPr>
          <p:txBody>
            <a:bodyPr wrap="square" lIns="0" tIns="0" rIns="0" bIns="0" rtlCol="0"/>
            <a:lstStyle/>
            <a:p>
              <a:endParaRPr/>
            </a:p>
          </p:txBody>
        </p:sp>
      </p:grpSp>
      <p:grpSp>
        <p:nvGrpSpPr>
          <p:cNvPr id="67" name="object 67"/>
          <p:cNvGrpSpPr/>
          <p:nvPr/>
        </p:nvGrpSpPr>
        <p:grpSpPr>
          <a:xfrm>
            <a:off x="9280026" y="4434706"/>
            <a:ext cx="1061720" cy="1189990"/>
            <a:chOff x="9619995" y="4352645"/>
            <a:chExt cx="1061720" cy="1189990"/>
          </a:xfrm>
        </p:grpSpPr>
        <p:sp>
          <p:nvSpPr>
            <p:cNvPr id="68" name="object 68"/>
            <p:cNvSpPr/>
            <p:nvPr/>
          </p:nvSpPr>
          <p:spPr>
            <a:xfrm>
              <a:off x="9629520" y="4841620"/>
              <a:ext cx="1042669" cy="690880"/>
            </a:xfrm>
            <a:custGeom>
              <a:avLst/>
              <a:gdLst/>
              <a:ahLst/>
              <a:cxnLst/>
              <a:rect l="l" t="t" r="r" b="b"/>
              <a:pathLst>
                <a:path w="1042670" h="690879">
                  <a:moveTo>
                    <a:pt x="521080" y="0"/>
                  </a:moveTo>
                  <a:lnTo>
                    <a:pt x="348360" y="172719"/>
                  </a:lnTo>
                  <a:lnTo>
                    <a:pt x="434721" y="172719"/>
                  </a:lnTo>
                  <a:lnTo>
                    <a:pt x="434721" y="241934"/>
                  </a:lnTo>
                  <a:lnTo>
                    <a:pt x="0" y="241934"/>
                  </a:lnTo>
                  <a:lnTo>
                    <a:pt x="0" y="690879"/>
                  </a:lnTo>
                  <a:lnTo>
                    <a:pt x="1042288" y="690879"/>
                  </a:lnTo>
                  <a:lnTo>
                    <a:pt x="1042288" y="241934"/>
                  </a:lnTo>
                  <a:lnTo>
                    <a:pt x="607440" y="241934"/>
                  </a:lnTo>
                  <a:lnTo>
                    <a:pt x="607440" y="172719"/>
                  </a:lnTo>
                  <a:lnTo>
                    <a:pt x="693801" y="172719"/>
                  </a:lnTo>
                  <a:lnTo>
                    <a:pt x="521080" y="0"/>
                  </a:lnTo>
                  <a:close/>
                </a:path>
              </a:pathLst>
            </a:custGeom>
            <a:solidFill>
              <a:srgbClr val="DBDCE9"/>
            </a:solidFill>
          </p:spPr>
          <p:txBody>
            <a:bodyPr wrap="square" lIns="0" tIns="0" rIns="0" bIns="0" rtlCol="0"/>
            <a:lstStyle/>
            <a:p>
              <a:endParaRPr/>
            </a:p>
          </p:txBody>
        </p:sp>
        <p:sp>
          <p:nvSpPr>
            <p:cNvPr id="69" name="object 69"/>
            <p:cNvSpPr/>
            <p:nvPr/>
          </p:nvSpPr>
          <p:spPr>
            <a:xfrm>
              <a:off x="9629520" y="4841620"/>
              <a:ext cx="1042669" cy="690880"/>
            </a:xfrm>
            <a:custGeom>
              <a:avLst/>
              <a:gdLst/>
              <a:ahLst/>
              <a:cxnLst/>
              <a:rect l="l" t="t" r="r" b="b"/>
              <a:pathLst>
                <a:path w="1042670" h="690879">
                  <a:moveTo>
                    <a:pt x="1042288" y="690879"/>
                  </a:moveTo>
                  <a:lnTo>
                    <a:pt x="0" y="690879"/>
                  </a:lnTo>
                  <a:lnTo>
                    <a:pt x="0" y="241934"/>
                  </a:lnTo>
                  <a:lnTo>
                    <a:pt x="434721" y="241934"/>
                  </a:lnTo>
                  <a:lnTo>
                    <a:pt x="434721" y="172719"/>
                  </a:lnTo>
                  <a:lnTo>
                    <a:pt x="348360" y="172719"/>
                  </a:lnTo>
                  <a:lnTo>
                    <a:pt x="521080" y="0"/>
                  </a:lnTo>
                  <a:lnTo>
                    <a:pt x="693801" y="172719"/>
                  </a:lnTo>
                  <a:lnTo>
                    <a:pt x="607440" y="172719"/>
                  </a:lnTo>
                  <a:lnTo>
                    <a:pt x="607440" y="241934"/>
                  </a:lnTo>
                  <a:lnTo>
                    <a:pt x="1042288" y="241934"/>
                  </a:lnTo>
                  <a:lnTo>
                    <a:pt x="1042288" y="690879"/>
                  </a:lnTo>
                  <a:close/>
                </a:path>
              </a:pathLst>
            </a:custGeom>
            <a:ln w="19050">
              <a:solidFill>
                <a:srgbClr val="7089AC"/>
              </a:solidFill>
            </a:ln>
          </p:spPr>
          <p:txBody>
            <a:bodyPr wrap="square" lIns="0" tIns="0" rIns="0" bIns="0" rtlCol="0"/>
            <a:lstStyle/>
            <a:p>
              <a:endParaRPr/>
            </a:p>
          </p:txBody>
        </p:sp>
        <p:sp>
          <p:nvSpPr>
            <p:cNvPr id="70" name="object 70"/>
            <p:cNvSpPr/>
            <p:nvPr/>
          </p:nvSpPr>
          <p:spPr>
            <a:xfrm>
              <a:off x="9895077" y="4352645"/>
              <a:ext cx="511200" cy="511200"/>
            </a:xfrm>
            <a:prstGeom prst="rect">
              <a:avLst/>
            </a:prstGeom>
            <a:blipFill>
              <a:blip r:embed="rId6" cstate="print"/>
              <a:stretch>
                <a:fillRect/>
              </a:stretch>
            </a:blipFill>
          </p:spPr>
          <p:txBody>
            <a:bodyPr wrap="square" lIns="0" tIns="0" rIns="0" bIns="0" rtlCol="0"/>
            <a:lstStyle/>
            <a:p>
              <a:endParaRPr/>
            </a:p>
          </p:txBody>
        </p:sp>
      </p:grpSp>
      <p:sp>
        <p:nvSpPr>
          <p:cNvPr id="71" name="object 71"/>
          <p:cNvSpPr txBox="1"/>
          <p:nvPr/>
        </p:nvSpPr>
        <p:spPr>
          <a:xfrm>
            <a:off x="911641" y="5138819"/>
            <a:ext cx="10182225" cy="878205"/>
          </a:xfrm>
          <a:prstGeom prst="rect">
            <a:avLst/>
          </a:prstGeom>
        </p:spPr>
        <p:txBody>
          <a:bodyPr vert="horz" wrap="square" lIns="0" tIns="12065" rIns="0" bIns="0" rtlCol="0">
            <a:spAutoFit/>
          </a:bodyPr>
          <a:lstStyle/>
          <a:p>
            <a:pPr marR="69215" algn="ctr">
              <a:lnSpc>
                <a:spcPct val="100000"/>
              </a:lnSpc>
              <a:spcBef>
                <a:spcPts val="95"/>
              </a:spcBef>
            </a:pPr>
            <a:r>
              <a:rPr sz="2800" i="1" u="heavy" spc="-5" dirty="0">
                <a:uFill>
                  <a:solidFill>
                    <a:srgbClr val="000000"/>
                  </a:solidFill>
                </a:uFill>
                <a:latin typeface="Calibri"/>
                <a:cs typeface="Calibri"/>
              </a:rPr>
              <a:t>Managers</a:t>
            </a:r>
            <a:r>
              <a:rPr sz="2800" i="1" spc="-5" dirty="0">
                <a:latin typeface="Calibri"/>
                <a:cs typeface="Calibri"/>
              </a:rPr>
              <a:t> </a:t>
            </a:r>
            <a:r>
              <a:rPr sz="2800" spc="-5" dirty="0">
                <a:latin typeface="Calibri"/>
                <a:cs typeface="Calibri"/>
              </a:rPr>
              <a:t>of </a:t>
            </a:r>
            <a:r>
              <a:rPr sz="2800" spc="-10" dirty="0">
                <a:latin typeface="Calibri"/>
                <a:cs typeface="Calibri"/>
              </a:rPr>
              <a:t>the </a:t>
            </a:r>
            <a:r>
              <a:rPr sz="2800" i="1" u="heavy" spc="-5" dirty="0">
                <a:uFill>
                  <a:solidFill>
                    <a:srgbClr val="000000"/>
                  </a:solidFill>
                </a:uFill>
                <a:latin typeface="Calibri"/>
                <a:cs typeface="Calibri"/>
              </a:rPr>
              <a:t>auditing </a:t>
            </a:r>
            <a:r>
              <a:rPr sz="2800" i="1" u="heavy" spc="-10" dirty="0">
                <a:uFill>
                  <a:solidFill>
                    <a:srgbClr val="000000"/>
                  </a:solidFill>
                </a:uFill>
                <a:latin typeface="Calibri"/>
                <a:cs typeface="Calibri"/>
              </a:rPr>
              <a:t>department</a:t>
            </a:r>
            <a:r>
              <a:rPr sz="2800" i="1" spc="-10" dirty="0">
                <a:latin typeface="Calibri"/>
                <a:cs typeface="Calibri"/>
              </a:rPr>
              <a:t> </a:t>
            </a:r>
            <a:r>
              <a:rPr sz="2800" spc="-5" dirty="0">
                <a:latin typeface="Calibri"/>
                <a:cs typeface="Calibri"/>
              </a:rPr>
              <a:t>in </a:t>
            </a:r>
            <a:r>
              <a:rPr sz="2800" i="1" u="heavy" spc="-5" dirty="0">
                <a:uFill>
                  <a:solidFill>
                    <a:srgbClr val="000000"/>
                  </a:solidFill>
                </a:uFill>
                <a:latin typeface="Calibri"/>
                <a:cs typeface="Calibri"/>
              </a:rPr>
              <a:t>Brussels</a:t>
            </a:r>
            <a:r>
              <a:rPr sz="2800" i="1" spc="-5" dirty="0">
                <a:latin typeface="Calibri"/>
                <a:cs typeface="Calibri"/>
              </a:rPr>
              <a:t> </a:t>
            </a:r>
            <a:r>
              <a:rPr sz="2800" spc="-10" dirty="0">
                <a:latin typeface="Calibri"/>
                <a:cs typeface="Calibri"/>
              </a:rPr>
              <a:t>can</a:t>
            </a:r>
            <a:r>
              <a:rPr sz="2800" spc="95" dirty="0">
                <a:latin typeface="Calibri"/>
                <a:cs typeface="Calibri"/>
              </a:rPr>
              <a:t> </a:t>
            </a:r>
            <a:r>
              <a:rPr sz="2800" i="1" u="heavy" spc="-5" dirty="0">
                <a:uFill>
                  <a:solidFill>
                    <a:srgbClr val="000000"/>
                  </a:solidFill>
                </a:uFill>
                <a:latin typeface="Calibri"/>
                <a:cs typeface="Calibri"/>
              </a:rPr>
              <a:t>inspect</a:t>
            </a:r>
            <a:endParaRPr sz="2800">
              <a:latin typeface="Calibri"/>
              <a:cs typeface="Calibri"/>
            </a:endParaRPr>
          </a:p>
          <a:p>
            <a:pPr algn="ctr">
              <a:lnSpc>
                <a:spcPct val="100000"/>
              </a:lnSpc>
            </a:pPr>
            <a:r>
              <a:rPr sz="2800" spc="-5" dirty="0">
                <a:latin typeface="Calibri"/>
                <a:cs typeface="Calibri"/>
              </a:rPr>
              <a:t>the </a:t>
            </a:r>
            <a:r>
              <a:rPr sz="2800" i="1" u="heavy" spc="-10" dirty="0">
                <a:uFill>
                  <a:solidFill>
                    <a:srgbClr val="000000"/>
                  </a:solidFill>
                </a:uFill>
                <a:latin typeface="Calibri"/>
                <a:cs typeface="Calibri"/>
              </a:rPr>
              <a:t>financial </a:t>
            </a:r>
            <a:r>
              <a:rPr sz="2800" i="1" u="heavy" spc="-5" dirty="0">
                <a:uFill>
                  <a:solidFill>
                    <a:srgbClr val="000000"/>
                  </a:solidFill>
                </a:uFill>
                <a:latin typeface="Calibri"/>
                <a:cs typeface="Calibri"/>
              </a:rPr>
              <a:t>reports</a:t>
            </a:r>
            <a:r>
              <a:rPr sz="2800" i="1" spc="-5" dirty="0">
                <a:latin typeface="Calibri"/>
                <a:cs typeface="Calibri"/>
              </a:rPr>
              <a:t> </a:t>
            </a:r>
            <a:r>
              <a:rPr sz="2800" spc="-20" dirty="0">
                <a:latin typeface="Calibri"/>
                <a:cs typeface="Calibri"/>
              </a:rPr>
              <a:t>from </a:t>
            </a:r>
            <a:r>
              <a:rPr sz="2800" spc="-5" dirty="0">
                <a:latin typeface="Calibri"/>
                <a:cs typeface="Calibri"/>
              </a:rPr>
              <a:t>the </a:t>
            </a:r>
            <a:r>
              <a:rPr sz="2800" i="1" u="heavy" spc="-5" dirty="0">
                <a:uFill>
                  <a:solidFill>
                    <a:srgbClr val="000000"/>
                  </a:solidFill>
                </a:uFill>
                <a:latin typeface="Calibri"/>
                <a:cs typeface="Calibri"/>
              </a:rPr>
              <a:t>current </a:t>
            </a:r>
            <a:r>
              <a:rPr sz="2800" i="1" u="heavy" spc="-10" dirty="0">
                <a:uFill>
                  <a:solidFill>
                    <a:srgbClr val="000000"/>
                  </a:solidFill>
                </a:uFill>
                <a:latin typeface="Calibri"/>
                <a:cs typeface="Calibri"/>
              </a:rPr>
              <a:t>financial year</a:t>
            </a:r>
            <a:r>
              <a:rPr sz="2800" i="1" spc="-10" dirty="0">
                <a:latin typeface="Calibri"/>
                <a:cs typeface="Calibri"/>
              </a:rPr>
              <a:t> </a:t>
            </a:r>
            <a:r>
              <a:rPr sz="2800" spc="-5" dirty="0">
                <a:latin typeface="Calibri"/>
                <a:cs typeface="Calibri"/>
              </a:rPr>
              <a:t>within </a:t>
            </a:r>
            <a:r>
              <a:rPr sz="2800" i="1" u="heavy" spc="-10" dirty="0">
                <a:uFill>
                  <a:solidFill>
                    <a:srgbClr val="000000"/>
                  </a:solidFill>
                </a:uFill>
                <a:latin typeface="Calibri"/>
                <a:cs typeface="Calibri"/>
              </a:rPr>
              <a:t>office</a:t>
            </a:r>
            <a:r>
              <a:rPr sz="2800" i="1" u="heavy" spc="195" dirty="0">
                <a:uFill>
                  <a:solidFill>
                    <a:srgbClr val="000000"/>
                  </a:solidFill>
                </a:uFill>
                <a:latin typeface="Calibri"/>
                <a:cs typeface="Calibri"/>
              </a:rPr>
              <a:t> </a:t>
            </a:r>
            <a:r>
              <a:rPr sz="2800" i="1" u="heavy" spc="-5" dirty="0">
                <a:uFill>
                  <a:solidFill>
                    <a:srgbClr val="000000"/>
                  </a:solidFill>
                </a:uFill>
                <a:latin typeface="Calibri"/>
                <a:cs typeface="Calibri"/>
              </a:rPr>
              <a:t>hours</a:t>
            </a:r>
            <a:endParaRPr sz="2800">
              <a:latin typeface="Calibri"/>
              <a:cs typeface="Calibri"/>
            </a:endParaRPr>
          </a:p>
        </p:txBody>
      </p:sp>
      <p:grpSp>
        <p:nvGrpSpPr>
          <p:cNvPr id="72" name="object 72"/>
          <p:cNvGrpSpPr/>
          <p:nvPr/>
        </p:nvGrpSpPr>
        <p:grpSpPr>
          <a:xfrm>
            <a:off x="2134372" y="2953670"/>
            <a:ext cx="3795395" cy="1963420"/>
            <a:chOff x="2474341" y="2871609"/>
            <a:chExt cx="3795395" cy="1963420"/>
          </a:xfrm>
        </p:grpSpPr>
        <p:sp>
          <p:nvSpPr>
            <p:cNvPr id="73" name="object 73"/>
            <p:cNvSpPr/>
            <p:nvPr/>
          </p:nvSpPr>
          <p:spPr>
            <a:xfrm>
              <a:off x="2474341" y="2871609"/>
              <a:ext cx="1137526" cy="1137526"/>
            </a:xfrm>
            <a:prstGeom prst="rect">
              <a:avLst/>
            </a:prstGeom>
            <a:blipFill>
              <a:blip r:embed="rId7" cstate="print"/>
              <a:stretch>
                <a:fillRect/>
              </a:stretch>
            </a:blipFill>
          </p:spPr>
          <p:txBody>
            <a:bodyPr wrap="square" lIns="0" tIns="0" rIns="0" bIns="0" rtlCol="0"/>
            <a:lstStyle/>
            <a:p>
              <a:endParaRPr/>
            </a:p>
          </p:txBody>
        </p:sp>
        <p:sp>
          <p:nvSpPr>
            <p:cNvPr id="74" name="object 74"/>
            <p:cNvSpPr/>
            <p:nvPr/>
          </p:nvSpPr>
          <p:spPr>
            <a:xfrm>
              <a:off x="5579998" y="4145432"/>
              <a:ext cx="689330" cy="689330"/>
            </a:xfrm>
            <a:prstGeom prst="rect">
              <a:avLst/>
            </a:prstGeom>
            <a:blipFill>
              <a:blip r:embed="rId2" cstate="print"/>
              <a:stretch>
                <a:fillRect/>
              </a:stretch>
            </a:blipFill>
          </p:spPr>
          <p:txBody>
            <a:bodyPr wrap="square" lIns="0" tIns="0" rIns="0" bIns="0" rtlCol="0"/>
            <a:lstStyle/>
            <a:p>
              <a:endParaRPr/>
            </a:p>
          </p:txBody>
        </p:sp>
      </p:grpSp>
      <p:sp>
        <p:nvSpPr>
          <p:cNvPr id="75" name="object 75"/>
          <p:cNvSpPr txBox="1"/>
          <p:nvPr/>
        </p:nvSpPr>
        <p:spPr>
          <a:xfrm>
            <a:off x="9670678" y="2009108"/>
            <a:ext cx="77787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Amou</a:t>
            </a:r>
            <a:r>
              <a:rPr sz="1800" spc="-15" dirty="0">
                <a:latin typeface="Calibri"/>
                <a:cs typeface="Calibri"/>
              </a:rPr>
              <a:t>n</a:t>
            </a:r>
            <a:r>
              <a:rPr sz="1800" dirty="0">
                <a:latin typeface="Calibri"/>
                <a:cs typeface="Calibri"/>
              </a:rPr>
              <a:t>t</a:t>
            </a:r>
            <a:endParaRPr sz="1800">
              <a:latin typeface="Calibri"/>
              <a:cs typeface="Calibri"/>
            </a:endParaRPr>
          </a:p>
        </p:txBody>
      </p:sp>
      <p:sp>
        <p:nvSpPr>
          <p:cNvPr id="76" name="object 76"/>
          <p:cNvSpPr/>
          <p:nvPr/>
        </p:nvSpPr>
        <p:spPr>
          <a:xfrm>
            <a:off x="8903472" y="1905527"/>
            <a:ext cx="375285" cy="268605"/>
          </a:xfrm>
          <a:custGeom>
            <a:avLst/>
            <a:gdLst/>
            <a:ahLst/>
            <a:cxnLst/>
            <a:rect l="l" t="t" r="r" b="b"/>
            <a:pathLst>
              <a:path w="375284" h="268605">
                <a:moveTo>
                  <a:pt x="0" y="0"/>
                </a:moveTo>
                <a:lnTo>
                  <a:pt x="375030" y="268350"/>
                </a:lnTo>
              </a:path>
            </a:pathLst>
          </a:custGeom>
          <a:ln w="6350">
            <a:solidFill>
              <a:srgbClr val="7089AC"/>
            </a:solidFill>
          </a:ln>
        </p:spPr>
        <p:txBody>
          <a:bodyPr wrap="square" lIns="0" tIns="0" rIns="0" bIns="0" rtlCol="0"/>
          <a:lstStyle/>
          <a:p>
            <a:endParaRPr/>
          </a:p>
        </p:txBody>
      </p:sp>
    </p:spTree>
    <p:extLst>
      <p:ext uri="{BB962C8B-B14F-4D97-AF65-F5344CB8AC3E}">
        <p14:creationId xmlns:p14="http://schemas.microsoft.com/office/powerpoint/2010/main" val="1934470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399915" y="4145432"/>
            <a:ext cx="3046730" cy="1397000"/>
            <a:chOff x="4399915" y="4145432"/>
            <a:chExt cx="3046730" cy="1397000"/>
          </a:xfrm>
        </p:grpSpPr>
        <p:sp>
          <p:nvSpPr>
            <p:cNvPr id="4" name="object 4"/>
            <p:cNvSpPr/>
            <p:nvPr/>
          </p:nvSpPr>
          <p:spPr>
            <a:xfrm>
              <a:off x="4409440" y="4841493"/>
              <a:ext cx="3027680" cy="690880"/>
            </a:xfrm>
            <a:custGeom>
              <a:avLst/>
              <a:gdLst/>
              <a:ahLst/>
              <a:cxnLst/>
              <a:rect l="l" t="t" r="r" b="b"/>
              <a:pathLst>
                <a:path w="3027679" h="690879">
                  <a:moveTo>
                    <a:pt x="1513839" y="0"/>
                  </a:moveTo>
                  <a:lnTo>
                    <a:pt x="1341120" y="172719"/>
                  </a:lnTo>
                  <a:lnTo>
                    <a:pt x="1427480" y="172719"/>
                  </a:lnTo>
                  <a:lnTo>
                    <a:pt x="1427480" y="242061"/>
                  </a:lnTo>
                  <a:lnTo>
                    <a:pt x="0" y="242061"/>
                  </a:lnTo>
                  <a:lnTo>
                    <a:pt x="0" y="690879"/>
                  </a:lnTo>
                  <a:lnTo>
                    <a:pt x="3027680" y="690879"/>
                  </a:lnTo>
                  <a:lnTo>
                    <a:pt x="3027680" y="242061"/>
                  </a:lnTo>
                  <a:lnTo>
                    <a:pt x="1600200" y="242061"/>
                  </a:lnTo>
                  <a:lnTo>
                    <a:pt x="1600200" y="172719"/>
                  </a:lnTo>
                  <a:lnTo>
                    <a:pt x="1686560" y="172719"/>
                  </a:lnTo>
                  <a:lnTo>
                    <a:pt x="1513839" y="0"/>
                  </a:lnTo>
                  <a:close/>
                </a:path>
              </a:pathLst>
            </a:custGeom>
            <a:solidFill>
              <a:srgbClr val="DBDCE9"/>
            </a:solidFill>
          </p:spPr>
          <p:txBody>
            <a:bodyPr wrap="square" lIns="0" tIns="0" rIns="0" bIns="0" rtlCol="0"/>
            <a:lstStyle/>
            <a:p>
              <a:endParaRPr/>
            </a:p>
          </p:txBody>
        </p:sp>
        <p:sp>
          <p:nvSpPr>
            <p:cNvPr id="5" name="object 5"/>
            <p:cNvSpPr/>
            <p:nvPr/>
          </p:nvSpPr>
          <p:spPr>
            <a:xfrm>
              <a:off x="4409440" y="4841493"/>
              <a:ext cx="3027680" cy="690880"/>
            </a:xfrm>
            <a:custGeom>
              <a:avLst/>
              <a:gdLst/>
              <a:ahLst/>
              <a:cxnLst/>
              <a:rect l="l" t="t" r="r" b="b"/>
              <a:pathLst>
                <a:path w="3027679" h="690879">
                  <a:moveTo>
                    <a:pt x="3027680" y="690879"/>
                  </a:moveTo>
                  <a:lnTo>
                    <a:pt x="0" y="690879"/>
                  </a:lnTo>
                  <a:lnTo>
                    <a:pt x="0" y="242061"/>
                  </a:lnTo>
                  <a:lnTo>
                    <a:pt x="1427480" y="242061"/>
                  </a:lnTo>
                  <a:lnTo>
                    <a:pt x="1427480" y="172719"/>
                  </a:lnTo>
                  <a:lnTo>
                    <a:pt x="1341120" y="172719"/>
                  </a:lnTo>
                  <a:lnTo>
                    <a:pt x="1513839" y="0"/>
                  </a:lnTo>
                  <a:lnTo>
                    <a:pt x="1686560" y="172719"/>
                  </a:lnTo>
                  <a:lnTo>
                    <a:pt x="1600200" y="172719"/>
                  </a:lnTo>
                  <a:lnTo>
                    <a:pt x="1600200" y="242061"/>
                  </a:lnTo>
                  <a:lnTo>
                    <a:pt x="3027680" y="242061"/>
                  </a:lnTo>
                  <a:lnTo>
                    <a:pt x="3027680" y="690879"/>
                  </a:lnTo>
                  <a:close/>
                </a:path>
              </a:pathLst>
            </a:custGeom>
            <a:ln w="19050">
              <a:solidFill>
                <a:srgbClr val="7089AC"/>
              </a:solidFill>
            </a:ln>
          </p:spPr>
          <p:txBody>
            <a:bodyPr wrap="square" lIns="0" tIns="0" rIns="0" bIns="0" rtlCol="0"/>
            <a:lstStyle/>
            <a:p>
              <a:endParaRPr/>
            </a:p>
          </p:txBody>
        </p:sp>
        <p:sp>
          <p:nvSpPr>
            <p:cNvPr id="6" name="object 6"/>
            <p:cNvSpPr/>
            <p:nvPr/>
          </p:nvSpPr>
          <p:spPr>
            <a:xfrm>
              <a:off x="5579999" y="4145432"/>
              <a:ext cx="689330" cy="689330"/>
            </a:xfrm>
            <a:prstGeom prst="rect">
              <a:avLst/>
            </a:prstGeom>
            <a:blipFill>
              <a:blip r:embed="rId3" cstate="print"/>
              <a:stretch>
                <a:fillRect/>
              </a:stretch>
            </a:blipFill>
          </p:spPr>
          <p:txBody>
            <a:bodyPr wrap="square" lIns="0" tIns="0" rIns="0" bIns="0" rtlCol="0"/>
            <a:lstStyle/>
            <a:p>
              <a:endParaRPr/>
            </a:p>
          </p:txBody>
        </p:sp>
      </p:grpSp>
      <p:grpSp>
        <p:nvGrpSpPr>
          <p:cNvPr id="7" name="object 7"/>
          <p:cNvGrpSpPr/>
          <p:nvPr/>
        </p:nvGrpSpPr>
        <p:grpSpPr>
          <a:xfrm>
            <a:off x="7805166" y="4145686"/>
            <a:ext cx="1266825" cy="1397000"/>
            <a:chOff x="7805166" y="4145686"/>
            <a:chExt cx="1266825" cy="1397000"/>
          </a:xfrm>
        </p:grpSpPr>
        <p:sp>
          <p:nvSpPr>
            <p:cNvPr id="8" name="object 8"/>
            <p:cNvSpPr/>
            <p:nvPr/>
          </p:nvSpPr>
          <p:spPr>
            <a:xfrm>
              <a:off x="7814691" y="4841875"/>
              <a:ext cx="1247775" cy="690880"/>
            </a:xfrm>
            <a:custGeom>
              <a:avLst/>
              <a:gdLst/>
              <a:ahLst/>
              <a:cxnLst/>
              <a:rect l="l" t="t" r="r" b="b"/>
              <a:pathLst>
                <a:path w="1247775" h="690879">
                  <a:moveTo>
                    <a:pt x="623569" y="0"/>
                  </a:moveTo>
                  <a:lnTo>
                    <a:pt x="450850" y="172719"/>
                  </a:lnTo>
                  <a:lnTo>
                    <a:pt x="537209" y="172719"/>
                  </a:lnTo>
                  <a:lnTo>
                    <a:pt x="537209" y="241935"/>
                  </a:lnTo>
                  <a:lnTo>
                    <a:pt x="0" y="241935"/>
                  </a:lnTo>
                  <a:lnTo>
                    <a:pt x="0" y="690880"/>
                  </a:lnTo>
                  <a:lnTo>
                    <a:pt x="1247266" y="690880"/>
                  </a:lnTo>
                  <a:lnTo>
                    <a:pt x="1247266" y="241935"/>
                  </a:lnTo>
                  <a:lnTo>
                    <a:pt x="709929" y="241935"/>
                  </a:lnTo>
                  <a:lnTo>
                    <a:pt x="709929" y="172719"/>
                  </a:lnTo>
                  <a:lnTo>
                    <a:pt x="796289" y="172719"/>
                  </a:lnTo>
                  <a:lnTo>
                    <a:pt x="623569" y="0"/>
                  </a:lnTo>
                  <a:close/>
                </a:path>
              </a:pathLst>
            </a:custGeom>
            <a:solidFill>
              <a:srgbClr val="DBDCE9"/>
            </a:solidFill>
          </p:spPr>
          <p:txBody>
            <a:bodyPr wrap="square" lIns="0" tIns="0" rIns="0" bIns="0" rtlCol="0"/>
            <a:lstStyle/>
            <a:p>
              <a:endParaRPr/>
            </a:p>
          </p:txBody>
        </p:sp>
        <p:sp>
          <p:nvSpPr>
            <p:cNvPr id="9" name="object 9"/>
            <p:cNvSpPr/>
            <p:nvPr/>
          </p:nvSpPr>
          <p:spPr>
            <a:xfrm>
              <a:off x="7814691" y="4841875"/>
              <a:ext cx="1247775" cy="690880"/>
            </a:xfrm>
            <a:custGeom>
              <a:avLst/>
              <a:gdLst/>
              <a:ahLst/>
              <a:cxnLst/>
              <a:rect l="l" t="t" r="r" b="b"/>
              <a:pathLst>
                <a:path w="1247775" h="690879">
                  <a:moveTo>
                    <a:pt x="1247266" y="690880"/>
                  </a:moveTo>
                  <a:lnTo>
                    <a:pt x="0" y="690880"/>
                  </a:lnTo>
                  <a:lnTo>
                    <a:pt x="0" y="241935"/>
                  </a:lnTo>
                  <a:lnTo>
                    <a:pt x="537209" y="241935"/>
                  </a:lnTo>
                  <a:lnTo>
                    <a:pt x="537209" y="172719"/>
                  </a:lnTo>
                  <a:lnTo>
                    <a:pt x="450850" y="172719"/>
                  </a:lnTo>
                  <a:lnTo>
                    <a:pt x="623569" y="0"/>
                  </a:lnTo>
                  <a:lnTo>
                    <a:pt x="796289" y="172719"/>
                  </a:lnTo>
                  <a:lnTo>
                    <a:pt x="709929" y="172719"/>
                  </a:lnTo>
                  <a:lnTo>
                    <a:pt x="709929" y="241935"/>
                  </a:lnTo>
                  <a:lnTo>
                    <a:pt x="1247266" y="241935"/>
                  </a:lnTo>
                  <a:lnTo>
                    <a:pt x="1247266" y="690880"/>
                  </a:lnTo>
                  <a:close/>
                </a:path>
              </a:pathLst>
            </a:custGeom>
            <a:ln w="19050">
              <a:solidFill>
                <a:srgbClr val="7089AC"/>
              </a:solidFill>
            </a:ln>
          </p:spPr>
          <p:txBody>
            <a:bodyPr wrap="square" lIns="0" tIns="0" rIns="0" bIns="0" rtlCol="0"/>
            <a:lstStyle/>
            <a:p>
              <a:endParaRPr/>
            </a:p>
          </p:txBody>
        </p:sp>
        <p:sp>
          <p:nvSpPr>
            <p:cNvPr id="10" name="object 10"/>
            <p:cNvSpPr/>
            <p:nvPr/>
          </p:nvSpPr>
          <p:spPr>
            <a:xfrm>
              <a:off x="8101330" y="4145686"/>
              <a:ext cx="689330" cy="689330"/>
            </a:xfrm>
            <a:prstGeom prst="rect">
              <a:avLst/>
            </a:prstGeom>
            <a:blipFill>
              <a:blip r:embed="rId3" cstate="print"/>
              <a:stretch>
                <a:fillRect/>
              </a:stretch>
            </a:blipFill>
          </p:spPr>
          <p:txBody>
            <a:bodyPr wrap="square" lIns="0" tIns="0" rIns="0" bIns="0" rtlCol="0"/>
            <a:lstStyle/>
            <a:p>
              <a:endParaRPr/>
            </a:p>
          </p:txBody>
        </p:sp>
      </p:grpSp>
      <p:sp>
        <p:nvSpPr>
          <p:cNvPr id="12" name="object 12"/>
          <p:cNvSpPr txBox="1">
            <a:spLocks noGrp="1"/>
          </p:cNvSpPr>
          <p:nvPr>
            <p:ph type="title"/>
          </p:nvPr>
        </p:nvSpPr>
        <p:spPr>
          <a:xfrm>
            <a:off x="853947" y="125382"/>
            <a:ext cx="8843645" cy="757555"/>
          </a:xfrm>
          <a:prstGeom prst="rect">
            <a:avLst/>
          </a:prstGeom>
        </p:spPr>
        <p:txBody>
          <a:bodyPr vert="horz" wrap="square" lIns="0" tIns="12700" rIns="0" bIns="0" rtlCol="0">
            <a:spAutoFit/>
          </a:bodyPr>
          <a:lstStyle/>
          <a:p>
            <a:pPr marL="12700">
              <a:lnSpc>
                <a:spcPct val="100000"/>
              </a:lnSpc>
              <a:spcBef>
                <a:spcPts val="100"/>
              </a:spcBef>
            </a:pPr>
            <a:r>
              <a:rPr spc="-165" dirty="0"/>
              <a:t>Attribute-based </a:t>
            </a:r>
            <a:r>
              <a:rPr spc="-135" dirty="0"/>
              <a:t>Access </a:t>
            </a:r>
            <a:r>
              <a:rPr spc="-155" dirty="0"/>
              <a:t>Control</a:t>
            </a:r>
            <a:r>
              <a:rPr spc="-470" dirty="0"/>
              <a:t> </a:t>
            </a:r>
            <a:r>
              <a:rPr spc="-150" dirty="0"/>
              <a:t>(ABAC)</a:t>
            </a:r>
          </a:p>
        </p:txBody>
      </p:sp>
      <p:sp>
        <p:nvSpPr>
          <p:cNvPr id="13" name="object 13"/>
          <p:cNvSpPr txBox="1"/>
          <p:nvPr/>
        </p:nvSpPr>
        <p:spPr>
          <a:xfrm>
            <a:off x="1104845" y="1234215"/>
            <a:ext cx="9428480" cy="2585720"/>
          </a:xfrm>
          <a:prstGeom prst="rect">
            <a:avLst/>
          </a:prstGeom>
        </p:spPr>
        <p:txBody>
          <a:bodyPr vert="horz" wrap="square" lIns="0" tIns="12065" rIns="0" bIns="0" rtlCol="0">
            <a:spAutoFit/>
          </a:bodyPr>
          <a:lstStyle/>
          <a:p>
            <a:pPr marL="1905" algn="ctr">
              <a:lnSpc>
                <a:spcPct val="100000"/>
              </a:lnSpc>
              <a:spcBef>
                <a:spcPts val="95"/>
              </a:spcBef>
            </a:pPr>
            <a:r>
              <a:rPr sz="2800" spc="-10" dirty="0">
                <a:solidFill>
                  <a:srgbClr val="7E0054"/>
                </a:solidFill>
                <a:latin typeface="Calibri"/>
                <a:cs typeface="Calibri"/>
              </a:rPr>
              <a:t>permit</a:t>
            </a:r>
            <a:r>
              <a:rPr sz="2800" spc="25" dirty="0">
                <a:solidFill>
                  <a:srgbClr val="7E0054"/>
                </a:solidFill>
                <a:latin typeface="Calibri"/>
                <a:cs typeface="Calibri"/>
              </a:rPr>
              <a:t> </a:t>
            </a:r>
            <a:r>
              <a:rPr sz="2800" spc="-15" dirty="0">
                <a:solidFill>
                  <a:srgbClr val="7E0054"/>
                </a:solidFill>
                <a:latin typeface="Calibri"/>
                <a:cs typeface="Calibri"/>
              </a:rPr>
              <a:t>if</a:t>
            </a:r>
            <a:endParaRPr sz="2800" dirty="0">
              <a:latin typeface="Calibri"/>
              <a:cs typeface="Calibri"/>
            </a:endParaRPr>
          </a:p>
          <a:p>
            <a:pPr marL="12065" marR="5080" algn="ctr">
              <a:lnSpc>
                <a:spcPct val="100000"/>
              </a:lnSpc>
            </a:pPr>
            <a:r>
              <a:rPr sz="2800" spc="-10" dirty="0">
                <a:latin typeface="Calibri"/>
                <a:cs typeface="Calibri"/>
              </a:rPr>
              <a:t>“manager" </a:t>
            </a:r>
            <a:r>
              <a:rPr sz="2800" spc="-5" dirty="0">
                <a:latin typeface="Calibri"/>
                <a:cs typeface="Calibri"/>
              </a:rPr>
              <a:t>in </a:t>
            </a:r>
            <a:r>
              <a:rPr sz="2800" spc="-10" dirty="0">
                <a:latin typeface="Calibri"/>
                <a:cs typeface="Calibri"/>
              </a:rPr>
              <a:t>subject.roles </a:t>
            </a:r>
            <a:r>
              <a:rPr sz="2800" spc="-5" dirty="0">
                <a:solidFill>
                  <a:srgbClr val="7E0054"/>
                </a:solidFill>
                <a:latin typeface="Calibri"/>
                <a:cs typeface="Calibri"/>
              </a:rPr>
              <a:t>and </a:t>
            </a:r>
            <a:r>
              <a:rPr sz="2800" spc="-10" dirty="0">
                <a:latin typeface="Calibri"/>
                <a:cs typeface="Calibri"/>
              </a:rPr>
              <a:t>subject.department </a:t>
            </a:r>
            <a:r>
              <a:rPr sz="2800" spc="-5" dirty="0">
                <a:latin typeface="Calibri"/>
                <a:cs typeface="Calibri"/>
              </a:rPr>
              <a:t>== “auditing”  </a:t>
            </a:r>
            <a:r>
              <a:rPr sz="2800" spc="-5" dirty="0">
                <a:solidFill>
                  <a:srgbClr val="7E0054"/>
                </a:solidFill>
                <a:latin typeface="Calibri"/>
                <a:cs typeface="Calibri"/>
              </a:rPr>
              <a:t>and </a:t>
            </a:r>
            <a:r>
              <a:rPr sz="2800" spc="-10" dirty="0">
                <a:latin typeface="Calibri"/>
                <a:cs typeface="Calibri"/>
              </a:rPr>
              <a:t>subject.location </a:t>
            </a:r>
            <a:r>
              <a:rPr sz="2800" spc="-5" dirty="0">
                <a:latin typeface="Calibri"/>
                <a:cs typeface="Calibri"/>
              </a:rPr>
              <a:t>== </a:t>
            </a:r>
            <a:r>
              <a:rPr sz="2800" spc="-10" dirty="0">
                <a:latin typeface="Calibri"/>
                <a:cs typeface="Calibri"/>
              </a:rPr>
              <a:t>“Brussels” </a:t>
            </a:r>
            <a:r>
              <a:rPr sz="2800" spc="-5" dirty="0">
                <a:solidFill>
                  <a:srgbClr val="7E0054"/>
                </a:solidFill>
                <a:latin typeface="Calibri"/>
                <a:cs typeface="Calibri"/>
              </a:rPr>
              <a:t>and </a:t>
            </a:r>
            <a:r>
              <a:rPr sz="2800" spc="-5" dirty="0">
                <a:latin typeface="Calibri"/>
                <a:cs typeface="Calibri"/>
              </a:rPr>
              <a:t>action ==</a:t>
            </a:r>
            <a:r>
              <a:rPr sz="2800" spc="210" dirty="0">
                <a:latin typeface="Calibri"/>
                <a:cs typeface="Calibri"/>
              </a:rPr>
              <a:t> </a:t>
            </a:r>
            <a:r>
              <a:rPr sz="2800" spc="5" dirty="0">
                <a:latin typeface="Calibri"/>
                <a:cs typeface="Calibri"/>
              </a:rPr>
              <a:t>“inspect”</a:t>
            </a:r>
            <a:endParaRPr sz="2800" dirty="0">
              <a:latin typeface="Calibri"/>
              <a:cs typeface="Calibri"/>
            </a:endParaRPr>
          </a:p>
          <a:p>
            <a:pPr marL="635" algn="ctr">
              <a:lnSpc>
                <a:spcPct val="100000"/>
              </a:lnSpc>
              <a:spcBef>
                <a:spcPts val="5"/>
              </a:spcBef>
            </a:pPr>
            <a:r>
              <a:rPr sz="2800" spc="-5" dirty="0">
                <a:solidFill>
                  <a:srgbClr val="7E0054"/>
                </a:solidFill>
                <a:latin typeface="Calibri"/>
                <a:cs typeface="Calibri"/>
              </a:rPr>
              <a:t>and </a:t>
            </a:r>
            <a:r>
              <a:rPr sz="2800" spc="-15" dirty="0">
                <a:latin typeface="Calibri"/>
                <a:cs typeface="Calibri"/>
              </a:rPr>
              <a:t>resource.type </a:t>
            </a:r>
            <a:r>
              <a:rPr sz="2800" spc="-5" dirty="0">
                <a:latin typeface="Calibri"/>
                <a:cs typeface="Calibri"/>
              </a:rPr>
              <a:t>== “financial</a:t>
            </a:r>
            <a:r>
              <a:rPr sz="2800" spc="50" dirty="0">
                <a:latin typeface="Calibri"/>
                <a:cs typeface="Calibri"/>
              </a:rPr>
              <a:t> </a:t>
            </a:r>
            <a:r>
              <a:rPr sz="2800" spc="5" dirty="0">
                <a:latin typeface="Calibri"/>
                <a:cs typeface="Calibri"/>
              </a:rPr>
              <a:t>report”</a:t>
            </a:r>
            <a:endParaRPr sz="2800" dirty="0">
              <a:latin typeface="Calibri"/>
              <a:cs typeface="Calibri"/>
            </a:endParaRPr>
          </a:p>
          <a:p>
            <a:pPr marL="1262380" marR="1252855" algn="ctr">
              <a:lnSpc>
                <a:spcPct val="100000"/>
              </a:lnSpc>
            </a:pPr>
            <a:r>
              <a:rPr sz="2800" spc="-5" dirty="0">
                <a:solidFill>
                  <a:srgbClr val="7E0054"/>
                </a:solidFill>
                <a:latin typeface="Calibri"/>
                <a:cs typeface="Calibri"/>
              </a:rPr>
              <a:t>and </a:t>
            </a:r>
            <a:r>
              <a:rPr sz="2800" spc="-20" dirty="0">
                <a:latin typeface="Calibri"/>
                <a:cs typeface="Calibri"/>
              </a:rPr>
              <a:t>resource.year </a:t>
            </a:r>
            <a:r>
              <a:rPr sz="2800" spc="-5" dirty="0">
                <a:latin typeface="Calibri"/>
                <a:cs typeface="Calibri"/>
              </a:rPr>
              <a:t>== </a:t>
            </a:r>
            <a:r>
              <a:rPr sz="2800" spc="-15" dirty="0">
                <a:latin typeface="Calibri"/>
                <a:cs typeface="Calibri"/>
              </a:rPr>
              <a:t>environment.current_year  </a:t>
            </a:r>
            <a:r>
              <a:rPr sz="2800" spc="-5" dirty="0">
                <a:solidFill>
                  <a:srgbClr val="7E0054"/>
                </a:solidFill>
                <a:latin typeface="Calibri"/>
                <a:cs typeface="Calibri"/>
              </a:rPr>
              <a:t>and </a:t>
            </a:r>
            <a:r>
              <a:rPr sz="2800" spc="-5" dirty="0">
                <a:latin typeface="Calibri"/>
                <a:cs typeface="Calibri"/>
              </a:rPr>
              <a:t>8h00 &lt; </a:t>
            </a:r>
            <a:r>
              <a:rPr sz="2800" spc="-20" dirty="0">
                <a:latin typeface="Calibri"/>
                <a:cs typeface="Calibri"/>
              </a:rPr>
              <a:t>environment.time </a:t>
            </a:r>
            <a:r>
              <a:rPr sz="2800" spc="-5" dirty="0">
                <a:latin typeface="Calibri"/>
                <a:cs typeface="Calibri"/>
              </a:rPr>
              <a:t>&lt;</a:t>
            </a:r>
            <a:r>
              <a:rPr sz="2800" spc="135" dirty="0">
                <a:latin typeface="Calibri"/>
                <a:cs typeface="Calibri"/>
              </a:rPr>
              <a:t> </a:t>
            </a:r>
            <a:r>
              <a:rPr sz="2800" spc="-5" dirty="0">
                <a:latin typeface="Calibri"/>
                <a:cs typeface="Calibri"/>
              </a:rPr>
              <a:t>17h00</a:t>
            </a:r>
            <a:endParaRPr sz="2800" dirty="0">
              <a:latin typeface="Calibri"/>
              <a:cs typeface="Calibri"/>
            </a:endParaRPr>
          </a:p>
        </p:txBody>
      </p:sp>
      <p:grpSp>
        <p:nvGrpSpPr>
          <p:cNvPr id="14" name="object 14"/>
          <p:cNvGrpSpPr/>
          <p:nvPr/>
        </p:nvGrpSpPr>
        <p:grpSpPr>
          <a:xfrm>
            <a:off x="1767332" y="4171213"/>
            <a:ext cx="2424430" cy="2555875"/>
            <a:chOff x="1767332" y="4171213"/>
            <a:chExt cx="2424430" cy="2555875"/>
          </a:xfrm>
        </p:grpSpPr>
        <p:sp>
          <p:nvSpPr>
            <p:cNvPr id="15" name="object 15"/>
            <p:cNvSpPr/>
            <p:nvPr/>
          </p:nvSpPr>
          <p:spPr>
            <a:xfrm>
              <a:off x="1905762" y="4867274"/>
              <a:ext cx="1509395" cy="690880"/>
            </a:xfrm>
            <a:custGeom>
              <a:avLst/>
              <a:gdLst/>
              <a:ahLst/>
              <a:cxnLst/>
              <a:rect l="l" t="t" r="r" b="b"/>
              <a:pathLst>
                <a:path w="1509395" h="690879">
                  <a:moveTo>
                    <a:pt x="754633" y="0"/>
                  </a:moveTo>
                  <a:lnTo>
                    <a:pt x="581913" y="172719"/>
                  </a:lnTo>
                  <a:lnTo>
                    <a:pt x="668274" y="172719"/>
                  </a:lnTo>
                  <a:lnTo>
                    <a:pt x="668274" y="242062"/>
                  </a:lnTo>
                  <a:lnTo>
                    <a:pt x="0" y="242062"/>
                  </a:lnTo>
                  <a:lnTo>
                    <a:pt x="0" y="690880"/>
                  </a:lnTo>
                  <a:lnTo>
                    <a:pt x="1509140" y="690880"/>
                  </a:lnTo>
                  <a:lnTo>
                    <a:pt x="1509140" y="242062"/>
                  </a:lnTo>
                  <a:lnTo>
                    <a:pt x="840994" y="242062"/>
                  </a:lnTo>
                  <a:lnTo>
                    <a:pt x="840994" y="172719"/>
                  </a:lnTo>
                  <a:lnTo>
                    <a:pt x="927354" y="172719"/>
                  </a:lnTo>
                  <a:lnTo>
                    <a:pt x="754633" y="0"/>
                  </a:lnTo>
                  <a:close/>
                </a:path>
              </a:pathLst>
            </a:custGeom>
            <a:solidFill>
              <a:srgbClr val="DBDCE9"/>
            </a:solidFill>
          </p:spPr>
          <p:txBody>
            <a:bodyPr wrap="square" lIns="0" tIns="0" rIns="0" bIns="0" rtlCol="0"/>
            <a:lstStyle/>
            <a:p>
              <a:endParaRPr/>
            </a:p>
          </p:txBody>
        </p:sp>
        <p:sp>
          <p:nvSpPr>
            <p:cNvPr id="16" name="object 16"/>
            <p:cNvSpPr/>
            <p:nvPr/>
          </p:nvSpPr>
          <p:spPr>
            <a:xfrm>
              <a:off x="1905762" y="4867274"/>
              <a:ext cx="1509395" cy="690880"/>
            </a:xfrm>
            <a:custGeom>
              <a:avLst/>
              <a:gdLst/>
              <a:ahLst/>
              <a:cxnLst/>
              <a:rect l="l" t="t" r="r" b="b"/>
              <a:pathLst>
                <a:path w="1509395" h="690879">
                  <a:moveTo>
                    <a:pt x="1509140" y="690880"/>
                  </a:moveTo>
                  <a:lnTo>
                    <a:pt x="0" y="690880"/>
                  </a:lnTo>
                  <a:lnTo>
                    <a:pt x="0" y="242062"/>
                  </a:lnTo>
                  <a:lnTo>
                    <a:pt x="668274" y="242062"/>
                  </a:lnTo>
                  <a:lnTo>
                    <a:pt x="668274" y="172719"/>
                  </a:lnTo>
                  <a:lnTo>
                    <a:pt x="581913" y="172719"/>
                  </a:lnTo>
                  <a:lnTo>
                    <a:pt x="754633" y="0"/>
                  </a:lnTo>
                  <a:lnTo>
                    <a:pt x="927354" y="172719"/>
                  </a:lnTo>
                  <a:lnTo>
                    <a:pt x="840994" y="172719"/>
                  </a:lnTo>
                  <a:lnTo>
                    <a:pt x="840994" y="242062"/>
                  </a:lnTo>
                  <a:lnTo>
                    <a:pt x="1509140" y="242062"/>
                  </a:lnTo>
                  <a:lnTo>
                    <a:pt x="1509140" y="690880"/>
                  </a:lnTo>
                  <a:close/>
                </a:path>
              </a:pathLst>
            </a:custGeom>
            <a:ln w="19049">
              <a:solidFill>
                <a:srgbClr val="7089AC"/>
              </a:solidFill>
            </a:ln>
          </p:spPr>
          <p:txBody>
            <a:bodyPr wrap="square" lIns="0" tIns="0" rIns="0" bIns="0" rtlCol="0"/>
            <a:lstStyle/>
            <a:p>
              <a:endParaRPr/>
            </a:p>
          </p:txBody>
        </p:sp>
        <p:sp>
          <p:nvSpPr>
            <p:cNvPr id="17" name="object 17"/>
            <p:cNvSpPr/>
            <p:nvPr/>
          </p:nvSpPr>
          <p:spPr>
            <a:xfrm>
              <a:off x="2306193" y="4171213"/>
              <a:ext cx="689330" cy="689330"/>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2754750" y="6113947"/>
              <a:ext cx="446142" cy="612925"/>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1776857" y="5529960"/>
              <a:ext cx="2405380" cy="690880"/>
            </a:xfrm>
            <a:custGeom>
              <a:avLst/>
              <a:gdLst/>
              <a:ahLst/>
              <a:cxnLst/>
              <a:rect l="l" t="t" r="r" b="b"/>
              <a:pathLst>
                <a:path w="2405379" h="690879">
                  <a:moveTo>
                    <a:pt x="2405126" y="0"/>
                  </a:moveTo>
                  <a:lnTo>
                    <a:pt x="0" y="0"/>
                  </a:lnTo>
                  <a:lnTo>
                    <a:pt x="0" y="448894"/>
                  </a:lnTo>
                  <a:lnTo>
                    <a:pt x="1116203" y="448894"/>
                  </a:lnTo>
                  <a:lnTo>
                    <a:pt x="1116203" y="518134"/>
                  </a:lnTo>
                  <a:lnTo>
                    <a:pt x="1029843" y="518134"/>
                  </a:lnTo>
                  <a:lnTo>
                    <a:pt x="1202563" y="690854"/>
                  </a:lnTo>
                  <a:lnTo>
                    <a:pt x="1375283" y="518134"/>
                  </a:lnTo>
                  <a:lnTo>
                    <a:pt x="1288923" y="518134"/>
                  </a:lnTo>
                  <a:lnTo>
                    <a:pt x="1288923" y="448894"/>
                  </a:lnTo>
                  <a:lnTo>
                    <a:pt x="2405126" y="448894"/>
                  </a:lnTo>
                  <a:lnTo>
                    <a:pt x="2405126" y="0"/>
                  </a:lnTo>
                  <a:close/>
                </a:path>
              </a:pathLst>
            </a:custGeom>
            <a:solidFill>
              <a:srgbClr val="DBDCE9"/>
            </a:solidFill>
          </p:spPr>
          <p:txBody>
            <a:bodyPr wrap="square" lIns="0" tIns="0" rIns="0" bIns="0" rtlCol="0"/>
            <a:lstStyle/>
            <a:p>
              <a:endParaRPr/>
            </a:p>
          </p:txBody>
        </p:sp>
        <p:sp>
          <p:nvSpPr>
            <p:cNvPr id="20" name="object 20"/>
            <p:cNvSpPr/>
            <p:nvPr/>
          </p:nvSpPr>
          <p:spPr>
            <a:xfrm>
              <a:off x="1776857" y="5529960"/>
              <a:ext cx="2405380" cy="690880"/>
            </a:xfrm>
            <a:custGeom>
              <a:avLst/>
              <a:gdLst/>
              <a:ahLst/>
              <a:cxnLst/>
              <a:rect l="l" t="t" r="r" b="b"/>
              <a:pathLst>
                <a:path w="2405379" h="690879">
                  <a:moveTo>
                    <a:pt x="0" y="0"/>
                  </a:moveTo>
                  <a:lnTo>
                    <a:pt x="2405126" y="0"/>
                  </a:lnTo>
                  <a:lnTo>
                    <a:pt x="2405126" y="448894"/>
                  </a:lnTo>
                  <a:lnTo>
                    <a:pt x="1288923" y="448894"/>
                  </a:lnTo>
                  <a:lnTo>
                    <a:pt x="1288923" y="518134"/>
                  </a:lnTo>
                  <a:lnTo>
                    <a:pt x="1375283" y="518134"/>
                  </a:lnTo>
                  <a:lnTo>
                    <a:pt x="1202563" y="690854"/>
                  </a:lnTo>
                  <a:lnTo>
                    <a:pt x="1029843" y="518134"/>
                  </a:lnTo>
                  <a:lnTo>
                    <a:pt x="1116203" y="518134"/>
                  </a:lnTo>
                  <a:lnTo>
                    <a:pt x="1116203" y="448894"/>
                  </a:lnTo>
                  <a:lnTo>
                    <a:pt x="0" y="448894"/>
                  </a:lnTo>
                  <a:lnTo>
                    <a:pt x="0" y="0"/>
                  </a:lnTo>
                  <a:close/>
                </a:path>
              </a:pathLst>
            </a:custGeom>
            <a:ln w="19050">
              <a:solidFill>
                <a:srgbClr val="7089AC"/>
              </a:solidFill>
            </a:ln>
          </p:spPr>
          <p:txBody>
            <a:bodyPr wrap="square" lIns="0" tIns="0" rIns="0" bIns="0" rtlCol="0"/>
            <a:lstStyle/>
            <a:p>
              <a:endParaRPr/>
            </a:p>
          </p:txBody>
        </p:sp>
      </p:grpSp>
      <p:grpSp>
        <p:nvGrpSpPr>
          <p:cNvPr id="21" name="object 21"/>
          <p:cNvGrpSpPr/>
          <p:nvPr/>
        </p:nvGrpSpPr>
        <p:grpSpPr>
          <a:xfrm>
            <a:off x="9619995" y="4352645"/>
            <a:ext cx="1849120" cy="2383155"/>
            <a:chOff x="9619995" y="4352645"/>
            <a:chExt cx="1849120" cy="2383155"/>
          </a:xfrm>
        </p:grpSpPr>
        <p:sp>
          <p:nvSpPr>
            <p:cNvPr id="22" name="object 22"/>
            <p:cNvSpPr/>
            <p:nvPr/>
          </p:nvSpPr>
          <p:spPr>
            <a:xfrm>
              <a:off x="9697592" y="5532754"/>
              <a:ext cx="1762125" cy="690880"/>
            </a:xfrm>
            <a:custGeom>
              <a:avLst/>
              <a:gdLst/>
              <a:ahLst/>
              <a:cxnLst/>
              <a:rect l="l" t="t" r="r" b="b"/>
              <a:pathLst>
                <a:path w="1762125" h="690879">
                  <a:moveTo>
                    <a:pt x="1761998" y="0"/>
                  </a:moveTo>
                  <a:lnTo>
                    <a:pt x="0" y="0"/>
                  </a:lnTo>
                  <a:lnTo>
                    <a:pt x="0" y="448868"/>
                  </a:lnTo>
                  <a:lnTo>
                    <a:pt x="794638" y="448868"/>
                  </a:lnTo>
                  <a:lnTo>
                    <a:pt x="794638" y="518121"/>
                  </a:lnTo>
                  <a:lnTo>
                    <a:pt x="708278" y="518121"/>
                  </a:lnTo>
                  <a:lnTo>
                    <a:pt x="880999" y="690841"/>
                  </a:lnTo>
                  <a:lnTo>
                    <a:pt x="1053718" y="518121"/>
                  </a:lnTo>
                  <a:lnTo>
                    <a:pt x="967358" y="518121"/>
                  </a:lnTo>
                  <a:lnTo>
                    <a:pt x="967358" y="448868"/>
                  </a:lnTo>
                  <a:lnTo>
                    <a:pt x="1761998" y="448868"/>
                  </a:lnTo>
                  <a:lnTo>
                    <a:pt x="1761998" y="0"/>
                  </a:lnTo>
                  <a:close/>
                </a:path>
              </a:pathLst>
            </a:custGeom>
            <a:solidFill>
              <a:srgbClr val="DBDCE9"/>
            </a:solidFill>
          </p:spPr>
          <p:txBody>
            <a:bodyPr wrap="square" lIns="0" tIns="0" rIns="0" bIns="0" rtlCol="0"/>
            <a:lstStyle/>
            <a:p>
              <a:endParaRPr/>
            </a:p>
          </p:txBody>
        </p:sp>
        <p:sp>
          <p:nvSpPr>
            <p:cNvPr id="23" name="object 23"/>
            <p:cNvSpPr/>
            <p:nvPr/>
          </p:nvSpPr>
          <p:spPr>
            <a:xfrm>
              <a:off x="9697592" y="5532754"/>
              <a:ext cx="1762125" cy="690880"/>
            </a:xfrm>
            <a:custGeom>
              <a:avLst/>
              <a:gdLst/>
              <a:ahLst/>
              <a:cxnLst/>
              <a:rect l="l" t="t" r="r" b="b"/>
              <a:pathLst>
                <a:path w="1762125" h="690879">
                  <a:moveTo>
                    <a:pt x="0" y="0"/>
                  </a:moveTo>
                  <a:lnTo>
                    <a:pt x="1761998" y="0"/>
                  </a:lnTo>
                  <a:lnTo>
                    <a:pt x="1761998" y="448868"/>
                  </a:lnTo>
                  <a:lnTo>
                    <a:pt x="967358" y="448868"/>
                  </a:lnTo>
                  <a:lnTo>
                    <a:pt x="967358" y="518121"/>
                  </a:lnTo>
                  <a:lnTo>
                    <a:pt x="1053718" y="518121"/>
                  </a:lnTo>
                  <a:lnTo>
                    <a:pt x="880999" y="690841"/>
                  </a:lnTo>
                  <a:lnTo>
                    <a:pt x="708278" y="518121"/>
                  </a:lnTo>
                  <a:lnTo>
                    <a:pt x="794638" y="518121"/>
                  </a:lnTo>
                  <a:lnTo>
                    <a:pt x="794638" y="448868"/>
                  </a:lnTo>
                  <a:lnTo>
                    <a:pt x="0" y="448868"/>
                  </a:lnTo>
                  <a:lnTo>
                    <a:pt x="0" y="0"/>
                  </a:lnTo>
                  <a:close/>
                </a:path>
              </a:pathLst>
            </a:custGeom>
            <a:ln w="19050">
              <a:solidFill>
                <a:srgbClr val="7089AC"/>
              </a:solidFill>
            </a:ln>
          </p:spPr>
          <p:txBody>
            <a:bodyPr wrap="square" lIns="0" tIns="0" rIns="0" bIns="0" rtlCol="0"/>
            <a:lstStyle/>
            <a:p>
              <a:endParaRPr/>
            </a:p>
          </p:txBody>
        </p:sp>
        <p:sp>
          <p:nvSpPr>
            <p:cNvPr id="24" name="object 24"/>
            <p:cNvSpPr/>
            <p:nvPr/>
          </p:nvSpPr>
          <p:spPr>
            <a:xfrm>
              <a:off x="10327258" y="6224193"/>
              <a:ext cx="511200" cy="511200"/>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9629520" y="4841620"/>
              <a:ext cx="1042669" cy="690880"/>
            </a:xfrm>
            <a:custGeom>
              <a:avLst/>
              <a:gdLst/>
              <a:ahLst/>
              <a:cxnLst/>
              <a:rect l="l" t="t" r="r" b="b"/>
              <a:pathLst>
                <a:path w="1042670" h="690879">
                  <a:moveTo>
                    <a:pt x="521080" y="0"/>
                  </a:moveTo>
                  <a:lnTo>
                    <a:pt x="348360" y="172719"/>
                  </a:lnTo>
                  <a:lnTo>
                    <a:pt x="434721" y="172719"/>
                  </a:lnTo>
                  <a:lnTo>
                    <a:pt x="434721" y="241934"/>
                  </a:lnTo>
                  <a:lnTo>
                    <a:pt x="0" y="241934"/>
                  </a:lnTo>
                  <a:lnTo>
                    <a:pt x="0" y="690879"/>
                  </a:lnTo>
                  <a:lnTo>
                    <a:pt x="1042288" y="690879"/>
                  </a:lnTo>
                  <a:lnTo>
                    <a:pt x="1042288" y="241934"/>
                  </a:lnTo>
                  <a:lnTo>
                    <a:pt x="607440" y="241934"/>
                  </a:lnTo>
                  <a:lnTo>
                    <a:pt x="607440" y="172719"/>
                  </a:lnTo>
                  <a:lnTo>
                    <a:pt x="693801" y="172719"/>
                  </a:lnTo>
                  <a:lnTo>
                    <a:pt x="521080" y="0"/>
                  </a:lnTo>
                  <a:close/>
                </a:path>
              </a:pathLst>
            </a:custGeom>
            <a:solidFill>
              <a:srgbClr val="DBDCE9"/>
            </a:solidFill>
          </p:spPr>
          <p:txBody>
            <a:bodyPr wrap="square" lIns="0" tIns="0" rIns="0" bIns="0" rtlCol="0"/>
            <a:lstStyle/>
            <a:p>
              <a:endParaRPr/>
            </a:p>
          </p:txBody>
        </p:sp>
        <p:sp>
          <p:nvSpPr>
            <p:cNvPr id="26" name="object 26"/>
            <p:cNvSpPr/>
            <p:nvPr/>
          </p:nvSpPr>
          <p:spPr>
            <a:xfrm>
              <a:off x="9629520" y="4841620"/>
              <a:ext cx="1042669" cy="690880"/>
            </a:xfrm>
            <a:custGeom>
              <a:avLst/>
              <a:gdLst/>
              <a:ahLst/>
              <a:cxnLst/>
              <a:rect l="l" t="t" r="r" b="b"/>
              <a:pathLst>
                <a:path w="1042670" h="690879">
                  <a:moveTo>
                    <a:pt x="1042288" y="690879"/>
                  </a:moveTo>
                  <a:lnTo>
                    <a:pt x="0" y="690879"/>
                  </a:lnTo>
                  <a:lnTo>
                    <a:pt x="0" y="241934"/>
                  </a:lnTo>
                  <a:lnTo>
                    <a:pt x="434721" y="241934"/>
                  </a:lnTo>
                  <a:lnTo>
                    <a:pt x="434721" y="172719"/>
                  </a:lnTo>
                  <a:lnTo>
                    <a:pt x="348360" y="172719"/>
                  </a:lnTo>
                  <a:lnTo>
                    <a:pt x="521080" y="0"/>
                  </a:lnTo>
                  <a:lnTo>
                    <a:pt x="693801" y="172719"/>
                  </a:lnTo>
                  <a:lnTo>
                    <a:pt x="607440" y="172719"/>
                  </a:lnTo>
                  <a:lnTo>
                    <a:pt x="607440" y="241934"/>
                  </a:lnTo>
                  <a:lnTo>
                    <a:pt x="1042288" y="241934"/>
                  </a:lnTo>
                  <a:lnTo>
                    <a:pt x="1042288" y="690879"/>
                  </a:lnTo>
                  <a:close/>
                </a:path>
              </a:pathLst>
            </a:custGeom>
            <a:ln w="19050">
              <a:solidFill>
                <a:srgbClr val="7089AC"/>
              </a:solidFill>
            </a:ln>
          </p:spPr>
          <p:txBody>
            <a:bodyPr wrap="square" lIns="0" tIns="0" rIns="0" bIns="0" rtlCol="0"/>
            <a:lstStyle/>
            <a:p>
              <a:endParaRPr/>
            </a:p>
          </p:txBody>
        </p:sp>
        <p:sp>
          <p:nvSpPr>
            <p:cNvPr id="27" name="object 27"/>
            <p:cNvSpPr/>
            <p:nvPr/>
          </p:nvSpPr>
          <p:spPr>
            <a:xfrm>
              <a:off x="9895077" y="4352645"/>
              <a:ext cx="511200" cy="511200"/>
            </a:xfrm>
            <a:prstGeom prst="rect">
              <a:avLst/>
            </a:prstGeom>
            <a:blipFill>
              <a:blip r:embed="rId6" cstate="print"/>
              <a:stretch>
                <a:fillRect/>
              </a:stretch>
            </a:blipFill>
          </p:spPr>
          <p:txBody>
            <a:bodyPr wrap="square" lIns="0" tIns="0" rIns="0" bIns="0" rtlCol="0"/>
            <a:lstStyle/>
            <a:p>
              <a:endParaRPr/>
            </a:p>
          </p:txBody>
        </p:sp>
      </p:grpSp>
      <p:grpSp>
        <p:nvGrpSpPr>
          <p:cNvPr id="28" name="object 28"/>
          <p:cNvGrpSpPr/>
          <p:nvPr/>
        </p:nvGrpSpPr>
        <p:grpSpPr>
          <a:xfrm>
            <a:off x="5567679" y="5520435"/>
            <a:ext cx="3102610" cy="1224280"/>
            <a:chOff x="5567679" y="5520435"/>
            <a:chExt cx="3102610" cy="1224280"/>
          </a:xfrm>
        </p:grpSpPr>
        <p:sp>
          <p:nvSpPr>
            <p:cNvPr id="29" name="object 29"/>
            <p:cNvSpPr/>
            <p:nvPr/>
          </p:nvSpPr>
          <p:spPr>
            <a:xfrm>
              <a:off x="7471276" y="6131338"/>
              <a:ext cx="446142" cy="612925"/>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5577204" y="5529960"/>
              <a:ext cx="1094105" cy="690880"/>
            </a:xfrm>
            <a:custGeom>
              <a:avLst/>
              <a:gdLst/>
              <a:ahLst/>
              <a:cxnLst/>
              <a:rect l="l" t="t" r="r" b="b"/>
              <a:pathLst>
                <a:path w="1094104" h="690879">
                  <a:moveTo>
                    <a:pt x="1093977" y="0"/>
                  </a:moveTo>
                  <a:lnTo>
                    <a:pt x="0" y="0"/>
                  </a:lnTo>
                  <a:lnTo>
                    <a:pt x="0" y="448894"/>
                  </a:lnTo>
                  <a:lnTo>
                    <a:pt x="460629" y="448894"/>
                  </a:lnTo>
                  <a:lnTo>
                    <a:pt x="460629" y="518134"/>
                  </a:lnTo>
                  <a:lnTo>
                    <a:pt x="374269" y="518134"/>
                  </a:lnTo>
                  <a:lnTo>
                    <a:pt x="546989" y="690854"/>
                  </a:lnTo>
                  <a:lnTo>
                    <a:pt x="719709" y="518134"/>
                  </a:lnTo>
                  <a:lnTo>
                    <a:pt x="633349" y="518134"/>
                  </a:lnTo>
                  <a:lnTo>
                    <a:pt x="633349" y="448894"/>
                  </a:lnTo>
                  <a:lnTo>
                    <a:pt x="1093977" y="448894"/>
                  </a:lnTo>
                  <a:lnTo>
                    <a:pt x="1093977" y="0"/>
                  </a:lnTo>
                  <a:close/>
                </a:path>
              </a:pathLst>
            </a:custGeom>
            <a:solidFill>
              <a:srgbClr val="DBDCE9"/>
            </a:solidFill>
          </p:spPr>
          <p:txBody>
            <a:bodyPr wrap="square" lIns="0" tIns="0" rIns="0" bIns="0" rtlCol="0"/>
            <a:lstStyle/>
            <a:p>
              <a:endParaRPr/>
            </a:p>
          </p:txBody>
        </p:sp>
        <p:sp>
          <p:nvSpPr>
            <p:cNvPr id="31" name="object 31"/>
            <p:cNvSpPr/>
            <p:nvPr/>
          </p:nvSpPr>
          <p:spPr>
            <a:xfrm>
              <a:off x="5577204" y="5529960"/>
              <a:ext cx="1094105" cy="690880"/>
            </a:xfrm>
            <a:custGeom>
              <a:avLst/>
              <a:gdLst/>
              <a:ahLst/>
              <a:cxnLst/>
              <a:rect l="l" t="t" r="r" b="b"/>
              <a:pathLst>
                <a:path w="1094104" h="690879">
                  <a:moveTo>
                    <a:pt x="0" y="0"/>
                  </a:moveTo>
                  <a:lnTo>
                    <a:pt x="1093977" y="0"/>
                  </a:lnTo>
                  <a:lnTo>
                    <a:pt x="1093977" y="448894"/>
                  </a:lnTo>
                  <a:lnTo>
                    <a:pt x="633349" y="448894"/>
                  </a:lnTo>
                  <a:lnTo>
                    <a:pt x="633349" y="518134"/>
                  </a:lnTo>
                  <a:lnTo>
                    <a:pt x="719709" y="518134"/>
                  </a:lnTo>
                  <a:lnTo>
                    <a:pt x="546989" y="690854"/>
                  </a:lnTo>
                  <a:lnTo>
                    <a:pt x="374269" y="518134"/>
                  </a:lnTo>
                  <a:lnTo>
                    <a:pt x="460629" y="518134"/>
                  </a:lnTo>
                  <a:lnTo>
                    <a:pt x="460629" y="448894"/>
                  </a:lnTo>
                  <a:lnTo>
                    <a:pt x="0" y="448894"/>
                  </a:lnTo>
                  <a:lnTo>
                    <a:pt x="0" y="0"/>
                  </a:lnTo>
                  <a:close/>
                </a:path>
              </a:pathLst>
            </a:custGeom>
            <a:ln w="19050">
              <a:solidFill>
                <a:srgbClr val="7089AC"/>
              </a:solidFill>
            </a:ln>
          </p:spPr>
          <p:txBody>
            <a:bodyPr wrap="square" lIns="0" tIns="0" rIns="0" bIns="0" rtlCol="0"/>
            <a:lstStyle/>
            <a:p>
              <a:endParaRPr/>
            </a:p>
          </p:txBody>
        </p:sp>
        <p:sp>
          <p:nvSpPr>
            <p:cNvPr id="32" name="object 32"/>
            <p:cNvSpPr/>
            <p:nvPr/>
          </p:nvSpPr>
          <p:spPr>
            <a:xfrm>
              <a:off x="6677024" y="5532754"/>
              <a:ext cx="1983739" cy="690880"/>
            </a:xfrm>
            <a:custGeom>
              <a:avLst/>
              <a:gdLst/>
              <a:ahLst/>
              <a:cxnLst/>
              <a:rect l="l" t="t" r="r" b="b"/>
              <a:pathLst>
                <a:path w="1983740" h="690879">
                  <a:moveTo>
                    <a:pt x="1983740" y="0"/>
                  </a:moveTo>
                  <a:lnTo>
                    <a:pt x="0" y="0"/>
                  </a:lnTo>
                  <a:lnTo>
                    <a:pt x="0" y="448868"/>
                  </a:lnTo>
                  <a:lnTo>
                    <a:pt x="905509" y="448868"/>
                  </a:lnTo>
                  <a:lnTo>
                    <a:pt x="905509" y="518121"/>
                  </a:lnTo>
                  <a:lnTo>
                    <a:pt x="819150" y="518121"/>
                  </a:lnTo>
                  <a:lnTo>
                    <a:pt x="991870" y="690829"/>
                  </a:lnTo>
                  <a:lnTo>
                    <a:pt x="1164590" y="518121"/>
                  </a:lnTo>
                  <a:lnTo>
                    <a:pt x="1078229" y="518121"/>
                  </a:lnTo>
                  <a:lnTo>
                    <a:pt x="1078229" y="448868"/>
                  </a:lnTo>
                  <a:lnTo>
                    <a:pt x="1983740" y="448868"/>
                  </a:lnTo>
                  <a:lnTo>
                    <a:pt x="1983740" y="0"/>
                  </a:lnTo>
                  <a:close/>
                </a:path>
              </a:pathLst>
            </a:custGeom>
            <a:solidFill>
              <a:srgbClr val="DBDCE9"/>
            </a:solidFill>
          </p:spPr>
          <p:txBody>
            <a:bodyPr wrap="square" lIns="0" tIns="0" rIns="0" bIns="0" rtlCol="0"/>
            <a:lstStyle/>
            <a:p>
              <a:endParaRPr/>
            </a:p>
          </p:txBody>
        </p:sp>
        <p:sp>
          <p:nvSpPr>
            <p:cNvPr id="33" name="object 33"/>
            <p:cNvSpPr/>
            <p:nvPr/>
          </p:nvSpPr>
          <p:spPr>
            <a:xfrm>
              <a:off x="6677024" y="5532754"/>
              <a:ext cx="1983739" cy="690880"/>
            </a:xfrm>
            <a:custGeom>
              <a:avLst/>
              <a:gdLst/>
              <a:ahLst/>
              <a:cxnLst/>
              <a:rect l="l" t="t" r="r" b="b"/>
              <a:pathLst>
                <a:path w="1983740" h="690879">
                  <a:moveTo>
                    <a:pt x="0" y="0"/>
                  </a:moveTo>
                  <a:lnTo>
                    <a:pt x="1983740" y="0"/>
                  </a:lnTo>
                  <a:lnTo>
                    <a:pt x="1983740" y="448868"/>
                  </a:lnTo>
                  <a:lnTo>
                    <a:pt x="1078229" y="448868"/>
                  </a:lnTo>
                  <a:lnTo>
                    <a:pt x="1078229" y="518121"/>
                  </a:lnTo>
                  <a:lnTo>
                    <a:pt x="1164590" y="518121"/>
                  </a:lnTo>
                  <a:lnTo>
                    <a:pt x="991870" y="690829"/>
                  </a:lnTo>
                  <a:lnTo>
                    <a:pt x="819150" y="518121"/>
                  </a:lnTo>
                  <a:lnTo>
                    <a:pt x="905509" y="518121"/>
                  </a:lnTo>
                  <a:lnTo>
                    <a:pt x="905509" y="448868"/>
                  </a:lnTo>
                  <a:lnTo>
                    <a:pt x="0" y="448868"/>
                  </a:lnTo>
                  <a:lnTo>
                    <a:pt x="0" y="0"/>
                  </a:lnTo>
                  <a:close/>
                </a:path>
              </a:pathLst>
            </a:custGeom>
            <a:ln w="19050">
              <a:solidFill>
                <a:srgbClr val="7089AC"/>
              </a:solidFill>
            </a:ln>
          </p:spPr>
          <p:txBody>
            <a:bodyPr wrap="square" lIns="0" tIns="0" rIns="0" bIns="0" rtlCol="0"/>
            <a:lstStyle/>
            <a:p>
              <a:endParaRPr/>
            </a:p>
          </p:txBody>
        </p:sp>
        <p:sp>
          <p:nvSpPr>
            <p:cNvPr id="34" name="object 34"/>
            <p:cNvSpPr/>
            <p:nvPr/>
          </p:nvSpPr>
          <p:spPr>
            <a:xfrm>
              <a:off x="5872860" y="6221418"/>
              <a:ext cx="511200" cy="511200"/>
            </a:xfrm>
            <a:prstGeom prst="rect">
              <a:avLst/>
            </a:prstGeom>
            <a:blipFill>
              <a:blip r:embed="rId5" cstate="print"/>
              <a:stretch>
                <a:fillRect/>
              </a:stretch>
            </a:blipFill>
          </p:spPr>
          <p:txBody>
            <a:bodyPr wrap="square" lIns="0" tIns="0" rIns="0" bIns="0" rtlCol="0"/>
            <a:lstStyle/>
            <a:p>
              <a:endParaRPr/>
            </a:p>
          </p:txBody>
        </p:sp>
      </p:grpSp>
      <p:sp>
        <p:nvSpPr>
          <p:cNvPr id="35" name="object 35"/>
          <p:cNvSpPr txBox="1"/>
          <p:nvPr/>
        </p:nvSpPr>
        <p:spPr>
          <a:xfrm>
            <a:off x="1251610" y="5056758"/>
            <a:ext cx="10182225" cy="878205"/>
          </a:xfrm>
          <a:prstGeom prst="rect">
            <a:avLst/>
          </a:prstGeom>
        </p:spPr>
        <p:txBody>
          <a:bodyPr vert="horz" wrap="square" lIns="0" tIns="12065" rIns="0" bIns="0" rtlCol="0">
            <a:spAutoFit/>
          </a:bodyPr>
          <a:lstStyle/>
          <a:p>
            <a:pPr marR="69215" algn="ctr">
              <a:lnSpc>
                <a:spcPct val="100000"/>
              </a:lnSpc>
              <a:spcBef>
                <a:spcPts val="95"/>
              </a:spcBef>
            </a:pPr>
            <a:r>
              <a:rPr sz="2800" i="1" u="heavy" spc="-5" dirty="0">
                <a:uFill>
                  <a:solidFill>
                    <a:srgbClr val="000000"/>
                  </a:solidFill>
                </a:uFill>
                <a:latin typeface="Calibri"/>
                <a:cs typeface="Calibri"/>
              </a:rPr>
              <a:t>Managers</a:t>
            </a:r>
            <a:r>
              <a:rPr sz="2800" i="1" spc="-5" dirty="0">
                <a:latin typeface="Calibri"/>
                <a:cs typeface="Calibri"/>
              </a:rPr>
              <a:t> </a:t>
            </a:r>
            <a:r>
              <a:rPr sz="2800" spc="-5" dirty="0">
                <a:latin typeface="Calibri"/>
                <a:cs typeface="Calibri"/>
              </a:rPr>
              <a:t>of </a:t>
            </a:r>
            <a:r>
              <a:rPr sz="2800" spc="-10" dirty="0">
                <a:latin typeface="Calibri"/>
                <a:cs typeface="Calibri"/>
              </a:rPr>
              <a:t>the </a:t>
            </a:r>
            <a:r>
              <a:rPr sz="2800" i="1" u="heavy" spc="-5" dirty="0">
                <a:uFill>
                  <a:solidFill>
                    <a:srgbClr val="000000"/>
                  </a:solidFill>
                </a:uFill>
                <a:latin typeface="Calibri"/>
                <a:cs typeface="Calibri"/>
              </a:rPr>
              <a:t>auditing </a:t>
            </a:r>
            <a:r>
              <a:rPr sz="2800" i="1" u="heavy" spc="-10" dirty="0">
                <a:uFill>
                  <a:solidFill>
                    <a:srgbClr val="000000"/>
                  </a:solidFill>
                </a:uFill>
                <a:latin typeface="Calibri"/>
                <a:cs typeface="Calibri"/>
              </a:rPr>
              <a:t>department</a:t>
            </a:r>
            <a:r>
              <a:rPr sz="2800" i="1" spc="-10" dirty="0">
                <a:latin typeface="Calibri"/>
                <a:cs typeface="Calibri"/>
              </a:rPr>
              <a:t> </a:t>
            </a:r>
            <a:r>
              <a:rPr sz="2800" spc="-5" dirty="0">
                <a:latin typeface="Calibri"/>
                <a:cs typeface="Calibri"/>
              </a:rPr>
              <a:t>in </a:t>
            </a:r>
            <a:r>
              <a:rPr sz="2800" i="1" u="heavy" spc="-5" dirty="0">
                <a:uFill>
                  <a:solidFill>
                    <a:srgbClr val="000000"/>
                  </a:solidFill>
                </a:uFill>
                <a:latin typeface="Calibri"/>
                <a:cs typeface="Calibri"/>
              </a:rPr>
              <a:t>Brussels</a:t>
            </a:r>
            <a:r>
              <a:rPr sz="2800" i="1" spc="-5" dirty="0">
                <a:latin typeface="Calibri"/>
                <a:cs typeface="Calibri"/>
              </a:rPr>
              <a:t> </a:t>
            </a:r>
            <a:r>
              <a:rPr sz="2800" spc="-10" dirty="0">
                <a:latin typeface="Calibri"/>
                <a:cs typeface="Calibri"/>
              </a:rPr>
              <a:t>can</a:t>
            </a:r>
            <a:r>
              <a:rPr sz="2800" spc="95" dirty="0">
                <a:latin typeface="Calibri"/>
                <a:cs typeface="Calibri"/>
              </a:rPr>
              <a:t> </a:t>
            </a:r>
            <a:r>
              <a:rPr sz="2800" i="1" u="heavy" spc="-5" dirty="0">
                <a:uFill>
                  <a:solidFill>
                    <a:srgbClr val="000000"/>
                  </a:solidFill>
                </a:uFill>
                <a:latin typeface="Calibri"/>
                <a:cs typeface="Calibri"/>
              </a:rPr>
              <a:t>inspect</a:t>
            </a:r>
            <a:endParaRPr sz="2800">
              <a:latin typeface="Calibri"/>
              <a:cs typeface="Calibri"/>
            </a:endParaRPr>
          </a:p>
          <a:p>
            <a:pPr algn="ctr">
              <a:lnSpc>
                <a:spcPct val="100000"/>
              </a:lnSpc>
            </a:pPr>
            <a:r>
              <a:rPr sz="2800" spc="-5" dirty="0">
                <a:latin typeface="Calibri"/>
                <a:cs typeface="Calibri"/>
              </a:rPr>
              <a:t>the </a:t>
            </a:r>
            <a:r>
              <a:rPr sz="2800" i="1" u="heavy" spc="-10" dirty="0">
                <a:uFill>
                  <a:solidFill>
                    <a:srgbClr val="000000"/>
                  </a:solidFill>
                </a:uFill>
                <a:latin typeface="Calibri"/>
                <a:cs typeface="Calibri"/>
              </a:rPr>
              <a:t>financial </a:t>
            </a:r>
            <a:r>
              <a:rPr sz="2800" i="1" u="heavy" spc="-5" dirty="0">
                <a:uFill>
                  <a:solidFill>
                    <a:srgbClr val="000000"/>
                  </a:solidFill>
                </a:uFill>
                <a:latin typeface="Calibri"/>
                <a:cs typeface="Calibri"/>
              </a:rPr>
              <a:t>reports</a:t>
            </a:r>
            <a:r>
              <a:rPr sz="2800" i="1" spc="-5" dirty="0">
                <a:latin typeface="Calibri"/>
                <a:cs typeface="Calibri"/>
              </a:rPr>
              <a:t> </a:t>
            </a:r>
            <a:r>
              <a:rPr sz="2800" spc="-20" dirty="0">
                <a:latin typeface="Calibri"/>
                <a:cs typeface="Calibri"/>
              </a:rPr>
              <a:t>from </a:t>
            </a:r>
            <a:r>
              <a:rPr sz="2800" spc="-5" dirty="0">
                <a:latin typeface="Calibri"/>
                <a:cs typeface="Calibri"/>
              </a:rPr>
              <a:t>the </a:t>
            </a:r>
            <a:r>
              <a:rPr sz="2800" i="1" u="heavy" spc="-5" dirty="0">
                <a:uFill>
                  <a:solidFill>
                    <a:srgbClr val="000000"/>
                  </a:solidFill>
                </a:uFill>
                <a:latin typeface="Calibri"/>
                <a:cs typeface="Calibri"/>
              </a:rPr>
              <a:t>current </a:t>
            </a:r>
            <a:r>
              <a:rPr sz="2800" i="1" u="heavy" spc="-10" dirty="0">
                <a:uFill>
                  <a:solidFill>
                    <a:srgbClr val="000000"/>
                  </a:solidFill>
                </a:uFill>
                <a:latin typeface="Calibri"/>
                <a:cs typeface="Calibri"/>
              </a:rPr>
              <a:t>financial year</a:t>
            </a:r>
            <a:r>
              <a:rPr sz="2800" i="1" spc="-10" dirty="0">
                <a:latin typeface="Calibri"/>
                <a:cs typeface="Calibri"/>
              </a:rPr>
              <a:t> </a:t>
            </a:r>
            <a:r>
              <a:rPr sz="2800" spc="-5" dirty="0">
                <a:latin typeface="Calibri"/>
                <a:cs typeface="Calibri"/>
              </a:rPr>
              <a:t>within </a:t>
            </a:r>
            <a:r>
              <a:rPr sz="2800" i="1" u="heavy" spc="-10" dirty="0">
                <a:uFill>
                  <a:solidFill>
                    <a:srgbClr val="000000"/>
                  </a:solidFill>
                </a:uFill>
                <a:latin typeface="Calibri"/>
                <a:cs typeface="Calibri"/>
              </a:rPr>
              <a:t>office</a:t>
            </a:r>
            <a:r>
              <a:rPr sz="2800" i="1" u="heavy" spc="195" dirty="0">
                <a:uFill>
                  <a:solidFill>
                    <a:srgbClr val="000000"/>
                  </a:solidFill>
                </a:uFill>
                <a:latin typeface="Calibri"/>
                <a:cs typeface="Calibri"/>
              </a:rPr>
              <a:t> </a:t>
            </a:r>
            <a:r>
              <a:rPr sz="2800" i="1" u="heavy" spc="-5" dirty="0">
                <a:uFill>
                  <a:solidFill>
                    <a:srgbClr val="000000"/>
                  </a:solidFill>
                </a:uFill>
                <a:latin typeface="Calibri"/>
                <a:cs typeface="Calibri"/>
              </a:rPr>
              <a:t>hours</a:t>
            </a:r>
            <a:endParaRPr sz="2800">
              <a:latin typeface="Calibri"/>
              <a:cs typeface="Calibri"/>
            </a:endParaRPr>
          </a:p>
        </p:txBody>
      </p:sp>
    </p:spTree>
    <p:extLst>
      <p:ext uri="{BB962C8B-B14F-4D97-AF65-F5344CB8AC3E}">
        <p14:creationId xmlns:p14="http://schemas.microsoft.com/office/powerpoint/2010/main" val="1470553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1396" y="141732"/>
            <a:ext cx="6867525" cy="757555"/>
          </a:xfrm>
          <a:prstGeom prst="rect">
            <a:avLst/>
          </a:prstGeom>
        </p:spPr>
        <p:txBody>
          <a:bodyPr vert="horz" wrap="square" lIns="0" tIns="12700" rIns="0" bIns="0" rtlCol="0">
            <a:spAutoFit/>
          </a:bodyPr>
          <a:lstStyle/>
          <a:p>
            <a:pPr marL="12700">
              <a:lnSpc>
                <a:spcPct val="100000"/>
              </a:lnSpc>
              <a:spcBef>
                <a:spcPts val="100"/>
              </a:spcBef>
            </a:pPr>
            <a:r>
              <a:rPr spc="-160" dirty="0"/>
              <a:t>Migrating </a:t>
            </a:r>
            <a:r>
              <a:rPr spc="-140" dirty="0"/>
              <a:t>from RBAC </a:t>
            </a:r>
            <a:r>
              <a:rPr spc="-105" dirty="0"/>
              <a:t>to</a:t>
            </a:r>
            <a:r>
              <a:rPr spc="-685" dirty="0"/>
              <a:t> </a:t>
            </a:r>
            <a:r>
              <a:rPr spc="-145" dirty="0"/>
              <a:t>ABAC</a:t>
            </a:r>
          </a:p>
        </p:txBody>
      </p:sp>
      <p:sp>
        <p:nvSpPr>
          <p:cNvPr id="3" name="object 3"/>
          <p:cNvSpPr txBox="1"/>
          <p:nvPr/>
        </p:nvSpPr>
        <p:spPr>
          <a:xfrm>
            <a:off x="821396" y="907620"/>
            <a:ext cx="11258550" cy="5127625"/>
          </a:xfrm>
          <a:prstGeom prst="rect">
            <a:avLst/>
          </a:prstGeom>
        </p:spPr>
        <p:txBody>
          <a:bodyPr vert="horz" wrap="square" lIns="0" tIns="140335" rIns="0" bIns="0" rtlCol="0">
            <a:spAutoFit/>
          </a:bodyPr>
          <a:lstStyle/>
          <a:p>
            <a:pPr marL="12700">
              <a:lnSpc>
                <a:spcPct val="100000"/>
              </a:lnSpc>
              <a:spcBef>
                <a:spcPts val="1105"/>
              </a:spcBef>
            </a:pPr>
            <a:r>
              <a:rPr sz="3200" dirty="0">
                <a:latin typeface="Calibri"/>
                <a:cs typeface="Calibri"/>
              </a:rPr>
              <a:t>In </a:t>
            </a:r>
            <a:r>
              <a:rPr sz="3200" spc="-15" dirty="0">
                <a:latin typeface="Calibri"/>
                <a:cs typeface="Calibri"/>
              </a:rPr>
              <a:t>general, three</a:t>
            </a:r>
            <a:r>
              <a:rPr sz="3200" spc="15" dirty="0">
                <a:latin typeface="Calibri"/>
                <a:cs typeface="Calibri"/>
              </a:rPr>
              <a:t> </a:t>
            </a:r>
            <a:r>
              <a:rPr sz="3200" spc="-10" dirty="0">
                <a:latin typeface="Calibri"/>
                <a:cs typeface="Calibri"/>
              </a:rPr>
              <a:t>approaches:</a:t>
            </a:r>
            <a:endParaRPr sz="3200" dirty="0">
              <a:latin typeface="Calibri"/>
              <a:cs typeface="Calibri"/>
            </a:endParaRPr>
          </a:p>
          <a:p>
            <a:pPr marL="756285" indent="-744220">
              <a:lnSpc>
                <a:spcPts val="3860"/>
              </a:lnSpc>
              <a:spcBef>
                <a:spcPts val="1010"/>
              </a:spcBef>
              <a:buClr>
                <a:srgbClr val="E30477"/>
              </a:buClr>
              <a:buAutoNum type="arabicPeriod"/>
              <a:tabLst>
                <a:tab pos="756285" algn="l"/>
                <a:tab pos="756920" algn="l"/>
              </a:tabLst>
            </a:pPr>
            <a:r>
              <a:rPr sz="3200" spc="-5" dirty="0">
                <a:latin typeface="Calibri"/>
                <a:cs typeface="Calibri"/>
              </a:rPr>
              <a:t>Dynamic</a:t>
            </a:r>
            <a:r>
              <a:rPr sz="3200" spc="10" dirty="0">
                <a:latin typeface="Calibri"/>
                <a:cs typeface="Calibri"/>
              </a:rPr>
              <a:t> </a:t>
            </a:r>
            <a:r>
              <a:rPr sz="3200" spc="-15" dirty="0">
                <a:latin typeface="Calibri"/>
                <a:cs typeface="Calibri"/>
              </a:rPr>
              <a:t>roles</a:t>
            </a:r>
            <a:endParaRPr sz="3200" dirty="0">
              <a:latin typeface="Calibri"/>
              <a:cs typeface="Calibri"/>
            </a:endParaRPr>
          </a:p>
          <a:p>
            <a:pPr marL="1109345" lvl="1" indent="-744220">
              <a:lnSpc>
                <a:spcPts val="3385"/>
              </a:lnSpc>
              <a:buClr>
                <a:srgbClr val="6AC2ED"/>
              </a:buClr>
              <a:buFont typeface="Wingdings"/>
              <a:buChar char=""/>
              <a:tabLst>
                <a:tab pos="1109345" algn="l"/>
                <a:tab pos="1109980" algn="l"/>
              </a:tabLst>
            </a:pPr>
            <a:r>
              <a:rPr sz="2800" spc="-10" dirty="0">
                <a:solidFill>
                  <a:srgbClr val="585858"/>
                </a:solidFill>
                <a:latin typeface="Calibri"/>
                <a:cs typeface="Calibri"/>
              </a:rPr>
              <a:t>Determine </a:t>
            </a:r>
            <a:r>
              <a:rPr sz="2800" dirty="0">
                <a:solidFill>
                  <a:srgbClr val="585858"/>
                </a:solidFill>
                <a:latin typeface="Calibri"/>
                <a:cs typeface="Calibri"/>
              </a:rPr>
              <a:t>a </a:t>
            </a:r>
            <a:r>
              <a:rPr sz="2800" spc="-15" dirty="0">
                <a:solidFill>
                  <a:srgbClr val="585858"/>
                </a:solidFill>
                <a:latin typeface="Calibri"/>
                <a:cs typeface="Calibri"/>
              </a:rPr>
              <a:t>subject’s roles </a:t>
            </a:r>
            <a:r>
              <a:rPr sz="2800" spc="-5" dirty="0">
                <a:solidFill>
                  <a:srgbClr val="585858"/>
                </a:solidFill>
                <a:latin typeface="Calibri"/>
                <a:cs typeface="Calibri"/>
              </a:rPr>
              <a:t>based on </a:t>
            </a:r>
            <a:r>
              <a:rPr sz="2800" spc="-15" dirty="0">
                <a:solidFill>
                  <a:srgbClr val="585858"/>
                </a:solidFill>
                <a:latin typeface="Calibri"/>
                <a:cs typeface="Calibri"/>
              </a:rPr>
              <a:t>attributes, </a:t>
            </a:r>
            <a:r>
              <a:rPr sz="2800" spc="5" dirty="0">
                <a:solidFill>
                  <a:srgbClr val="585858"/>
                </a:solidFill>
                <a:latin typeface="Calibri"/>
                <a:cs typeface="Calibri"/>
              </a:rPr>
              <a:t>e.g.,</a:t>
            </a:r>
            <a:r>
              <a:rPr sz="2800" spc="15" dirty="0">
                <a:solidFill>
                  <a:srgbClr val="585858"/>
                </a:solidFill>
                <a:latin typeface="Calibri"/>
                <a:cs typeface="Calibri"/>
              </a:rPr>
              <a:t> </a:t>
            </a:r>
            <a:r>
              <a:rPr sz="2800" dirty="0">
                <a:solidFill>
                  <a:srgbClr val="585858"/>
                </a:solidFill>
                <a:latin typeface="Calibri"/>
                <a:cs typeface="Calibri"/>
              </a:rPr>
              <a:t>time</a:t>
            </a:r>
            <a:endParaRPr sz="2800" dirty="0">
              <a:latin typeface="Calibri"/>
              <a:cs typeface="Calibri"/>
            </a:endParaRPr>
          </a:p>
          <a:p>
            <a:pPr marL="1109345" lvl="1" indent="-744220">
              <a:lnSpc>
                <a:spcPts val="3485"/>
              </a:lnSpc>
              <a:buClr>
                <a:srgbClr val="6AC2ED"/>
              </a:buClr>
              <a:buFont typeface="Wingdings"/>
              <a:buChar char=""/>
              <a:tabLst>
                <a:tab pos="1109345" algn="l"/>
                <a:tab pos="1109980" algn="l"/>
              </a:tabLst>
            </a:pPr>
            <a:r>
              <a:rPr sz="2800" spc="-15" dirty="0">
                <a:solidFill>
                  <a:srgbClr val="585858"/>
                </a:solidFill>
                <a:latin typeface="Calibri"/>
                <a:cs typeface="Calibri"/>
              </a:rPr>
              <a:t>Advantage: backwards </a:t>
            </a:r>
            <a:r>
              <a:rPr sz="2800" spc="-10" dirty="0">
                <a:solidFill>
                  <a:srgbClr val="585858"/>
                </a:solidFill>
                <a:latin typeface="Calibri"/>
                <a:cs typeface="Calibri"/>
              </a:rPr>
              <a:t>compatible </a:t>
            </a:r>
            <a:r>
              <a:rPr sz="2800" dirty="0">
                <a:solidFill>
                  <a:srgbClr val="585858"/>
                </a:solidFill>
                <a:latin typeface="Calibri"/>
                <a:cs typeface="Calibri"/>
              </a:rPr>
              <a:t>with </a:t>
            </a:r>
            <a:r>
              <a:rPr sz="2800" spc="-15" dirty="0">
                <a:solidFill>
                  <a:srgbClr val="585858"/>
                </a:solidFill>
                <a:latin typeface="Calibri"/>
                <a:cs typeface="Calibri"/>
              </a:rPr>
              <a:t>existing</a:t>
            </a:r>
            <a:r>
              <a:rPr sz="2800" spc="-25" dirty="0">
                <a:solidFill>
                  <a:srgbClr val="585858"/>
                </a:solidFill>
                <a:latin typeface="Calibri"/>
                <a:cs typeface="Calibri"/>
              </a:rPr>
              <a:t> systems</a:t>
            </a:r>
            <a:endParaRPr sz="2800" dirty="0">
              <a:latin typeface="Calibri"/>
              <a:cs typeface="Calibri"/>
            </a:endParaRPr>
          </a:p>
          <a:p>
            <a:pPr marL="756285" indent="-744220">
              <a:lnSpc>
                <a:spcPts val="3860"/>
              </a:lnSpc>
              <a:spcBef>
                <a:spcPts val="1000"/>
              </a:spcBef>
              <a:buClr>
                <a:srgbClr val="E30477"/>
              </a:buClr>
              <a:buAutoNum type="arabicPeriod"/>
              <a:tabLst>
                <a:tab pos="756285" algn="l"/>
                <a:tab pos="756920" algn="l"/>
              </a:tabLst>
            </a:pPr>
            <a:r>
              <a:rPr sz="3200" spc="-15" dirty="0">
                <a:latin typeface="Calibri"/>
                <a:cs typeface="Calibri"/>
              </a:rPr>
              <a:t>Attribute-centric</a:t>
            </a:r>
            <a:endParaRPr sz="3200" dirty="0">
              <a:latin typeface="Calibri"/>
              <a:cs typeface="Calibri"/>
            </a:endParaRPr>
          </a:p>
          <a:p>
            <a:pPr marL="1109345" lvl="1" indent="-744220">
              <a:lnSpc>
                <a:spcPts val="3390"/>
              </a:lnSpc>
              <a:buClr>
                <a:srgbClr val="6AC2ED"/>
              </a:buClr>
              <a:buFont typeface="Wingdings"/>
              <a:buChar char=""/>
              <a:tabLst>
                <a:tab pos="1109345" algn="l"/>
                <a:tab pos="1109980" algn="l"/>
              </a:tabLst>
            </a:pPr>
            <a:r>
              <a:rPr sz="2800" dirty="0">
                <a:solidFill>
                  <a:srgbClr val="585858"/>
                </a:solidFill>
                <a:latin typeface="Calibri"/>
                <a:cs typeface="Calibri"/>
              </a:rPr>
              <a:t>A </a:t>
            </a:r>
            <a:r>
              <a:rPr sz="2800" spc="-15" dirty="0">
                <a:solidFill>
                  <a:srgbClr val="585858"/>
                </a:solidFill>
                <a:latin typeface="Calibri"/>
                <a:cs typeface="Calibri"/>
              </a:rPr>
              <a:t>role </a:t>
            </a:r>
            <a:r>
              <a:rPr sz="2800" dirty="0">
                <a:solidFill>
                  <a:srgbClr val="585858"/>
                </a:solidFill>
                <a:latin typeface="Calibri"/>
                <a:cs typeface="Calibri"/>
              </a:rPr>
              <a:t>is </a:t>
            </a:r>
            <a:r>
              <a:rPr sz="2800" spc="-15" dirty="0">
                <a:solidFill>
                  <a:srgbClr val="585858"/>
                </a:solidFill>
                <a:latin typeface="Calibri"/>
                <a:cs typeface="Calibri"/>
              </a:rPr>
              <a:t>just </a:t>
            </a:r>
            <a:r>
              <a:rPr sz="2800" spc="-5" dirty="0">
                <a:solidFill>
                  <a:srgbClr val="585858"/>
                </a:solidFill>
                <a:latin typeface="Calibri"/>
                <a:cs typeface="Calibri"/>
              </a:rPr>
              <a:t>one of </a:t>
            </a:r>
            <a:r>
              <a:rPr sz="2800" spc="-20" dirty="0">
                <a:solidFill>
                  <a:srgbClr val="585858"/>
                </a:solidFill>
                <a:latin typeface="Calibri"/>
                <a:cs typeface="Calibri"/>
              </a:rPr>
              <a:t>many</a:t>
            </a:r>
            <a:r>
              <a:rPr sz="2800" spc="25" dirty="0">
                <a:solidFill>
                  <a:srgbClr val="585858"/>
                </a:solidFill>
                <a:latin typeface="Calibri"/>
                <a:cs typeface="Calibri"/>
              </a:rPr>
              <a:t> </a:t>
            </a:r>
            <a:r>
              <a:rPr sz="2800" spc="-15" dirty="0">
                <a:solidFill>
                  <a:srgbClr val="585858"/>
                </a:solidFill>
                <a:latin typeface="Calibri"/>
                <a:cs typeface="Calibri"/>
              </a:rPr>
              <a:t>attributes</a:t>
            </a:r>
            <a:endParaRPr sz="2800" dirty="0">
              <a:latin typeface="Calibri"/>
              <a:cs typeface="Calibri"/>
            </a:endParaRPr>
          </a:p>
          <a:p>
            <a:pPr marL="1109345" lvl="1" indent="-744220">
              <a:lnSpc>
                <a:spcPts val="3490"/>
              </a:lnSpc>
              <a:buClr>
                <a:srgbClr val="6AC2ED"/>
              </a:buClr>
              <a:buFont typeface="Wingdings"/>
              <a:buChar char=""/>
              <a:tabLst>
                <a:tab pos="1109345" algn="l"/>
                <a:tab pos="1109980" algn="l"/>
              </a:tabLst>
            </a:pPr>
            <a:r>
              <a:rPr sz="2800" spc="-15" dirty="0">
                <a:solidFill>
                  <a:srgbClr val="585858"/>
                </a:solidFill>
                <a:latin typeface="Calibri"/>
                <a:cs typeface="Calibri"/>
              </a:rPr>
              <a:t>Advantage: </a:t>
            </a:r>
            <a:r>
              <a:rPr sz="2800" spc="-10" dirty="0">
                <a:solidFill>
                  <a:srgbClr val="585858"/>
                </a:solidFill>
                <a:latin typeface="Calibri"/>
                <a:cs typeface="Calibri"/>
              </a:rPr>
              <a:t>can </a:t>
            </a:r>
            <a:r>
              <a:rPr sz="2800" spc="-15" dirty="0">
                <a:solidFill>
                  <a:srgbClr val="585858"/>
                </a:solidFill>
                <a:latin typeface="Calibri"/>
                <a:cs typeface="Calibri"/>
              </a:rPr>
              <a:t>reuse existing roles </a:t>
            </a:r>
            <a:r>
              <a:rPr sz="2800" dirty="0">
                <a:solidFill>
                  <a:srgbClr val="585858"/>
                </a:solidFill>
                <a:latin typeface="Calibri"/>
                <a:cs typeface="Calibri"/>
              </a:rPr>
              <a:t>in </a:t>
            </a:r>
            <a:r>
              <a:rPr sz="2800" spc="-10" dirty="0">
                <a:solidFill>
                  <a:srgbClr val="585858"/>
                </a:solidFill>
                <a:latin typeface="Calibri"/>
                <a:cs typeface="Calibri"/>
              </a:rPr>
              <a:t>attribute-based</a:t>
            </a:r>
            <a:r>
              <a:rPr sz="2800" spc="-15" dirty="0">
                <a:solidFill>
                  <a:srgbClr val="585858"/>
                </a:solidFill>
                <a:latin typeface="Calibri"/>
                <a:cs typeface="Calibri"/>
              </a:rPr>
              <a:t> </a:t>
            </a:r>
            <a:r>
              <a:rPr sz="2800" spc="-5" dirty="0">
                <a:solidFill>
                  <a:srgbClr val="585858"/>
                </a:solidFill>
                <a:latin typeface="Calibri"/>
                <a:cs typeface="Calibri"/>
              </a:rPr>
              <a:t>rules</a:t>
            </a:r>
            <a:endParaRPr sz="2800" dirty="0">
              <a:latin typeface="Calibri"/>
              <a:cs typeface="Calibri"/>
            </a:endParaRPr>
          </a:p>
          <a:p>
            <a:pPr marL="756285" indent="-744220">
              <a:lnSpc>
                <a:spcPts val="3850"/>
              </a:lnSpc>
              <a:spcBef>
                <a:spcPts val="994"/>
              </a:spcBef>
              <a:buClr>
                <a:srgbClr val="E30477"/>
              </a:buClr>
              <a:buAutoNum type="arabicPeriod"/>
              <a:tabLst>
                <a:tab pos="756285" algn="l"/>
                <a:tab pos="756920" algn="l"/>
              </a:tabLst>
            </a:pPr>
            <a:r>
              <a:rPr sz="3200" spc="-15" dirty="0">
                <a:latin typeface="Calibri"/>
                <a:cs typeface="Calibri"/>
              </a:rPr>
              <a:t>Role-centric</a:t>
            </a:r>
            <a:endParaRPr sz="3200" dirty="0">
              <a:latin typeface="Calibri"/>
              <a:cs typeface="Calibri"/>
            </a:endParaRPr>
          </a:p>
          <a:p>
            <a:pPr marL="1109345" lvl="1" indent="-744220">
              <a:lnSpc>
                <a:spcPts val="3385"/>
              </a:lnSpc>
              <a:buClr>
                <a:srgbClr val="6AC2ED"/>
              </a:buClr>
              <a:buFont typeface="Wingdings"/>
              <a:buChar char=""/>
              <a:tabLst>
                <a:tab pos="1109345" algn="l"/>
                <a:tab pos="1109980" algn="l"/>
              </a:tabLst>
            </a:pPr>
            <a:r>
              <a:rPr sz="2800" dirty="0">
                <a:solidFill>
                  <a:srgbClr val="585858"/>
                </a:solidFill>
                <a:latin typeface="Calibri"/>
                <a:cs typeface="Calibri"/>
              </a:rPr>
              <a:t>Use </a:t>
            </a:r>
            <a:r>
              <a:rPr sz="2800" spc="-15" dirty="0">
                <a:solidFill>
                  <a:srgbClr val="585858"/>
                </a:solidFill>
                <a:latin typeface="Calibri"/>
                <a:cs typeface="Calibri"/>
              </a:rPr>
              <a:t>attributes to constrain roles, </a:t>
            </a:r>
            <a:r>
              <a:rPr sz="2800" dirty="0">
                <a:solidFill>
                  <a:srgbClr val="585858"/>
                </a:solidFill>
                <a:latin typeface="Calibri"/>
                <a:cs typeface="Calibri"/>
              </a:rPr>
              <a:t>i.e., </a:t>
            </a:r>
            <a:r>
              <a:rPr sz="2800" spc="-10" dirty="0">
                <a:solidFill>
                  <a:srgbClr val="585858"/>
                </a:solidFill>
                <a:latin typeface="Calibri"/>
                <a:cs typeface="Calibri"/>
              </a:rPr>
              <a:t>reduce </a:t>
            </a:r>
            <a:r>
              <a:rPr sz="2800" spc="-5" dirty="0">
                <a:solidFill>
                  <a:srgbClr val="585858"/>
                </a:solidFill>
                <a:latin typeface="Calibri"/>
                <a:cs typeface="Calibri"/>
              </a:rPr>
              <a:t>permissions of </a:t>
            </a:r>
            <a:r>
              <a:rPr sz="2800" dirty="0">
                <a:solidFill>
                  <a:srgbClr val="585858"/>
                </a:solidFill>
                <a:latin typeface="Calibri"/>
                <a:cs typeface="Calibri"/>
              </a:rPr>
              <a:t>a</a:t>
            </a:r>
            <a:r>
              <a:rPr sz="2800" spc="25" dirty="0">
                <a:solidFill>
                  <a:srgbClr val="585858"/>
                </a:solidFill>
                <a:latin typeface="Calibri"/>
                <a:cs typeface="Calibri"/>
              </a:rPr>
              <a:t> </a:t>
            </a:r>
            <a:r>
              <a:rPr sz="2800" spc="-20" dirty="0">
                <a:solidFill>
                  <a:srgbClr val="585858"/>
                </a:solidFill>
                <a:latin typeface="Calibri"/>
                <a:cs typeface="Calibri"/>
              </a:rPr>
              <a:t>role</a:t>
            </a:r>
            <a:endParaRPr sz="2800" dirty="0">
              <a:latin typeface="Calibri"/>
              <a:cs typeface="Calibri"/>
            </a:endParaRPr>
          </a:p>
          <a:p>
            <a:pPr marL="1109345" lvl="1" indent="-744220">
              <a:lnSpc>
                <a:spcPts val="3495"/>
              </a:lnSpc>
              <a:buClr>
                <a:srgbClr val="6AC2ED"/>
              </a:buClr>
              <a:buFont typeface="Wingdings"/>
              <a:buChar char=""/>
              <a:tabLst>
                <a:tab pos="1109345" algn="l"/>
                <a:tab pos="1109980" algn="l"/>
              </a:tabLst>
            </a:pPr>
            <a:r>
              <a:rPr sz="2800" spc="-5" dirty="0">
                <a:solidFill>
                  <a:srgbClr val="585858"/>
                </a:solidFill>
                <a:latin typeface="Calibri"/>
                <a:cs typeface="Calibri"/>
              </a:rPr>
              <a:t>Essentially </a:t>
            </a:r>
            <a:r>
              <a:rPr sz="2800" dirty="0">
                <a:solidFill>
                  <a:srgbClr val="585858"/>
                </a:solidFill>
                <a:latin typeface="Calibri"/>
                <a:cs typeface="Calibri"/>
              </a:rPr>
              <a:t>an </a:t>
            </a:r>
            <a:r>
              <a:rPr sz="2800" spc="-15" dirty="0">
                <a:solidFill>
                  <a:srgbClr val="585858"/>
                </a:solidFill>
                <a:latin typeface="Calibri"/>
                <a:cs typeface="Calibri"/>
              </a:rPr>
              <a:t>extension to</a:t>
            </a:r>
            <a:r>
              <a:rPr sz="2800" spc="-25" dirty="0">
                <a:solidFill>
                  <a:srgbClr val="585858"/>
                </a:solidFill>
                <a:latin typeface="Calibri"/>
                <a:cs typeface="Calibri"/>
              </a:rPr>
              <a:t> </a:t>
            </a:r>
            <a:r>
              <a:rPr sz="2800" spc="-10" dirty="0">
                <a:solidFill>
                  <a:srgbClr val="585858"/>
                </a:solidFill>
                <a:latin typeface="Calibri"/>
                <a:cs typeface="Calibri"/>
              </a:rPr>
              <a:t>RBAC</a:t>
            </a:r>
            <a:endParaRPr sz="2800" dirty="0">
              <a:latin typeface="Calibri"/>
              <a:cs typeface="Calibri"/>
            </a:endParaRPr>
          </a:p>
        </p:txBody>
      </p:sp>
    </p:spTree>
    <p:extLst>
      <p:ext uri="{BB962C8B-B14F-4D97-AF65-F5344CB8AC3E}">
        <p14:creationId xmlns:p14="http://schemas.microsoft.com/office/powerpoint/2010/main" val="4282309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1734" y="114239"/>
            <a:ext cx="8089900" cy="757555"/>
          </a:xfrm>
          <a:prstGeom prst="rect">
            <a:avLst/>
          </a:prstGeom>
        </p:spPr>
        <p:txBody>
          <a:bodyPr vert="horz" wrap="square" lIns="0" tIns="12700" rIns="0" bIns="0" rtlCol="0">
            <a:spAutoFit/>
          </a:bodyPr>
          <a:lstStyle/>
          <a:p>
            <a:pPr marL="12700">
              <a:lnSpc>
                <a:spcPct val="100000"/>
              </a:lnSpc>
              <a:spcBef>
                <a:spcPts val="100"/>
              </a:spcBef>
            </a:pPr>
            <a:r>
              <a:rPr spc="-145" dirty="0"/>
              <a:t>ABAC</a:t>
            </a:r>
            <a:r>
              <a:rPr spc="-285" dirty="0"/>
              <a:t> </a:t>
            </a:r>
            <a:r>
              <a:rPr spc="-80" dirty="0"/>
              <a:t>is</a:t>
            </a:r>
            <a:r>
              <a:rPr spc="-310" dirty="0"/>
              <a:t> </a:t>
            </a:r>
            <a:r>
              <a:rPr spc="-135" dirty="0"/>
              <a:t>more</a:t>
            </a:r>
            <a:r>
              <a:rPr spc="-285" dirty="0"/>
              <a:t> </a:t>
            </a:r>
            <a:r>
              <a:rPr spc="-120" dirty="0"/>
              <a:t>than</a:t>
            </a:r>
            <a:r>
              <a:rPr spc="-285" dirty="0"/>
              <a:t> </a:t>
            </a:r>
            <a:r>
              <a:rPr spc="-160" dirty="0"/>
              <a:t>expressing</a:t>
            </a:r>
            <a:r>
              <a:rPr spc="-265" dirty="0"/>
              <a:t> </a:t>
            </a:r>
            <a:r>
              <a:rPr spc="-130" dirty="0"/>
              <a:t>rules</a:t>
            </a:r>
          </a:p>
        </p:txBody>
      </p:sp>
      <p:sp>
        <p:nvSpPr>
          <p:cNvPr id="4" name="object 4"/>
          <p:cNvSpPr/>
          <p:nvPr/>
        </p:nvSpPr>
        <p:spPr>
          <a:xfrm>
            <a:off x="1893656" y="1115441"/>
            <a:ext cx="8174193" cy="5429250"/>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12495" y="6544691"/>
            <a:ext cx="1995170" cy="260071"/>
          </a:xfrm>
          <a:prstGeom prst="rect">
            <a:avLst/>
          </a:prstGeom>
        </p:spPr>
        <p:txBody>
          <a:bodyPr vert="horz" wrap="square" lIns="0" tIns="0" rIns="0" bIns="0" rtlCol="0">
            <a:spAutoFit/>
          </a:bodyPr>
          <a:lstStyle/>
          <a:p>
            <a:pPr marL="12700">
              <a:lnSpc>
                <a:spcPts val="2005"/>
              </a:lnSpc>
            </a:pPr>
            <a:r>
              <a:rPr sz="2000" spc="-5" dirty="0">
                <a:solidFill>
                  <a:srgbClr val="A6A6A6"/>
                </a:solidFill>
                <a:latin typeface="Calibri"/>
                <a:cs typeface="Calibri"/>
              </a:rPr>
              <a:t>Source:</a:t>
            </a:r>
            <a:r>
              <a:rPr sz="2000" spc="-50" dirty="0">
                <a:solidFill>
                  <a:srgbClr val="A6A6A6"/>
                </a:solidFill>
                <a:latin typeface="Calibri"/>
                <a:cs typeface="Calibri"/>
              </a:rPr>
              <a:t> </a:t>
            </a:r>
            <a:r>
              <a:rPr sz="2000" spc="-5" dirty="0">
                <a:solidFill>
                  <a:srgbClr val="A6A6A6"/>
                </a:solidFill>
                <a:latin typeface="Calibri"/>
                <a:cs typeface="Calibri"/>
              </a:rPr>
              <a:t>[NIST20</a:t>
            </a:r>
            <a:r>
              <a:rPr lang="en-US" sz="2000" spc="-5" dirty="0">
                <a:solidFill>
                  <a:srgbClr val="A6A6A6"/>
                </a:solidFill>
                <a:latin typeface="Calibri"/>
                <a:cs typeface="Calibri"/>
              </a:rPr>
              <a:t>19</a:t>
            </a:r>
            <a:r>
              <a:rPr sz="2000" spc="-5" dirty="0">
                <a:solidFill>
                  <a:srgbClr val="A6A6A6"/>
                </a:solidFill>
                <a:latin typeface="Calibri"/>
                <a:cs typeface="Calibri"/>
              </a:rPr>
              <a:t>]</a:t>
            </a:r>
            <a:endParaRPr sz="2000" dirty="0">
              <a:latin typeface="Calibri"/>
              <a:cs typeface="Calibri"/>
            </a:endParaRPr>
          </a:p>
        </p:txBody>
      </p:sp>
    </p:spTree>
    <p:extLst>
      <p:ext uri="{BB962C8B-B14F-4D97-AF65-F5344CB8AC3E}">
        <p14:creationId xmlns:p14="http://schemas.microsoft.com/office/powerpoint/2010/main" val="33431498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81839"/>
            <a:ext cx="4093210" cy="757555"/>
          </a:xfrm>
          <a:prstGeom prst="rect">
            <a:avLst/>
          </a:prstGeom>
        </p:spPr>
        <p:txBody>
          <a:bodyPr vert="horz" wrap="square" lIns="0" tIns="12700" rIns="0" bIns="0" rtlCol="0">
            <a:spAutoFit/>
          </a:bodyPr>
          <a:lstStyle/>
          <a:p>
            <a:pPr marL="12700">
              <a:lnSpc>
                <a:spcPct val="100000"/>
              </a:lnSpc>
              <a:spcBef>
                <a:spcPts val="100"/>
              </a:spcBef>
            </a:pPr>
            <a:r>
              <a:rPr spc="-145" dirty="0"/>
              <a:t>ABAC:</a:t>
            </a:r>
            <a:r>
              <a:rPr spc="-320" dirty="0"/>
              <a:t> </a:t>
            </a:r>
            <a:r>
              <a:rPr spc="-145" dirty="0"/>
              <a:t>Conclusion</a:t>
            </a:r>
          </a:p>
        </p:txBody>
      </p:sp>
      <p:sp>
        <p:nvSpPr>
          <p:cNvPr id="3" name="object 3"/>
          <p:cNvSpPr txBox="1"/>
          <p:nvPr/>
        </p:nvSpPr>
        <p:spPr>
          <a:xfrm>
            <a:off x="688761" y="1396295"/>
            <a:ext cx="11209655" cy="4235450"/>
          </a:xfrm>
          <a:prstGeom prst="rect">
            <a:avLst/>
          </a:prstGeom>
        </p:spPr>
        <p:txBody>
          <a:bodyPr vert="horz" wrap="square" lIns="0" tIns="74930" rIns="0" bIns="0" rtlCol="0">
            <a:spAutoFit/>
          </a:bodyPr>
          <a:lstStyle/>
          <a:p>
            <a:pPr marL="464820" marR="5080" indent="-452755">
              <a:lnSpc>
                <a:spcPts val="3890"/>
              </a:lnSpc>
              <a:spcBef>
                <a:spcPts val="590"/>
              </a:spcBef>
              <a:buClr>
                <a:srgbClr val="E30477"/>
              </a:buClr>
              <a:buFont typeface="Wingdings"/>
              <a:buChar char=""/>
              <a:tabLst>
                <a:tab pos="464820" algn="l"/>
                <a:tab pos="465455" algn="l"/>
              </a:tabLst>
            </a:pPr>
            <a:r>
              <a:rPr sz="3200" spc="-15" dirty="0">
                <a:latin typeface="Calibri"/>
                <a:cs typeface="Calibri"/>
              </a:rPr>
              <a:t>ABAC </a:t>
            </a:r>
            <a:r>
              <a:rPr sz="3200" spc="-5" dirty="0">
                <a:latin typeface="Calibri"/>
                <a:cs typeface="Calibri"/>
              </a:rPr>
              <a:t>brings </a:t>
            </a:r>
            <a:r>
              <a:rPr sz="3200" spc="-15" dirty="0">
                <a:latin typeface="Calibri"/>
                <a:cs typeface="Calibri"/>
              </a:rPr>
              <a:t>many </a:t>
            </a:r>
            <a:r>
              <a:rPr sz="3200" spc="-20" dirty="0">
                <a:latin typeface="Calibri"/>
                <a:cs typeface="Calibri"/>
              </a:rPr>
              <a:t>interesting </a:t>
            </a:r>
            <a:r>
              <a:rPr sz="3200" spc="-15" dirty="0">
                <a:latin typeface="Calibri"/>
                <a:cs typeface="Calibri"/>
              </a:rPr>
              <a:t>improvements </a:t>
            </a:r>
            <a:r>
              <a:rPr sz="3200" spc="-10" dirty="0">
                <a:latin typeface="Calibri"/>
                <a:cs typeface="Calibri"/>
              </a:rPr>
              <a:t>compared </a:t>
            </a:r>
            <a:r>
              <a:rPr sz="3200" spc="-25" dirty="0">
                <a:latin typeface="Calibri"/>
                <a:cs typeface="Calibri"/>
              </a:rPr>
              <a:t>to  </a:t>
            </a:r>
            <a:r>
              <a:rPr sz="3200" spc="-10" dirty="0">
                <a:latin typeface="Calibri"/>
                <a:cs typeface="Calibri"/>
              </a:rPr>
              <a:t>previous</a:t>
            </a:r>
            <a:r>
              <a:rPr sz="3200" spc="-35" dirty="0">
                <a:latin typeface="Calibri"/>
                <a:cs typeface="Calibri"/>
              </a:rPr>
              <a:t> </a:t>
            </a:r>
            <a:r>
              <a:rPr sz="3200" dirty="0">
                <a:latin typeface="Calibri"/>
                <a:cs typeface="Calibri"/>
              </a:rPr>
              <a:t>models</a:t>
            </a:r>
          </a:p>
          <a:p>
            <a:pPr marL="464820" indent="-452755">
              <a:lnSpc>
                <a:spcPct val="100000"/>
              </a:lnSpc>
              <a:spcBef>
                <a:spcPts val="1310"/>
              </a:spcBef>
              <a:buClr>
                <a:srgbClr val="E30477"/>
              </a:buClr>
              <a:buFont typeface="Wingdings"/>
              <a:buChar char=""/>
              <a:tabLst>
                <a:tab pos="464820" algn="l"/>
                <a:tab pos="465455" algn="l"/>
              </a:tabLst>
            </a:pPr>
            <a:r>
              <a:rPr sz="3200" spc="-15" dirty="0">
                <a:latin typeface="Calibri"/>
                <a:cs typeface="Calibri"/>
              </a:rPr>
              <a:t>ABAC </a:t>
            </a:r>
            <a:r>
              <a:rPr sz="3200" dirty="0">
                <a:latin typeface="Calibri"/>
                <a:cs typeface="Calibri"/>
              </a:rPr>
              <a:t>is </a:t>
            </a:r>
            <a:r>
              <a:rPr sz="3200" spc="-10" dirty="0">
                <a:latin typeface="Calibri"/>
                <a:cs typeface="Calibri"/>
              </a:rPr>
              <a:t>seen </a:t>
            </a:r>
            <a:r>
              <a:rPr sz="3200" spc="-5" dirty="0">
                <a:latin typeface="Calibri"/>
                <a:cs typeface="Calibri"/>
              </a:rPr>
              <a:t>by </a:t>
            </a:r>
            <a:r>
              <a:rPr sz="3200" spc="-15" dirty="0">
                <a:latin typeface="Calibri"/>
                <a:cs typeface="Calibri"/>
              </a:rPr>
              <a:t>many </a:t>
            </a:r>
            <a:r>
              <a:rPr sz="3200" dirty="0">
                <a:latin typeface="Calibri"/>
                <a:cs typeface="Calibri"/>
              </a:rPr>
              <a:t>as the </a:t>
            </a:r>
            <a:r>
              <a:rPr sz="3200" spc="-15" dirty="0">
                <a:latin typeface="Calibri"/>
                <a:cs typeface="Calibri"/>
              </a:rPr>
              <a:t>next </a:t>
            </a:r>
            <a:r>
              <a:rPr sz="3200" spc="-25" dirty="0">
                <a:latin typeface="Calibri"/>
                <a:cs typeface="Calibri"/>
              </a:rPr>
              <a:t>step </a:t>
            </a:r>
            <a:r>
              <a:rPr sz="3200" dirty="0">
                <a:latin typeface="Calibri"/>
                <a:cs typeface="Calibri"/>
              </a:rPr>
              <a:t>in access</a:t>
            </a:r>
            <a:r>
              <a:rPr sz="3200" spc="-40" dirty="0">
                <a:latin typeface="Calibri"/>
                <a:cs typeface="Calibri"/>
              </a:rPr>
              <a:t> </a:t>
            </a:r>
            <a:r>
              <a:rPr sz="3200" spc="-20" dirty="0">
                <a:latin typeface="Calibri"/>
                <a:cs typeface="Calibri"/>
              </a:rPr>
              <a:t>control</a:t>
            </a:r>
            <a:endParaRPr sz="3200" dirty="0">
              <a:latin typeface="Calibri"/>
              <a:cs typeface="Calibri"/>
            </a:endParaRPr>
          </a:p>
          <a:p>
            <a:pPr marL="464820" marR="647700" indent="-452755">
              <a:lnSpc>
                <a:spcPts val="3890"/>
              </a:lnSpc>
              <a:spcBef>
                <a:spcPts val="1855"/>
              </a:spcBef>
              <a:tabLst>
                <a:tab pos="464820" algn="l"/>
              </a:tabLst>
            </a:pPr>
            <a:r>
              <a:rPr sz="3200" dirty="0">
                <a:solidFill>
                  <a:srgbClr val="E30477"/>
                </a:solidFill>
                <a:latin typeface="Wingdings"/>
                <a:cs typeface="Wingdings"/>
              </a:rPr>
              <a:t></a:t>
            </a:r>
            <a:r>
              <a:rPr sz="3200" dirty="0">
                <a:solidFill>
                  <a:srgbClr val="E30477"/>
                </a:solidFill>
                <a:latin typeface="Times New Roman"/>
                <a:cs typeface="Times New Roman"/>
              </a:rPr>
              <a:t>	</a:t>
            </a:r>
            <a:r>
              <a:rPr sz="3200" spc="-5" dirty="0">
                <a:latin typeface="Calibri"/>
                <a:cs typeface="Calibri"/>
              </a:rPr>
              <a:t>=&gt; </a:t>
            </a:r>
            <a:r>
              <a:rPr sz="3200" spc="-10" dirty="0">
                <a:latin typeface="Calibri"/>
                <a:cs typeface="Calibri"/>
              </a:rPr>
              <a:t>Definitely </a:t>
            </a:r>
            <a:r>
              <a:rPr sz="3200" spc="-5" dirty="0">
                <a:latin typeface="Calibri"/>
                <a:cs typeface="Calibri"/>
              </a:rPr>
              <a:t>something </a:t>
            </a:r>
            <a:r>
              <a:rPr sz="3200" spc="-15" dirty="0">
                <a:latin typeface="Calibri"/>
                <a:cs typeface="Calibri"/>
              </a:rPr>
              <a:t>you </a:t>
            </a:r>
            <a:r>
              <a:rPr sz="3200" spc="-5" dirty="0">
                <a:latin typeface="Calibri"/>
                <a:cs typeface="Calibri"/>
              </a:rPr>
              <a:t>should </a:t>
            </a:r>
            <a:r>
              <a:rPr sz="3200" spc="-45" dirty="0">
                <a:latin typeface="Calibri"/>
                <a:cs typeface="Calibri"/>
              </a:rPr>
              <a:t>consider, </a:t>
            </a:r>
            <a:r>
              <a:rPr sz="3200" dirty="0">
                <a:latin typeface="Calibri"/>
                <a:cs typeface="Calibri"/>
              </a:rPr>
              <a:t>but </a:t>
            </a:r>
            <a:r>
              <a:rPr sz="3200" spc="-5" dirty="0">
                <a:latin typeface="Calibri"/>
                <a:cs typeface="Calibri"/>
              </a:rPr>
              <a:t>not </a:t>
            </a:r>
            <a:r>
              <a:rPr sz="3200" dirty="0">
                <a:latin typeface="Calibri"/>
                <a:cs typeface="Calibri"/>
              </a:rPr>
              <a:t>a  </a:t>
            </a:r>
            <a:r>
              <a:rPr sz="3200" spc="-5" dirty="0">
                <a:latin typeface="Calibri"/>
                <a:cs typeface="Calibri"/>
              </a:rPr>
              <a:t>small </a:t>
            </a:r>
            <a:r>
              <a:rPr sz="3200" spc="-25" dirty="0">
                <a:latin typeface="Calibri"/>
                <a:cs typeface="Calibri"/>
              </a:rPr>
              <a:t>step to</a:t>
            </a:r>
            <a:r>
              <a:rPr sz="3200" dirty="0">
                <a:latin typeface="Calibri"/>
                <a:cs typeface="Calibri"/>
              </a:rPr>
              <a:t> </a:t>
            </a:r>
            <a:r>
              <a:rPr sz="3200" spc="-50" dirty="0">
                <a:latin typeface="Calibri"/>
                <a:cs typeface="Calibri"/>
              </a:rPr>
              <a:t>take</a:t>
            </a:r>
            <a:endParaRPr sz="3200" dirty="0">
              <a:latin typeface="Calibri"/>
              <a:cs typeface="Calibri"/>
            </a:endParaRPr>
          </a:p>
          <a:p>
            <a:pPr marL="464820" indent="-452755">
              <a:lnSpc>
                <a:spcPct val="100000"/>
              </a:lnSpc>
              <a:spcBef>
                <a:spcPts val="1310"/>
              </a:spcBef>
              <a:buClr>
                <a:srgbClr val="E30477"/>
              </a:buClr>
              <a:buFont typeface="Wingdings"/>
              <a:buChar char=""/>
              <a:tabLst>
                <a:tab pos="464820" algn="l"/>
                <a:tab pos="465455" algn="l"/>
              </a:tabLst>
            </a:pPr>
            <a:r>
              <a:rPr sz="3200" spc="-5" dirty="0">
                <a:latin typeface="Calibri"/>
                <a:cs typeface="Calibri"/>
              </a:rPr>
              <a:t>Further reading:</a:t>
            </a:r>
            <a:r>
              <a:rPr sz="3200" spc="-80" dirty="0">
                <a:latin typeface="Calibri"/>
                <a:cs typeface="Calibri"/>
              </a:rPr>
              <a:t> </a:t>
            </a:r>
            <a:r>
              <a:rPr sz="3200" spc="-5" dirty="0">
                <a:latin typeface="Calibri"/>
                <a:cs typeface="Calibri"/>
              </a:rPr>
              <a:t>[NIST201</a:t>
            </a:r>
            <a:r>
              <a:rPr lang="en-US" sz="3200" spc="-5" dirty="0">
                <a:latin typeface="Calibri"/>
                <a:cs typeface="Calibri"/>
              </a:rPr>
              <a:t>9</a:t>
            </a:r>
            <a:r>
              <a:rPr sz="3200" spc="-5" dirty="0">
                <a:latin typeface="Calibri"/>
                <a:cs typeface="Calibri"/>
              </a:rPr>
              <a:t>]</a:t>
            </a:r>
            <a:endParaRPr sz="3200" dirty="0">
              <a:latin typeface="Calibri"/>
              <a:cs typeface="Calibri"/>
            </a:endParaRPr>
          </a:p>
          <a:p>
            <a:pPr marL="818515" lvl="1" indent="-349250">
              <a:lnSpc>
                <a:spcPct val="100000"/>
              </a:lnSpc>
              <a:spcBef>
                <a:spcPts val="140"/>
              </a:spcBef>
              <a:buClr>
                <a:srgbClr val="6AC2ED"/>
              </a:buClr>
              <a:buFont typeface="Wingdings"/>
              <a:buChar char=""/>
              <a:tabLst>
                <a:tab pos="818515" algn="l"/>
                <a:tab pos="819150" algn="l"/>
              </a:tabLst>
            </a:pPr>
            <a:r>
              <a:rPr sz="2800" spc="-5" dirty="0">
                <a:solidFill>
                  <a:srgbClr val="585858"/>
                </a:solidFill>
                <a:latin typeface="Calibri"/>
                <a:cs typeface="Calibri"/>
              </a:rPr>
              <a:t>Overview </a:t>
            </a:r>
            <a:r>
              <a:rPr sz="2800" dirty="0">
                <a:solidFill>
                  <a:srgbClr val="585858"/>
                </a:solidFill>
                <a:latin typeface="Calibri"/>
                <a:cs typeface="Calibri"/>
              </a:rPr>
              <a:t>of </a:t>
            </a:r>
            <a:r>
              <a:rPr sz="2800" spc="-20" dirty="0">
                <a:solidFill>
                  <a:srgbClr val="585858"/>
                </a:solidFill>
                <a:latin typeface="Calibri"/>
                <a:cs typeface="Calibri"/>
              </a:rPr>
              <a:t>ABAC, </a:t>
            </a:r>
            <a:r>
              <a:rPr sz="2800" spc="-5" dirty="0">
                <a:solidFill>
                  <a:srgbClr val="585858"/>
                </a:solidFill>
                <a:latin typeface="Calibri"/>
                <a:cs typeface="Calibri"/>
              </a:rPr>
              <a:t>challenges </a:t>
            </a:r>
            <a:r>
              <a:rPr sz="2800" dirty="0">
                <a:solidFill>
                  <a:srgbClr val="585858"/>
                </a:solidFill>
                <a:latin typeface="Calibri"/>
                <a:cs typeface="Calibri"/>
              </a:rPr>
              <a:t>and </a:t>
            </a:r>
            <a:r>
              <a:rPr sz="2800" spc="-10" dirty="0">
                <a:solidFill>
                  <a:srgbClr val="585858"/>
                </a:solidFill>
                <a:latin typeface="Calibri"/>
                <a:cs typeface="Calibri"/>
              </a:rPr>
              <a:t>enterprise</a:t>
            </a:r>
            <a:r>
              <a:rPr sz="2800" spc="60" dirty="0">
                <a:solidFill>
                  <a:srgbClr val="585858"/>
                </a:solidFill>
                <a:latin typeface="Calibri"/>
                <a:cs typeface="Calibri"/>
              </a:rPr>
              <a:t> </a:t>
            </a:r>
            <a:r>
              <a:rPr sz="2800" spc="-15" dirty="0">
                <a:solidFill>
                  <a:srgbClr val="585858"/>
                </a:solidFill>
                <a:latin typeface="Calibri"/>
                <a:cs typeface="Calibri"/>
              </a:rPr>
              <a:t>considerations</a:t>
            </a:r>
            <a:endParaRPr sz="2800" dirty="0">
              <a:latin typeface="Calibri"/>
              <a:cs typeface="Calibri"/>
            </a:endParaRPr>
          </a:p>
        </p:txBody>
      </p:sp>
    </p:spTree>
    <p:extLst>
      <p:ext uri="{BB962C8B-B14F-4D97-AF65-F5344CB8AC3E}">
        <p14:creationId xmlns:p14="http://schemas.microsoft.com/office/powerpoint/2010/main" val="941090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9226" y="129706"/>
            <a:ext cx="5828030" cy="757555"/>
          </a:xfrm>
          <a:prstGeom prst="rect">
            <a:avLst/>
          </a:prstGeom>
        </p:spPr>
        <p:txBody>
          <a:bodyPr vert="horz" wrap="square" lIns="0" tIns="12700" rIns="0" bIns="0" rtlCol="0">
            <a:spAutoFit/>
          </a:bodyPr>
          <a:lstStyle/>
          <a:p>
            <a:pPr marL="12700">
              <a:lnSpc>
                <a:spcPct val="100000"/>
              </a:lnSpc>
              <a:spcBef>
                <a:spcPts val="100"/>
              </a:spcBef>
            </a:pPr>
            <a:r>
              <a:rPr spc="-155" dirty="0"/>
              <a:t>Multi-level </a:t>
            </a:r>
            <a:r>
              <a:rPr spc="-135" dirty="0"/>
              <a:t>access</a:t>
            </a:r>
            <a:r>
              <a:rPr spc="-409" dirty="0"/>
              <a:t> </a:t>
            </a:r>
            <a:r>
              <a:rPr spc="-160" dirty="0"/>
              <a:t>control</a:t>
            </a:r>
          </a:p>
        </p:txBody>
      </p:sp>
      <p:sp>
        <p:nvSpPr>
          <p:cNvPr id="3" name="object 3"/>
          <p:cNvSpPr txBox="1"/>
          <p:nvPr/>
        </p:nvSpPr>
        <p:spPr>
          <a:xfrm>
            <a:off x="844842" y="1439600"/>
            <a:ext cx="9990455" cy="2239716"/>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200" spc="-5" dirty="0">
                <a:latin typeface="Calibri"/>
                <a:cs typeface="Calibri"/>
              </a:rPr>
              <a:t>Sometimes </a:t>
            </a:r>
            <a:r>
              <a:rPr sz="3200" dirty="0">
                <a:latin typeface="Calibri"/>
                <a:cs typeface="Calibri"/>
              </a:rPr>
              <a:t>also </a:t>
            </a:r>
            <a:r>
              <a:rPr sz="3200" spc="-5" dirty="0">
                <a:latin typeface="Calibri"/>
                <a:cs typeface="Calibri"/>
              </a:rPr>
              <a:t>called </a:t>
            </a:r>
            <a:r>
              <a:rPr sz="3200" spc="-10" dirty="0">
                <a:latin typeface="Calibri"/>
                <a:cs typeface="Calibri"/>
              </a:rPr>
              <a:t>Lattice-Based </a:t>
            </a:r>
            <a:r>
              <a:rPr sz="3200" dirty="0">
                <a:latin typeface="Calibri"/>
                <a:cs typeface="Calibri"/>
              </a:rPr>
              <a:t>Access</a:t>
            </a:r>
            <a:r>
              <a:rPr sz="3200" spc="-40" dirty="0">
                <a:latin typeface="Calibri"/>
                <a:cs typeface="Calibri"/>
              </a:rPr>
              <a:t> </a:t>
            </a:r>
            <a:r>
              <a:rPr sz="3200" spc="-20" dirty="0">
                <a:latin typeface="Calibri"/>
                <a:cs typeface="Calibri"/>
              </a:rPr>
              <a:t>Control</a:t>
            </a:r>
            <a:endParaRPr sz="32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200" spc="-5" dirty="0">
                <a:latin typeface="Calibri"/>
                <a:cs typeface="Calibri"/>
              </a:rPr>
              <a:t>Strict </a:t>
            </a:r>
            <a:r>
              <a:rPr sz="3200" spc="-20" dirty="0">
                <a:latin typeface="Calibri"/>
                <a:cs typeface="Calibri"/>
              </a:rPr>
              <a:t>control </a:t>
            </a:r>
            <a:r>
              <a:rPr sz="3200" spc="-15" dirty="0">
                <a:latin typeface="Calibri"/>
                <a:cs typeface="Calibri"/>
              </a:rPr>
              <a:t>over information</a:t>
            </a:r>
            <a:r>
              <a:rPr sz="3200" spc="-90" dirty="0">
                <a:latin typeface="Calibri"/>
                <a:cs typeface="Calibri"/>
              </a:rPr>
              <a:t> </a:t>
            </a:r>
            <a:r>
              <a:rPr sz="3200" spc="-5" dirty="0">
                <a:latin typeface="Calibri"/>
                <a:cs typeface="Calibri"/>
              </a:rPr>
              <a:t>flow</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spc="-15" dirty="0">
                <a:solidFill>
                  <a:srgbClr val="585858"/>
                </a:solidFill>
                <a:latin typeface="Calibri"/>
                <a:cs typeface="Calibri"/>
              </a:rPr>
              <a:t>Resources are </a:t>
            </a:r>
            <a:r>
              <a:rPr sz="2800" spc="-5" dirty="0">
                <a:solidFill>
                  <a:srgbClr val="585858"/>
                </a:solidFill>
                <a:latin typeface="Calibri"/>
                <a:cs typeface="Calibri"/>
              </a:rPr>
              <a:t>assigned </a:t>
            </a:r>
            <a:r>
              <a:rPr sz="2800" i="1" spc="-5" dirty="0">
                <a:solidFill>
                  <a:srgbClr val="585858"/>
                </a:solidFill>
                <a:latin typeface="Calibri"/>
                <a:cs typeface="Calibri"/>
              </a:rPr>
              <a:t>security</a:t>
            </a:r>
            <a:r>
              <a:rPr sz="2800" i="1" spc="20" dirty="0">
                <a:solidFill>
                  <a:srgbClr val="585858"/>
                </a:solidFill>
                <a:latin typeface="Calibri"/>
                <a:cs typeface="Calibri"/>
              </a:rPr>
              <a:t> </a:t>
            </a:r>
            <a:r>
              <a:rPr sz="2800" i="1" spc="-10" dirty="0">
                <a:solidFill>
                  <a:srgbClr val="585858"/>
                </a:solidFill>
                <a:latin typeface="Calibri"/>
                <a:cs typeface="Calibri"/>
              </a:rPr>
              <a:t>classifications</a:t>
            </a:r>
            <a:endParaRPr sz="28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2800" spc="-5" dirty="0">
                <a:solidFill>
                  <a:srgbClr val="585858"/>
                </a:solidFill>
                <a:latin typeface="Calibri"/>
                <a:cs typeface="Calibri"/>
              </a:rPr>
              <a:t>Subjects </a:t>
            </a:r>
            <a:r>
              <a:rPr dirty="0">
                <a:solidFill>
                  <a:srgbClr val="585858"/>
                </a:solidFill>
                <a:latin typeface="Calibri"/>
                <a:cs typeface="Calibri"/>
              </a:rPr>
              <a:t>(and their </a:t>
            </a:r>
            <a:r>
              <a:rPr spc="-10" dirty="0">
                <a:solidFill>
                  <a:srgbClr val="585858"/>
                </a:solidFill>
                <a:latin typeface="Calibri"/>
                <a:cs typeface="Calibri"/>
              </a:rPr>
              <a:t>programs) </a:t>
            </a:r>
            <a:r>
              <a:rPr sz="2800" spc="-15" dirty="0">
                <a:solidFill>
                  <a:srgbClr val="585858"/>
                </a:solidFill>
                <a:latin typeface="Calibri"/>
                <a:cs typeface="Calibri"/>
              </a:rPr>
              <a:t>are </a:t>
            </a:r>
            <a:r>
              <a:rPr sz="2800" spc="-5" dirty="0">
                <a:solidFill>
                  <a:srgbClr val="585858"/>
                </a:solidFill>
                <a:latin typeface="Calibri"/>
                <a:cs typeface="Calibri"/>
              </a:rPr>
              <a:t>assigned </a:t>
            </a:r>
            <a:r>
              <a:rPr sz="2800" i="1" spc="-5" dirty="0">
                <a:solidFill>
                  <a:srgbClr val="585858"/>
                </a:solidFill>
                <a:latin typeface="Calibri"/>
                <a:cs typeface="Calibri"/>
              </a:rPr>
              <a:t>security</a:t>
            </a:r>
            <a:r>
              <a:rPr sz="2800" i="1" spc="-120" dirty="0">
                <a:solidFill>
                  <a:srgbClr val="585858"/>
                </a:solidFill>
                <a:latin typeface="Calibri"/>
                <a:cs typeface="Calibri"/>
              </a:rPr>
              <a:t> </a:t>
            </a:r>
            <a:r>
              <a:rPr sz="2800" i="1" spc="-5" dirty="0">
                <a:solidFill>
                  <a:srgbClr val="585858"/>
                </a:solidFill>
                <a:latin typeface="Calibri"/>
                <a:cs typeface="Calibri"/>
              </a:rPr>
              <a:t>clearances</a:t>
            </a:r>
            <a:endParaRPr sz="2800" dirty="0">
              <a:latin typeface="Calibri"/>
              <a:cs typeface="Calibri"/>
            </a:endParaRPr>
          </a:p>
        </p:txBody>
      </p:sp>
      <p:sp>
        <p:nvSpPr>
          <p:cNvPr id="4" name="object 4"/>
          <p:cNvSpPr txBox="1"/>
          <p:nvPr/>
        </p:nvSpPr>
        <p:spPr>
          <a:xfrm>
            <a:off x="844842" y="3516741"/>
            <a:ext cx="5984240" cy="2143536"/>
          </a:xfrm>
          <a:prstGeom prst="rect">
            <a:avLst/>
          </a:prstGeom>
        </p:spPr>
        <p:txBody>
          <a:bodyPr vert="horz" wrap="square" lIns="0" tIns="164465" rIns="0" bIns="0" rtlCol="0">
            <a:spAutoFit/>
          </a:bodyPr>
          <a:lstStyle/>
          <a:p>
            <a:pPr marL="818515" indent="-349250">
              <a:lnSpc>
                <a:spcPct val="100000"/>
              </a:lnSpc>
              <a:spcBef>
                <a:spcPts val="1295"/>
              </a:spcBef>
              <a:buClr>
                <a:srgbClr val="6AC2ED"/>
              </a:buClr>
              <a:buFont typeface="Wingdings"/>
              <a:buChar char=""/>
              <a:tabLst>
                <a:tab pos="818515" algn="l"/>
                <a:tab pos="819150" algn="l"/>
              </a:tabLst>
            </a:pPr>
            <a:r>
              <a:rPr sz="2800" spc="-5" dirty="0">
                <a:solidFill>
                  <a:srgbClr val="585858"/>
                </a:solidFill>
                <a:latin typeface="Calibri"/>
                <a:cs typeface="Calibri"/>
              </a:rPr>
              <a:t>Labels </a:t>
            </a:r>
            <a:r>
              <a:rPr sz="2800" spc="-15" dirty="0">
                <a:solidFill>
                  <a:srgbClr val="585858"/>
                </a:solidFill>
                <a:latin typeface="Calibri"/>
                <a:cs typeface="Calibri"/>
              </a:rPr>
              <a:t>are </a:t>
            </a:r>
            <a:r>
              <a:rPr sz="2800" spc="-25" dirty="0">
                <a:solidFill>
                  <a:srgbClr val="585858"/>
                </a:solidFill>
                <a:latin typeface="Calibri"/>
                <a:cs typeface="Calibri"/>
              </a:rPr>
              <a:t>organized </a:t>
            </a:r>
            <a:r>
              <a:rPr sz="2800" dirty="0">
                <a:solidFill>
                  <a:srgbClr val="585858"/>
                </a:solidFill>
                <a:latin typeface="Calibri"/>
                <a:cs typeface="Calibri"/>
              </a:rPr>
              <a:t>in a</a:t>
            </a:r>
            <a:r>
              <a:rPr sz="2800" spc="30" dirty="0">
                <a:solidFill>
                  <a:srgbClr val="585858"/>
                </a:solidFill>
                <a:latin typeface="Calibri"/>
                <a:cs typeface="Calibri"/>
              </a:rPr>
              <a:t> </a:t>
            </a:r>
            <a:r>
              <a:rPr sz="2800" spc="-15" dirty="0">
                <a:solidFill>
                  <a:srgbClr val="585858"/>
                </a:solidFill>
                <a:latin typeface="Calibri"/>
                <a:cs typeface="Calibri"/>
              </a:rPr>
              <a:t>lattice</a:t>
            </a:r>
            <a:endParaRPr sz="2800" dirty="0">
              <a:latin typeface="Calibri"/>
              <a:cs typeface="Calibri"/>
            </a:endParaRPr>
          </a:p>
          <a:p>
            <a:pPr marL="464820" indent="-452755">
              <a:lnSpc>
                <a:spcPct val="100000"/>
              </a:lnSpc>
              <a:spcBef>
                <a:spcPts val="1340"/>
              </a:spcBef>
              <a:buClr>
                <a:srgbClr val="E30477"/>
              </a:buClr>
              <a:buFont typeface="Wingdings"/>
              <a:buChar char=""/>
              <a:tabLst>
                <a:tab pos="464820" algn="l"/>
                <a:tab pos="465455" algn="l"/>
              </a:tabLst>
            </a:pPr>
            <a:r>
              <a:rPr sz="3200" spc="-70" dirty="0">
                <a:latin typeface="Calibri"/>
                <a:cs typeface="Calibri"/>
              </a:rPr>
              <a:t>Two </a:t>
            </a:r>
            <a:r>
              <a:rPr sz="3200" spc="-10" dirty="0">
                <a:latin typeface="Calibri"/>
                <a:cs typeface="Calibri"/>
              </a:rPr>
              <a:t>well-known </a:t>
            </a:r>
            <a:r>
              <a:rPr sz="3200" dirty="0">
                <a:latin typeface="Calibri"/>
                <a:cs typeface="Calibri"/>
              </a:rPr>
              <a:t>rule</a:t>
            </a:r>
            <a:r>
              <a:rPr sz="3200" spc="45" dirty="0">
                <a:latin typeface="Calibri"/>
                <a:cs typeface="Calibri"/>
              </a:rPr>
              <a:t> </a:t>
            </a:r>
            <a:r>
              <a:rPr sz="3200" spc="-10" dirty="0">
                <a:latin typeface="Calibri"/>
                <a:cs typeface="Calibri"/>
              </a:rPr>
              <a:t>sets:</a:t>
            </a:r>
            <a:endParaRPr sz="32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2800" spc="-10" dirty="0">
                <a:solidFill>
                  <a:srgbClr val="585858"/>
                </a:solidFill>
                <a:latin typeface="Calibri"/>
                <a:cs typeface="Calibri"/>
              </a:rPr>
              <a:t>Bell-LaPadula</a:t>
            </a:r>
            <a:r>
              <a:rPr sz="2800" spc="10" dirty="0">
                <a:solidFill>
                  <a:srgbClr val="585858"/>
                </a:solidFill>
                <a:latin typeface="Calibri"/>
                <a:cs typeface="Calibri"/>
              </a:rPr>
              <a:t> </a:t>
            </a:r>
            <a:r>
              <a:rPr sz="2800" spc="-10" dirty="0">
                <a:solidFill>
                  <a:srgbClr val="585858"/>
                </a:solidFill>
                <a:latin typeface="Calibri"/>
                <a:cs typeface="Calibri"/>
              </a:rPr>
              <a:t>(confidentiality)</a:t>
            </a:r>
            <a:endParaRPr sz="28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2800" spc="-5" dirty="0">
                <a:solidFill>
                  <a:srgbClr val="585858"/>
                </a:solidFill>
                <a:latin typeface="Calibri"/>
                <a:cs typeface="Calibri"/>
              </a:rPr>
              <a:t>Biba </a:t>
            </a:r>
            <a:r>
              <a:rPr sz="2800" spc="-10" dirty="0">
                <a:solidFill>
                  <a:srgbClr val="585858"/>
                </a:solidFill>
                <a:latin typeface="Calibri"/>
                <a:cs typeface="Calibri"/>
              </a:rPr>
              <a:t>(integrity)</a:t>
            </a:r>
            <a:endParaRPr sz="2800" dirty="0">
              <a:latin typeface="Calibri"/>
              <a:cs typeface="Calibri"/>
            </a:endParaRPr>
          </a:p>
        </p:txBody>
      </p:sp>
      <p:sp>
        <p:nvSpPr>
          <p:cNvPr id="5" name="object 5"/>
          <p:cNvSpPr txBox="1"/>
          <p:nvPr/>
        </p:nvSpPr>
        <p:spPr>
          <a:xfrm>
            <a:off x="9853421" y="4588509"/>
            <a:ext cx="30162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{A}</a:t>
            </a:r>
            <a:endParaRPr sz="1800">
              <a:latin typeface="Calibri"/>
              <a:cs typeface="Calibri"/>
            </a:endParaRPr>
          </a:p>
        </p:txBody>
      </p:sp>
      <p:sp>
        <p:nvSpPr>
          <p:cNvPr id="6" name="object 6"/>
          <p:cNvSpPr txBox="1"/>
          <p:nvPr/>
        </p:nvSpPr>
        <p:spPr>
          <a:xfrm>
            <a:off x="10900918" y="4588509"/>
            <a:ext cx="2933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{B}</a:t>
            </a:r>
            <a:endParaRPr sz="1800">
              <a:latin typeface="Calibri"/>
              <a:cs typeface="Calibri"/>
            </a:endParaRPr>
          </a:p>
        </p:txBody>
      </p:sp>
      <p:sp>
        <p:nvSpPr>
          <p:cNvPr id="7" name="object 7"/>
          <p:cNvSpPr txBox="1"/>
          <p:nvPr/>
        </p:nvSpPr>
        <p:spPr>
          <a:xfrm>
            <a:off x="10427334" y="5445658"/>
            <a:ext cx="16891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a:t>
            </a:r>
            <a:endParaRPr sz="1800">
              <a:latin typeface="Calibri"/>
              <a:cs typeface="Calibri"/>
            </a:endParaRPr>
          </a:p>
        </p:txBody>
      </p:sp>
      <p:sp>
        <p:nvSpPr>
          <p:cNvPr id="8" name="object 8"/>
          <p:cNvSpPr/>
          <p:nvPr/>
        </p:nvSpPr>
        <p:spPr>
          <a:xfrm>
            <a:off x="10002901" y="4152265"/>
            <a:ext cx="1044575" cy="1200785"/>
          </a:xfrm>
          <a:custGeom>
            <a:avLst/>
            <a:gdLst/>
            <a:ahLst/>
            <a:cxnLst/>
            <a:rect l="l" t="t" r="r" b="b"/>
            <a:pathLst>
              <a:path w="1044575" h="1200785">
                <a:moveTo>
                  <a:pt x="0" y="857123"/>
                </a:moveTo>
                <a:lnTo>
                  <a:pt x="508380" y="1200404"/>
                </a:lnTo>
              </a:path>
              <a:path w="1044575" h="1200785">
                <a:moveTo>
                  <a:pt x="0" y="343408"/>
                </a:moveTo>
                <a:lnTo>
                  <a:pt x="508380" y="0"/>
                </a:lnTo>
              </a:path>
              <a:path w="1044575" h="1200785">
                <a:moveTo>
                  <a:pt x="508380" y="0"/>
                </a:moveTo>
                <a:lnTo>
                  <a:pt x="1044321" y="343408"/>
                </a:lnTo>
              </a:path>
              <a:path w="1044575" h="1200785">
                <a:moveTo>
                  <a:pt x="508380" y="1200404"/>
                </a:moveTo>
                <a:lnTo>
                  <a:pt x="1044321" y="857123"/>
                </a:lnTo>
              </a:path>
            </a:pathLst>
          </a:custGeom>
          <a:ln w="12700">
            <a:solidFill>
              <a:srgbClr val="000000"/>
            </a:solidFill>
          </a:ln>
        </p:spPr>
        <p:txBody>
          <a:bodyPr wrap="square" lIns="0" tIns="0" rIns="0" bIns="0" rtlCol="0"/>
          <a:lstStyle/>
          <a:p>
            <a:endParaRPr/>
          </a:p>
        </p:txBody>
      </p:sp>
      <p:sp>
        <p:nvSpPr>
          <p:cNvPr id="9" name="object 9"/>
          <p:cNvSpPr txBox="1"/>
          <p:nvPr/>
        </p:nvSpPr>
        <p:spPr>
          <a:xfrm>
            <a:off x="8293354" y="3731132"/>
            <a:ext cx="2459990" cy="299720"/>
          </a:xfrm>
          <a:prstGeom prst="rect">
            <a:avLst/>
          </a:prstGeom>
        </p:spPr>
        <p:txBody>
          <a:bodyPr vert="horz" wrap="square" lIns="0" tIns="12700" rIns="0" bIns="0" rtlCol="0">
            <a:spAutoFit/>
          </a:bodyPr>
          <a:lstStyle/>
          <a:p>
            <a:pPr marL="12700">
              <a:lnSpc>
                <a:spcPct val="100000"/>
              </a:lnSpc>
              <a:spcBef>
                <a:spcPts val="100"/>
              </a:spcBef>
              <a:tabLst>
                <a:tab pos="1988820" algn="l"/>
              </a:tabLst>
            </a:pPr>
            <a:r>
              <a:rPr sz="2700" spc="-240" baseline="1543" dirty="0">
                <a:latin typeface="Calibri"/>
                <a:cs typeface="Calibri"/>
              </a:rPr>
              <a:t>T</a:t>
            </a:r>
            <a:r>
              <a:rPr sz="2700" spc="-7" baseline="1543" dirty="0">
                <a:latin typeface="Calibri"/>
                <a:cs typeface="Calibri"/>
              </a:rPr>
              <a:t>o</a:t>
            </a:r>
            <a:r>
              <a:rPr sz="2700" baseline="1543" dirty="0">
                <a:latin typeface="Calibri"/>
                <a:cs typeface="Calibri"/>
              </a:rPr>
              <a:t>p</a:t>
            </a:r>
            <a:r>
              <a:rPr sz="2700" spc="-7" baseline="1543" dirty="0">
                <a:latin typeface="Calibri"/>
                <a:cs typeface="Calibri"/>
              </a:rPr>
              <a:t> </a:t>
            </a:r>
            <a:r>
              <a:rPr sz="2700" baseline="1543" dirty="0">
                <a:latin typeface="Calibri"/>
                <a:cs typeface="Calibri"/>
              </a:rPr>
              <a:t>Sec</a:t>
            </a:r>
            <a:r>
              <a:rPr sz="2700" spc="-44" baseline="1543" dirty="0">
                <a:latin typeface="Calibri"/>
                <a:cs typeface="Calibri"/>
              </a:rPr>
              <a:t>r</a:t>
            </a:r>
            <a:r>
              <a:rPr sz="2700" spc="-15" baseline="1543" dirty="0">
                <a:latin typeface="Calibri"/>
                <a:cs typeface="Calibri"/>
              </a:rPr>
              <a:t>e</a:t>
            </a:r>
            <a:r>
              <a:rPr sz="2700" baseline="1543" dirty="0">
                <a:latin typeface="Calibri"/>
                <a:cs typeface="Calibri"/>
              </a:rPr>
              <a:t>t	</a:t>
            </a:r>
            <a:r>
              <a:rPr sz="1800" spc="-5" dirty="0">
                <a:latin typeface="Calibri"/>
                <a:cs typeface="Calibri"/>
              </a:rPr>
              <a:t>{</a:t>
            </a:r>
            <a:r>
              <a:rPr sz="1800" spc="10" dirty="0">
                <a:latin typeface="Calibri"/>
                <a:cs typeface="Calibri"/>
              </a:rPr>
              <a:t>A</a:t>
            </a:r>
            <a:r>
              <a:rPr sz="1800" spc="-5" dirty="0">
                <a:latin typeface="Calibri"/>
                <a:cs typeface="Calibri"/>
              </a:rPr>
              <a:t>,</a:t>
            </a:r>
            <a:r>
              <a:rPr sz="1800" dirty="0">
                <a:latin typeface="Calibri"/>
                <a:cs typeface="Calibri"/>
              </a:rPr>
              <a:t>B}</a:t>
            </a:r>
            <a:endParaRPr sz="1800">
              <a:latin typeface="Calibri"/>
              <a:cs typeface="Calibri"/>
            </a:endParaRPr>
          </a:p>
        </p:txBody>
      </p:sp>
      <p:sp>
        <p:nvSpPr>
          <p:cNvPr id="10" name="object 10"/>
          <p:cNvSpPr txBox="1"/>
          <p:nvPr/>
        </p:nvSpPr>
        <p:spPr>
          <a:xfrm>
            <a:off x="8485378" y="4411726"/>
            <a:ext cx="60579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Sec</a:t>
            </a:r>
            <a:r>
              <a:rPr sz="1800" spc="-30" dirty="0">
                <a:latin typeface="Calibri"/>
                <a:cs typeface="Calibri"/>
              </a:rPr>
              <a:t>r</a:t>
            </a:r>
            <a:r>
              <a:rPr sz="1800" spc="-10" dirty="0">
                <a:latin typeface="Calibri"/>
                <a:cs typeface="Calibri"/>
              </a:rPr>
              <a:t>e</a:t>
            </a:r>
            <a:r>
              <a:rPr sz="1800" dirty="0">
                <a:latin typeface="Calibri"/>
                <a:cs typeface="Calibri"/>
              </a:rPr>
              <a:t>t</a:t>
            </a:r>
            <a:endParaRPr sz="1800">
              <a:latin typeface="Calibri"/>
              <a:cs typeface="Calibri"/>
            </a:endParaRPr>
          </a:p>
        </p:txBody>
      </p:sp>
      <p:sp>
        <p:nvSpPr>
          <p:cNvPr id="11" name="object 11"/>
          <p:cNvSpPr txBox="1"/>
          <p:nvPr/>
        </p:nvSpPr>
        <p:spPr>
          <a:xfrm>
            <a:off x="8212581" y="5098541"/>
            <a:ext cx="115189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Co</a:t>
            </a:r>
            <a:r>
              <a:rPr sz="1800" spc="-10" dirty="0">
                <a:latin typeface="Calibri"/>
                <a:cs typeface="Calibri"/>
              </a:rPr>
              <a:t>n</a:t>
            </a:r>
            <a:r>
              <a:rPr sz="1800" spc="-5" dirty="0">
                <a:latin typeface="Calibri"/>
                <a:cs typeface="Calibri"/>
              </a:rPr>
              <a:t>fide</a:t>
            </a:r>
            <a:r>
              <a:rPr sz="1800" spc="-10" dirty="0">
                <a:latin typeface="Calibri"/>
                <a:cs typeface="Calibri"/>
              </a:rPr>
              <a:t>n</a:t>
            </a:r>
            <a:r>
              <a:rPr sz="1800" dirty="0">
                <a:latin typeface="Calibri"/>
                <a:cs typeface="Calibri"/>
              </a:rPr>
              <a:t>t</a:t>
            </a:r>
            <a:r>
              <a:rPr sz="1800" spc="-10" dirty="0">
                <a:latin typeface="Calibri"/>
                <a:cs typeface="Calibri"/>
              </a:rPr>
              <a:t>i</a:t>
            </a:r>
            <a:r>
              <a:rPr sz="1800" dirty="0">
                <a:latin typeface="Calibri"/>
                <a:cs typeface="Calibri"/>
              </a:rPr>
              <a:t>al</a:t>
            </a:r>
            <a:endParaRPr sz="1800">
              <a:latin typeface="Calibri"/>
              <a:cs typeface="Calibri"/>
            </a:endParaRPr>
          </a:p>
        </p:txBody>
      </p:sp>
      <p:sp>
        <p:nvSpPr>
          <p:cNvPr id="12" name="object 12"/>
          <p:cNvSpPr txBox="1"/>
          <p:nvPr/>
        </p:nvSpPr>
        <p:spPr>
          <a:xfrm>
            <a:off x="8220202" y="5785205"/>
            <a:ext cx="113792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Unclassified</a:t>
            </a:r>
            <a:endParaRPr sz="1800">
              <a:latin typeface="Calibri"/>
              <a:cs typeface="Calibri"/>
            </a:endParaRPr>
          </a:p>
        </p:txBody>
      </p:sp>
      <p:sp>
        <p:nvSpPr>
          <p:cNvPr id="13" name="object 13"/>
          <p:cNvSpPr/>
          <p:nvPr/>
        </p:nvSpPr>
        <p:spPr>
          <a:xfrm>
            <a:off x="8788145" y="4059809"/>
            <a:ext cx="0" cy="1718945"/>
          </a:xfrm>
          <a:custGeom>
            <a:avLst/>
            <a:gdLst/>
            <a:ahLst/>
            <a:cxnLst/>
            <a:rect l="l" t="t" r="r" b="b"/>
            <a:pathLst>
              <a:path h="1718945">
                <a:moveTo>
                  <a:pt x="0" y="345186"/>
                </a:moveTo>
                <a:lnTo>
                  <a:pt x="0" y="0"/>
                </a:lnTo>
              </a:path>
              <a:path h="1718945">
                <a:moveTo>
                  <a:pt x="0" y="1031748"/>
                </a:moveTo>
                <a:lnTo>
                  <a:pt x="0" y="686689"/>
                </a:lnTo>
              </a:path>
              <a:path h="1718945">
                <a:moveTo>
                  <a:pt x="0" y="1718335"/>
                </a:moveTo>
                <a:lnTo>
                  <a:pt x="0" y="1373251"/>
                </a:lnTo>
              </a:path>
            </a:pathLst>
          </a:custGeom>
          <a:ln w="12700">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3410957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object 10">
            <a:extLst>
              <a:ext uri="{FF2B5EF4-FFF2-40B4-BE49-F238E27FC236}">
                <a16:creationId xmlns:a16="http://schemas.microsoft.com/office/drawing/2014/main" id="{8DC621F1-4167-EF40-B56A-934740D426DE}"/>
              </a:ext>
            </a:extLst>
          </p:cNvPr>
          <p:cNvSpPr/>
          <p:nvPr/>
        </p:nvSpPr>
        <p:spPr>
          <a:xfrm>
            <a:off x="2082696" y="4995127"/>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ECF0F8"/>
            </a:solidFill>
          </a:ln>
        </p:spPr>
        <p:txBody>
          <a:bodyPr wrap="square" lIns="0" tIns="0" rIns="0" bIns="0" rtlCol="0"/>
          <a:lstStyle/>
          <a:p>
            <a:endParaRPr/>
          </a:p>
        </p:txBody>
      </p:sp>
      <p:sp>
        <p:nvSpPr>
          <p:cNvPr id="3" name="object 3"/>
          <p:cNvSpPr txBox="1">
            <a:spLocks noGrp="1"/>
          </p:cNvSpPr>
          <p:nvPr>
            <p:ph type="title"/>
          </p:nvPr>
        </p:nvSpPr>
        <p:spPr>
          <a:xfrm>
            <a:off x="781462" y="-209331"/>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spc="-5" dirty="0"/>
              <a:t>Bell-LaPadula Security Model</a:t>
            </a:r>
            <a:r>
              <a:rPr sz="1200" spc="-5" dirty="0"/>
              <a:t>	</a:t>
            </a:r>
            <a:endParaRPr sz="1200" dirty="0"/>
          </a:p>
        </p:txBody>
      </p:sp>
      <p:sp>
        <p:nvSpPr>
          <p:cNvPr id="4" name="object 4"/>
          <p:cNvSpPr/>
          <p:nvPr/>
        </p:nvSpPr>
        <p:spPr>
          <a:xfrm>
            <a:off x="3664912" y="3681446"/>
            <a:ext cx="0" cy="3094355"/>
          </a:xfrm>
          <a:custGeom>
            <a:avLst/>
            <a:gdLst/>
            <a:ahLst/>
            <a:cxnLst/>
            <a:rect l="l" t="t" r="r" b="b"/>
            <a:pathLst>
              <a:path h="3094354">
                <a:moveTo>
                  <a:pt x="0" y="0"/>
                </a:moveTo>
                <a:lnTo>
                  <a:pt x="0" y="3094262"/>
                </a:lnTo>
              </a:path>
            </a:pathLst>
          </a:custGeom>
          <a:ln w="3175">
            <a:solidFill>
              <a:srgbClr val="000000"/>
            </a:solidFill>
          </a:ln>
        </p:spPr>
        <p:txBody>
          <a:bodyPr wrap="square" lIns="0" tIns="0" rIns="0" bIns="0" rtlCol="0"/>
          <a:lstStyle/>
          <a:p>
            <a:endParaRPr/>
          </a:p>
        </p:txBody>
      </p:sp>
      <p:sp>
        <p:nvSpPr>
          <p:cNvPr id="5" name="object 5"/>
          <p:cNvSpPr txBox="1"/>
          <p:nvPr/>
        </p:nvSpPr>
        <p:spPr>
          <a:xfrm>
            <a:off x="2279053" y="6324120"/>
            <a:ext cx="930275" cy="314325"/>
          </a:xfrm>
          <a:prstGeom prst="rect">
            <a:avLst/>
          </a:prstGeom>
        </p:spPr>
        <p:txBody>
          <a:bodyPr vert="horz" wrap="square" lIns="0" tIns="12065" rIns="0" bIns="0" rtlCol="0">
            <a:spAutoFit/>
          </a:bodyPr>
          <a:lstStyle/>
          <a:p>
            <a:pPr marL="216535" marR="5080" indent="-204470">
              <a:spcBef>
                <a:spcPts val="95"/>
              </a:spcBef>
            </a:pPr>
            <a:r>
              <a:rPr sz="950" b="1" spc="-5" dirty="0">
                <a:solidFill>
                  <a:srgbClr val="3366FF"/>
                </a:solidFill>
                <a:latin typeface="Arial"/>
                <a:cs typeface="Arial"/>
              </a:rPr>
              <a:t>Simple</a:t>
            </a:r>
            <a:r>
              <a:rPr sz="950" b="1" spc="-35" dirty="0">
                <a:solidFill>
                  <a:srgbClr val="3366FF"/>
                </a:solidFill>
                <a:latin typeface="Arial"/>
                <a:cs typeface="Arial"/>
              </a:rPr>
              <a:t> </a:t>
            </a:r>
            <a:r>
              <a:rPr sz="950" b="1" spc="-5" dirty="0">
                <a:solidFill>
                  <a:srgbClr val="3366FF"/>
                </a:solidFill>
                <a:latin typeface="Arial"/>
                <a:cs typeface="Arial"/>
              </a:rPr>
              <a:t>Security  Property</a:t>
            </a:r>
            <a:endParaRPr sz="950">
              <a:latin typeface="Arial"/>
              <a:cs typeface="Arial"/>
            </a:endParaRPr>
          </a:p>
        </p:txBody>
      </p:sp>
      <p:sp>
        <p:nvSpPr>
          <p:cNvPr id="6" name="object 6"/>
          <p:cNvSpPr txBox="1"/>
          <p:nvPr/>
        </p:nvSpPr>
        <p:spPr>
          <a:xfrm>
            <a:off x="4500662" y="6324120"/>
            <a:ext cx="521334" cy="314325"/>
          </a:xfrm>
          <a:prstGeom prst="rect">
            <a:avLst/>
          </a:prstGeom>
        </p:spPr>
        <p:txBody>
          <a:bodyPr vert="horz" wrap="square" lIns="0" tIns="12065" rIns="0" bIns="0" rtlCol="0">
            <a:spAutoFit/>
          </a:bodyPr>
          <a:lstStyle/>
          <a:p>
            <a:pPr marL="12700" marR="5080" indent="90170">
              <a:spcBef>
                <a:spcPts val="95"/>
              </a:spcBef>
            </a:pPr>
            <a:r>
              <a:rPr sz="950" b="1" spc="-5" dirty="0">
                <a:solidFill>
                  <a:srgbClr val="3366FF"/>
                </a:solidFill>
                <a:latin typeface="Arial"/>
                <a:cs typeface="Arial"/>
              </a:rPr>
              <a:t>* Star  Property</a:t>
            </a:r>
            <a:endParaRPr sz="950">
              <a:latin typeface="Arial"/>
              <a:cs typeface="Arial"/>
            </a:endParaRPr>
          </a:p>
        </p:txBody>
      </p:sp>
      <p:sp>
        <p:nvSpPr>
          <p:cNvPr id="14" name="object 14"/>
          <p:cNvSpPr/>
          <p:nvPr/>
        </p:nvSpPr>
        <p:spPr>
          <a:xfrm>
            <a:off x="3141133" y="5000021"/>
            <a:ext cx="465455" cy="395605"/>
          </a:xfrm>
          <a:custGeom>
            <a:avLst/>
            <a:gdLst/>
            <a:ahLst/>
            <a:cxnLst/>
            <a:rect l="l" t="t" r="r" b="b"/>
            <a:pathLst>
              <a:path w="465454" h="395604">
                <a:moveTo>
                  <a:pt x="232522" y="0"/>
                </a:moveTo>
                <a:lnTo>
                  <a:pt x="159033" y="2368"/>
                </a:lnTo>
                <a:lnTo>
                  <a:pt x="95204" y="8960"/>
                </a:lnTo>
                <a:lnTo>
                  <a:pt x="44867" y="19010"/>
                </a:lnTo>
                <a:lnTo>
                  <a:pt x="0" y="46413"/>
                </a:lnTo>
                <a:lnTo>
                  <a:pt x="0" y="348617"/>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15" name="object 15"/>
          <p:cNvSpPr/>
          <p:nvPr/>
        </p:nvSpPr>
        <p:spPr>
          <a:xfrm>
            <a:off x="3141133" y="5000021"/>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16" name="object 16"/>
          <p:cNvSpPr/>
          <p:nvPr/>
        </p:nvSpPr>
        <p:spPr>
          <a:xfrm>
            <a:off x="3141133" y="5046433"/>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17" name="object 17"/>
          <p:cNvSpPr/>
          <p:nvPr/>
        </p:nvSpPr>
        <p:spPr>
          <a:xfrm>
            <a:off x="3141133" y="5069640"/>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18" name="object 18"/>
          <p:cNvSpPr/>
          <p:nvPr/>
        </p:nvSpPr>
        <p:spPr>
          <a:xfrm>
            <a:off x="3141133" y="509284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19" name="object 19"/>
          <p:cNvSpPr/>
          <p:nvPr/>
        </p:nvSpPr>
        <p:spPr>
          <a:xfrm>
            <a:off x="3063626" y="4922665"/>
            <a:ext cx="465045" cy="395031"/>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3063626" y="4922665"/>
            <a:ext cx="465455" cy="395605"/>
          </a:xfrm>
          <a:custGeom>
            <a:avLst/>
            <a:gdLst/>
            <a:ahLst/>
            <a:cxnLst/>
            <a:rect l="l" t="t" r="r" b="b"/>
            <a:pathLst>
              <a:path w="465455"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21" name="object 21"/>
          <p:cNvSpPr/>
          <p:nvPr/>
        </p:nvSpPr>
        <p:spPr>
          <a:xfrm>
            <a:off x="3063626" y="4969078"/>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22" name="object 22"/>
          <p:cNvSpPr/>
          <p:nvPr/>
        </p:nvSpPr>
        <p:spPr>
          <a:xfrm>
            <a:off x="3063626" y="4992284"/>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23" name="object 23"/>
          <p:cNvSpPr/>
          <p:nvPr/>
        </p:nvSpPr>
        <p:spPr>
          <a:xfrm>
            <a:off x="3063626" y="5015491"/>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24" name="object 24"/>
          <p:cNvSpPr txBox="1"/>
          <p:nvPr/>
        </p:nvSpPr>
        <p:spPr>
          <a:xfrm>
            <a:off x="3070991" y="5104900"/>
            <a:ext cx="450850" cy="137217"/>
          </a:xfrm>
          <a:prstGeom prst="rect">
            <a:avLst/>
          </a:prstGeom>
        </p:spPr>
        <p:txBody>
          <a:bodyPr vert="horz" wrap="square" lIns="0" tIns="13970" rIns="0" bIns="0" rtlCol="0">
            <a:spAutoFit/>
          </a:bodyPr>
          <a:lstStyle/>
          <a:p>
            <a:pPr marL="12700">
              <a:spcBef>
                <a:spcPts val="110"/>
              </a:spcBef>
            </a:pPr>
            <a:r>
              <a:rPr sz="800" dirty="0">
                <a:latin typeface="Arial"/>
                <a:cs typeface="Arial"/>
              </a:rPr>
              <a:t>Object:</a:t>
            </a:r>
            <a:r>
              <a:rPr sz="800" spc="-45" dirty="0">
                <a:latin typeface="Arial"/>
                <a:cs typeface="Arial"/>
              </a:rPr>
              <a:t> </a:t>
            </a:r>
            <a:r>
              <a:rPr sz="800" spc="5" dirty="0">
                <a:latin typeface="Arial"/>
                <a:cs typeface="Arial"/>
              </a:rPr>
              <a:t>B</a:t>
            </a:r>
            <a:endParaRPr sz="800">
              <a:latin typeface="Arial"/>
              <a:cs typeface="Arial"/>
            </a:endParaRPr>
          </a:p>
        </p:txBody>
      </p:sp>
      <p:sp>
        <p:nvSpPr>
          <p:cNvPr id="25" name="object 25"/>
          <p:cNvSpPr/>
          <p:nvPr/>
        </p:nvSpPr>
        <p:spPr>
          <a:xfrm>
            <a:off x="3141133" y="4226462"/>
            <a:ext cx="465455" cy="395605"/>
          </a:xfrm>
          <a:custGeom>
            <a:avLst/>
            <a:gdLst/>
            <a:ahLst/>
            <a:cxnLst/>
            <a:rect l="l" t="t" r="r" b="b"/>
            <a:pathLst>
              <a:path w="465454" h="395604">
                <a:moveTo>
                  <a:pt x="232522" y="0"/>
                </a:moveTo>
                <a:lnTo>
                  <a:pt x="159033" y="2368"/>
                </a:lnTo>
                <a:lnTo>
                  <a:pt x="95204" y="8960"/>
                </a:lnTo>
                <a:lnTo>
                  <a:pt x="44867" y="19010"/>
                </a:lnTo>
                <a:lnTo>
                  <a:pt x="11855" y="31751"/>
                </a:lnTo>
                <a:lnTo>
                  <a:pt x="0" y="46413"/>
                </a:lnTo>
                <a:lnTo>
                  <a:pt x="0" y="348617"/>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26" name="object 26"/>
          <p:cNvSpPr/>
          <p:nvPr/>
        </p:nvSpPr>
        <p:spPr>
          <a:xfrm>
            <a:off x="3141133" y="4226462"/>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27" name="object 27"/>
          <p:cNvSpPr/>
          <p:nvPr/>
        </p:nvSpPr>
        <p:spPr>
          <a:xfrm>
            <a:off x="3141133" y="4272874"/>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28" name="object 28"/>
          <p:cNvSpPr/>
          <p:nvPr/>
        </p:nvSpPr>
        <p:spPr>
          <a:xfrm>
            <a:off x="3141133" y="4296081"/>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29" name="object 29"/>
          <p:cNvSpPr/>
          <p:nvPr/>
        </p:nvSpPr>
        <p:spPr>
          <a:xfrm>
            <a:off x="3141133" y="4319288"/>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30" name="object 30"/>
          <p:cNvSpPr/>
          <p:nvPr/>
        </p:nvSpPr>
        <p:spPr>
          <a:xfrm>
            <a:off x="3063626" y="4149105"/>
            <a:ext cx="465045" cy="395031"/>
          </a:xfrm>
          <a:prstGeom prst="rect">
            <a:avLst/>
          </a:prstGeom>
          <a:blipFill>
            <a:blip r:embed="rId3" cstate="print"/>
            <a:stretch>
              <a:fillRect/>
            </a:stretch>
          </a:blipFill>
        </p:spPr>
        <p:txBody>
          <a:bodyPr wrap="square" lIns="0" tIns="0" rIns="0" bIns="0" rtlCol="0"/>
          <a:lstStyle/>
          <a:p>
            <a:endParaRPr/>
          </a:p>
        </p:txBody>
      </p:sp>
      <p:sp>
        <p:nvSpPr>
          <p:cNvPr id="31" name="object 31"/>
          <p:cNvSpPr/>
          <p:nvPr/>
        </p:nvSpPr>
        <p:spPr>
          <a:xfrm>
            <a:off x="3063626" y="4149105"/>
            <a:ext cx="465455" cy="395605"/>
          </a:xfrm>
          <a:custGeom>
            <a:avLst/>
            <a:gdLst/>
            <a:ahLst/>
            <a:cxnLst/>
            <a:rect l="l" t="t" r="r" b="b"/>
            <a:pathLst>
              <a:path w="465455"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32" name="object 32"/>
          <p:cNvSpPr/>
          <p:nvPr/>
        </p:nvSpPr>
        <p:spPr>
          <a:xfrm>
            <a:off x="3063626" y="4195518"/>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33" name="object 33"/>
          <p:cNvSpPr/>
          <p:nvPr/>
        </p:nvSpPr>
        <p:spPr>
          <a:xfrm>
            <a:off x="3063626" y="4218725"/>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34" name="object 34"/>
          <p:cNvSpPr/>
          <p:nvPr/>
        </p:nvSpPr>
        <p:spPr>
          <a:xfrm>
            <a:off x="3063626" y="4241932"/>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3070991" y="4331340"/>
            <a:ext cx="450850" cy="137217"/>
          </a:xfrm>
          <a:prstGeom prst="rect">
            <a:avLst/>
          </a:prstGeom>
        </p:spPr>
        <p:txBody>
          <a:bodyPr vert="horz" wrap="square" lIns="0" tIns="13970" rIns="0" bIns="0" rtlCol="0">
            <a:spAutoFit/>
          </a:bodyPr>
          <a:lstStyle/>
          <a:p>
            <a:pPr marL="12700">
              <a:spcBef>
                <a:spcPts val="110"/>
              </a:spcBef>
            </a:pPr>
            <a:r>
              <a:rPr sz="800" dirty="0">
                <a:latin typeface="Arial"/>
                <a:cs typeface="Arial"/>
              </a:rPr>
              <a:t>Object:</a:t>
            </a:r>
            <a:r>
              <a:rPr sz="800" spc="-45" dirty="0">
                <a:latin typeface="Arial"/>
                <a:cs typeface="Arial"/>
              </a:rPr>
              <a:t> </a:t>
            </a:r>
            <a:r>
              <a:rPr sz="800" spc="5" dirty="0">
                <a:latin typeface="Arial"/>
                <a:cs typeface="Arial"/>
              </a:rPr>
              <a:t>A</a:t>
            </a:r>
            <a:endParaRPr sz="800">
              <a:latin typeface="Arial"/>
              <a:cs typeface="Arial"/>
            </a:endParaRPr>
          </a:p>
        </p:txBody>
      </p:sp>
      <p:sp>
        <p:nvSpPr>
          <p:cNvPr id="36" name="object 36"/>
          <p:cNvSpPr/>
          <p:nvPr/>
        </p:nvSpPr>
        <p:spPr>
          <a:xfrm>
            <a:off x="3141133" y="5773580"/>
            <a:ext cx="465455" cy="395605"/>
          </a:xfrm>
          <a:custGeom>
            <a:avLst/>
            <a:gdLst/>
            <a:ahLst/>
            <a:cxnLst/>
            <a:rect l="l" t="t" r="r" b="b"/>
            <a:pathLst>
              <a:path w="465454" h="395604">
                <a:moveTo>
                  <a:pt x="232522" y="0"/>
                </a:moveTo>
                <a:lnTo>
                  <a:pt x="159033" y="2368"/>
                </a:lnTo>
                <a:lnTo>
                  <a:pt x="95204" y="8960"/>
                </a:lnTo>
                <a:lnTo>
                  <a:pt x="44867" y="19010"/>
                </a:lnTo>
                <a:lnTo>
                  <a:pt x="0" y="46413"/>
                </a:lnTo>
                <a:lnTo>
                  <a:pt x="0" y="348583"/>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37" name="object 37"/>
          <p:cNvSpPr/>
          <p:nvPr/>
        </p:nvSpPr>
        <p:spPr>
          <a:xfrm>
            <a:off x="3141133" y="5773580"/>
            <a:ext cx="465455" cy="395605"/>
          </a:xfrm>
          <a:custGeom>
            <a:avLst/>
            <a:gdLst/>
            <a:ahLst/>
            <a:cxnLst/>
            <a:rect l="l" t="t" r="r" b="b"/>
            <a:pathLst>
              <a:path w="465454" h="395604">
                <a:moveTo>
                  <a:pt x="0" y="46413"/>
                </a:moveTo>
                <a:lnTo>
                  <a:pt x="0" y="348583"/>
                </a:lnTo>
                <a:lnTo>
                  <a:pt x="11855" y="363252"/>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38" name="object 38"/>
          <p:cNvSpPr/>
          <p:nvPr/>
        </p:nvSpPr>
        <p:spPr>
          <a:xfrm>
            <a:off x="3141133" y="5819993"/>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39" name="object 39"/>
          <p:cNvSpPr/>
          <p:nvPr/>
        </p:nvSpPr>
        <p:spPr>
          <a:xfrm>
            <a:off x="3141133" y="5843200"/>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40" name="object 40"/>
          <p:cNvSpPr/>
          <p:nvPr/>
        </p:nvSpPr>
        <p:spPr>
          <a:xfrm>
            <a:off x="3141133" y="586640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41" name="object 41"/>
          <p:cNvSpPr/>
          <p:nvPr/>
        </p:nvSpPr>
        <p:spPr>
          <a:xfrm>
            <a:off x="3063626" y="5696223"/>
            <a:ext cx="465045" cy="394996"/>
          </a:xfrm>
          <a:prstGeom prst="rect">
            <a:avLst/>
          </a:prstGeom>
          <a:blipFill>
            <a:blip r:embed="rId4" cstate="print"/>
            <a:stretch>
              <a:fillRect/>
            </a:stretch>
          </a:blipFill>
        </p:spPr>
        <p:txBody>
          <a:bodyPr wrap="square" lIns="0" tIns="0" rIns="0" bIns="0" rtlCol="0"/>
          <a:lstStyle/>
          <a:p>
            <a:endParaRPr/>
          </a:p>
        </p:txBody>
      </p:sp>
      <p:sp>
        <p:nvSpPr>
          <p:cNvPr id="42" name="object 42"/>
          <p:cNvSpPr/>
          <p:nvPr/>
        </p:nvSpPr>
        <p:spPr>
          <a:xfrm>
            <a:off x="3063626" y="5696224"/>
            <a:ext cx="465455" cy="395605"/>
          </a:xfrm>
          <a:custGeom>
            <a:avLst/>
            <a:gdLst/>
            <a:ahLst/>
            <a:cxnLst/>
            <a:rect l="l" t="t" r="r" b="b"/>
            <a:pathLst>
              <a:path w="465455" h="395604">
                <a:moveTo>
                  <a:pt x="0" y="46413"/>
                </a:moveTo>
                <a:lnTo>
                  <a:pt x="0" y="348583"/>
                </a:lnTo>
                <a:lnTo>
                  <a:pt x="11855" y="363252"/>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43" name="object 43"/>
          <p:cNvSpPr/>
          <p:nvPr/>
        </p:nvSpPr>
        <p:spPr>
          <a:xfrm>
            <a:off x="3063626" y="5742637"/>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44" name="object 44"/>
          <p:cNvSpPr/>
          <p:nvPr/>
        </p:nvSpPr>
        <p:spPr>
          <a:xfrm>
            <a:off x="3063626" y="5765844"/>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45" name="object 45"/>
          <p:cNvSpPr/>
          <p:nvPr/>
        </p:nvSpPr>
        <p:spPr>
          <a:xfrm>
            <a:off x="3063626" y="5789051"/>
            <a:ext cx="465455" cy="46990"/>
          </a:xfrm>
          <a:custGeom>
            <a:avLst/>
            <a:gdLst/>
            <a:ahLst/>
            <a:cxnLst/>
            <a:rect l="l" t="t" r="r" b="b"/>
            <a:pathLst>
              <a:path w="465455"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46" name="object 46"/>
          <p:cNvSpPr txBox="1"/>
          <p:nvPr/>
        </p:nvSpPr>
        <p:spPr>
          <a:xfrm>
            <a:off x="3119820" y="5816574"/>
            <a:ext cx="353060" cy="253146"/>
          </a:xfrm>
          <a:prstGeom prst="rect">
            <a:avLst/>
          </a:prstGeom>
        </p:spPr>
        <p:txBody>
          <a:bodyPr vert="horz" wrap="square" lIns="0" tIns="12065" rIns="0" bIns="0" rtlCol="0">
            <a:spAutoFit/>
          </a:bodyPr>
          <a:lstStyle/>
          <a:p>
            <a:pPr marL="138430" marR="5080" indent="-126364">
              <a:lnSpc>
                <a:spcPct val="101499"/>
              </a:lnSpc>
              <a:spcBef>
                <a:spcPts val="95"/>
              </a:spcBef>
            </a:pPr>
            <a:r>
              <a:rPr sz="800" spc="5" dirty="0">
                <a:latin typeface="Arial"/>
                <a:cs typeface="Arial"/>
              </a:rPr>
              <a:t>Ob</a:t>
            </a:r>
            <a:r>
              <a:rPr sz="800" dirty="0">
                <a:latin typeface="Arial"/>
                <a:cs typeface="Arial"/>
              </a:rPr>
              <a:t>j</a:t>
            </a:r>
            <a:r>
              <a:rPr sz="800" spc="5" dirty="0">
                <a:latin typeface="Arial"/>
                <a:cs typeface="Arial"/>
              </a:rPr>
              <a:t>ec</a:t>
            </a:r>
            <a:r>
              <a:rPr sz="800" spc="-5" dirty="0">
                <a:latin typeface="Arial"/>
                <a:cs typeface="Arial"/>
              </a:rPr>
              <a:t>t</a:t>
            </a:r>
            <a:r>
              <a:rPr sz="800" dirty="0">
                <a:latin typeface="Arial"/>
                <a:cs typeface="Arial"/>
              </a:rPr>
              <a:t>:  </a:t>
            </a:r>
            <a:r>
              <a:rPr sz="800" spc="5" dirty="0">
                <a:latin typeface="Arial"/>
                <a:cs typeface="Arial"/>
              </a:rPr>
              <a:t>C</a:t>
            </a:r>
            <a:endParaRPr sz="800">
              <a:latin typeface="Arial"/>
              <a:cs typeface="Arial"/>
            </a:endParaRPr>
          </a:p>
        </p:txBody>
      </p:sp>
      <p:sp>
        <p:nvSpPr>
          <p:cNvPr id="47" name="object 47"/>
          <p:cNvSpPr/>
          <p:nvPr/>
        </p:nvSpPr>
        <p:spPr>
          <a:xfrm>
            <a:off x="2779947" y="4604990"/>
            <a:ext cx="257810" cy="257175"/>
          </a:xfrm>
          <a:custGeom>
            <a:avLst/>
            <a:gdLst/>
            <a:ahLst/>
            <a:cxnLst/>
            <a:rect l="l" t="t" r="r" b="b"/>
            <a:pathLst>
              <a:path w="257810" h="257175">
                <a:moveTo>
                  <a:pt x="24888" y="0"/>
                </a:moveTo>
                <a:lnTo>
                  <a:pt x="0" y="24753"/>
                </a:lnTo>
                <a:lnTo>
                  <a:pt x="232522" y="256821"/>
                </a:lnTo>
                <a:lnTo>
                  <a:pt x="257411" y="232067"/>
                </a:lnTo>
                <a:lnTo>
                  <a:pt x="24888" y="0"/>
                </a:lnTo>
                <a:close/>
              </a:path>
            </a:pathLst>
          </a:custGeom>
          <a:solidFill>
            <a:srgbClr val="4677BE"/>
          </a:solidFill>
        </p:spPr>
        <p:txBody>
          <a:bodyPr wrap="square" lIns="0" tIns="0" rIns="0" bIns="0" rtlCol="0"/>
          <a:lstStyle/>
          <a:p>
            <a:endParaRPr/>
          </a:p>
        </p:txBody>
      </p:sp>
      <p:sp>
        <p:nvSpPr>
          <p:cNvPr id="48" name="object 48"/>
          <p:cNvSpPr/>
          <p:nvPr/>
        </p:nvSpPr>
        <p:spPr>
          <a:xfrm>
            <a:off x="2779947" y="4604990"/>
            <a:ext cx="257810" cy="257175"/>
          </a:xfrm>
          <a:custGeom>
            <a:avLst/>
            <a:gdLst/>
            <a:ahLst/>
            <a:cxnLst/>
            <a:rect l="l" t="t" r="r" b="b"/>
            <a:pathLst>
              <a:path w="257810" h="257175">
                <a:moveTo>
                  <a:pt x="232522" y="0"/>
                </a:moveTo>
                <a:lnTo>
                  <a:pt x="0" y="232067"/>
                </a:lnTo>
                <a:lnTo>
                  <a:pt x="24888" y="256821"/>
                </a:lnTo>
                <a:lnTo>
                  <a:pt x="257411" y="24753"/>
                </a:lnTo>
                <a:lnTo>
                  <a:pt x="232522" y="0"/>
                </a:lnTo>
                <a:close/>
              </a:path>
            </a:pathLst>
          </a:custGeom>
          <a:solidFill>
            <a:srgbClr val="4677BE"/>
          </a:solidFill>
        </p:spPr>
        <p:txBody>
          <a:bodyPr wrap="square" lIns="0" tIns="0" rIns="0" bIns="0" rtlCol="0"/>
          <a:lstStyle/>
          <a:p>
            <a:endParaRPr/>
          </a:p>
        </p:txBody>
      </p:sp>
      <p:sp>
        <p:nvSpPr>
          <p:cNvPr id="49" name="object 49"/>
          <p:cNvSpPr/>
          <p:nvPr/>
        </p:nvSpPr>
        <p:spPr>
          <a:xfrm>
            <a:off x="2833685" y="5120179"/>
            <a:ext cx="230504" cy="0"/>
          </a:xfrm>
          <a:custGeom>
            <a:avLst/>
            <a:gdLst/>
            <a:ahLst/>
            <a:cxnLst/>
            <a:rect l="l" t="t" r="r" b="b"/>
            <a:pathLst>
              <a:path w="230505">
                <a:moveTo>
                  <a:pt x="229939" y="0"/>
                </a:moveTo>
                <a:lnTo>
                  <a:pt x="0" y="0"/>
                </a:lnTo>
              </a:path>
            </a:pathLst>
          </a:custGeom>
          <a:ln w="35068">
            <a:solidFill>
              <a:srgbClr val="4677BE"/>
            </a:solidFill>
          </a:ln>
        </p:spPr>
        <p:txBody>
          <a:bodyPr wrap="square" lIns="0" tIns="0" rIns="0" bIns="0" rtlCol="0"/>
          <a:lstStyle/>
          <a:p>
            <a:endParaRPr/>
          </a:p>
        </p:txBody>
      </p:sp>
      <p:sp>
        <p:nvSpPr>
          <p:cNvPr id="50" name="object 50"/>
          <p:cNvSpPr/>
          <p:nvPr/>
        </p:nvSpPr>
        <p:spPr>
          <a:xfrm>
            <a:off x="2734218" y="5063452"/>
            <a:ext cx="114300" cy="113664"/>
          </a:xfrm>
          <a:custGeom>
            <a:avLst/>
            <a:gdLst/>
            <a:ahLst/>
            <a:cxnLst/>
            <a:rect l="l" t="t" r="r" b="b"/>
            <a:pathLst>
              <a:path w="114300" h="113664">
                <a:moveTo>
                  <a:pt x="113677" y="0"/>
                </a:moveTo>
                <a:lnTo>
                  <a:pt x="0" y="56727"/>
                </a:lnTo>
                <a:lnTo>
                  <a:pt x="113677" y="113455"/>
                </a:lnTo>
                <a:lnTo>
                  <a:pt x="113677" y="0"/>
                </a:lnTo>
                <a:close/>
              </a:path>
            </a:pathLst>
          </a:custGeom>
          <a:solidFill>
            <a:srgbClr val="4677BE"/>
          </a:solidFill>
        </p:spPr>
        <p:txBody>
          <a:bodyPr wrap="square" lIns="0" tIns="0" rIns="0" bIns="0" rtlCol="0"/>
          <a:lstStyle/>
          <a:p>
            <a:endParaRPr/>
          </a:p>
        </p:txBody>
      </p:sp>
      <p:sp>
        <p:nvSpPr>
          <p:cNvPr id="52" name="object 52"/>
          <p:cNvSpPr/>
          <p:nvPr/>
        </p:nvSpPr>
        <p:spPr>
          <a:xfrm>
            <a:off x="2684672" y="5373100"/>
            <a:ext cx="124460" cy="116205"/>
          </a:xfrm>
          <a:custGeom>
            <a:avLst/>
            <a:gdLst/>
            <a:ahLst/>
            <a:cxnLst/>
            <a:rect l="l" t="t" r="r" b="b"/>
            <a:pathLst>
              <a:path w="124460" h="116204">
                <a:moveTo>
                  <a:pt x="0" y="0"/>
                </a:moveTo>
                <a:lnTo>
                  <a:pt x="52102" y="115690"/>
                </a:lnTo>
                <a:lnTo>
                  <a:pt x="123926" y="27762"/>
                </a:lnTo>
                <a:lnTo>
                  <a:pt x="0" y="0"/>
                </a:lnTo>
                <a:close/>
              </a:path>
            </a:pathLst>
          </a:custGeom>
          <a:solidFill>
            <a:srgbClr val="4677BE"/>
          </a:solidFill>
        </p:spPr>
        <p:txBody>
          <a:bodyPr wrap="square" lIns="0" tIns="0" rIns="0" bIns="0" rtlCol="0"/>
          <a:lstStyle/>
          <a:p>
            <a:endParaRPr/>
          </a:p>
        </p:txBody>
      </p:sp>
      <p:sp>
        <p:nvSpPr>
          <p:cNvPr id="58" name="object 58"/>
          <p:cNvSpPr/>
          <p:nvPr/>
        </p:nvSpPr>
        <p:spPr>
          <a:xfrm>
            <a:off x="5158485" y="5000021"/>
            <a:ext cx="465455" cy="395605"/>
          </a:xfrm>
          <a:custGeom>
            <a:avLst/>
            <a:gdLst/>
            <a:ahLst/>
            <a:cxnLst/>
            <a:rect l="l" t="t" r="r" b="b"/>
            <a:pathLst>
              <a:path w="465454" h="395604">
                <a:moveTo>
                  <a:pt x="232522" y="0"/>
                </a:moveTo>
                <a:lnTo>
                  <a:pt x="159033" y="2368"/>
                </a:lnTo>
                <a:lnTo>
                  <a:pt x="95204" y="8960"/>
                </a:lnTo>
                <a:lnTo>
                  <a:pt x="44867" y="19010"/>
                </a:lnTo>
                <a:lnTo>
                  <a:pt x="0" y="46413"/>
                </a:lnTo>
                <a:lnTo>
                  <a:pt x="0" y="348617"/>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59" name="object 59"/>
          <p:cNvSpPr/>
          <p:nvPr/>
        </p:nvSpPr>
        <p:spPr>
          <a:xfrm>
            <a:off x="5158485" y="5000021"/>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60" name="object 60"/>
          <p:cNvSpPr/>
          <p:nvPr/>
        </p:nvSpPr>
        <p:spPr>
          <a:xfrm>
            <a:off x="5158485" y="5046433"/>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61" name="object 61"/>
          <p:cNvSpPr/>
          <p:nvPr/>
        </p:nvSpPr>
        <p:spPr>
          <a:xfrm>
            <a:off x="5158485" y="5069640"/>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62" name="object 62"/>
          <p:cNvSpPr/>
          <p:nvPr/>
        </p:nvSpPr>
        <p:spPr>
          <a:xfrm>
            <a:off x="5158485" y="509284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63" name="object 63"/>
          <p:cNvSpPr/>
          <p:nvPr/>
        </p:nvSpPr>
        <p:spPr>
          <a:xfrm>
            <a:off x="5080977" y="4922665"/>
            <a:ext cx="465045" cy="395031"/>
          </a:xfrm>
          <a:prstGeom prst="rect">
            <a:avLst/>
          </a:prstGeom>
          <a:blipFill>
            <a:blip r:embed="rId5" cstate="print"/>
            <a:stretch>
              <a:fillRect/>
            </a:stretch>
          </a:blipFill>
        </p:spPr>
        <p:txBody>
          <a:bodyPr wrap="square" lIns="0" tIns="0" rIns="0" bIns="0" rtlCol="0"/>
          <a:lstStyle/>
          <a:p>
            <a:endParaRPr/>
          </a:p>
        </p:txBody>
      </p:sp>
      <p:sp>
        <p:nvSpPr>
          <p:cNvPr id="64" name="object 64"/>
          <p:cNvSpPr/>
          <p:nvPr/>
        </p:nvSpPr>
        <p:spPr>
          <a:xfrm>
            <a:off x="5080977" y="4922665"/>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65" name="object 65"/>
          <p:cNvSpPr/>
          <p:nvPr/>
        </p:nvSpPr>
        <p:spPr>
          <a:xfrm>
            <a:off x="5080977" y="4969078"/>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66" name="object 66"/>
          <p:cNvSpPr/>
          <p:nvPr/>
        </p:nvSpPr>
        <p:spPr>
          <a:xfrm>
            <a:off x="5080977" y="4992284"/>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67" name="object 67"/>
          <p:cNvSpPr/>
          <p:nvPr/>
        </p:nvSpPr>
        <p:spPr>
          <a:xfrm>
            <a:off x="5080977" y="5015491"/>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68" name="object 68"/>
          <p:cNvSpPr txBox="1"/>
          <p:nvPr/>
        </p:nvSpPr>
        <p:spPr>
          <a:xfrm>
            <a:off x="5101042" y="5104900"/>
            <a:ext cx="438150" cy="137217"/>
          </a:xfrm>
          <a:prstGeom prst="rect">
            <a:avLst/>
          </a:prstGeom>
        </p:spPr>
        <p:txBody>
          <a:bodyPr vert="horz" wrap="square" lIns="0" tIns="13970" rIns="0" bIns="0" rtlCol="0">
            <a:spAutoFit/>
          </a:bodyPr>
          <a:lstStyle/>
          <a:p>
            <a:pPr>
              <a:spcBef>
                <a:spcPts val="110"/>
              </a:spcBef>
            </a:pPr>
            <a:r>
              <a:rPr sz="800" dirty="0">
                <a:latin typeface="Arial"/>
                <a:cs typeface="Arial"/>
              </a:rPr>
              <a:t>Object:</a:t>
            </a:r>
            <a:r>
              <a:rPr sz="800" spc="-45" dirty="0">
                <a:latin typeface="Arial"/>
                <a:cs typeface="Arial"/>
              </a:rPr>
              <a:t> </a:t>
            </a:r>
            <a:r>
              <a:rPr sz="800" spc="5" dirty="0">
                <a:latin typeface="Arial"/>
                <a:cs typeface="Arial"/>
              </a:rPr>
              <a:t>B</a:t>
            </a:r>
            <a:endParaRPr sz="800">
              <a:latin typeface="Arial"/>
              <a:cs typeface="Arial"/>
            </a:endParaRPr>
          </a:p>
        </p:txBody>
      </p:sp>
      <p:sp>
        <p:nvSpPr>
          <p:cNvPr id="69" name="object 69"/>
          <p:cNvSpPr/>
          <p:nvPr/>
        </p:nvSpPr>
        <p:spPr>
          <a:xfrm>
            <a:off x="5158485" y="4226462"/>
            <a:ext cx="465455" cy="395605"/>
          </a:xfrm>
          <a:custGeom>
            <a:avLst/>
            <a:gdLst/>
            <a:ahLst/>
            <a:cxnLst/>
            <a:rect l="l" t="t" r="r" b="b"/>
            <a:pathLst>
              <a:path w="465454" h="395604">
                <a:moveTo>
                  <a:pt x="232522" y="0"/>
                </a:moveTo>
                <a:lnTo>
                  <a:pt x="159033" y="2368"/>
                </a:lnTo>
                <a:lnTo>
                  <a:pt x="95204" y="8960"/>
                </a:lnTo>
                <a:lnTo>
                  <a:pt x="44867" y="19010"/>
                </a:lnTo>
                <a:lnTo>
                  <a:pt x="11855" y="31751"/>
                </a:lnTo>
                <a:lnTo>
                  <a:pt x="0" y="46413"/>
                </a:lnTo>
                <a:lnTo>
                  <a:pt x="0" y="348617"/>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70" name="object 70"/>
          <p:cNvSpPr/>
          <p:nvPr/>
        </p:nvSpPr>
        <p:spPr>
          <a:xfrm>
            <a:off x="5158485" y="4226462"/>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71" name="object 71"/>
          <p:cNvSpPr/>
          <p:nvPr/>
        </p:nvSpPr>
        <p:spPr>
          <a:xfrm>
            <a:off x="5158485" y="4272874"/>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72" name="object 72"/>
          <p:cNvSpPr/>
          <p:nvPr/>
        </p:nvSpPr>
        <p:spPr>
          <a:xfrm>
            <a:off x="5158485" y="4296081"/>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73" name="object 73"/>
          <p:cNvSpPr/>
          <p:nvPr/>
        </p:nvSpPr>
        <p:spPr>
          <a:xfrm>
            <a:off x="5158485" y="4319288"/>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74" name="object 74"/>
          <p:cNvSpPr/>
          <p:nvPr/>
        </p:nvSpPr>
        <p:spPr>
          <a:xfrm>
            <a:off x="5080977" y="4149105"/>
            <a:ext cx="465045" cy="395031"/>
          </a:xfrm>
          <a:prstGeom prst="rect">
            <a:avLst/>
          </a:prstGeom>
          <a:blipFill>
            <a:blip r:embed="rId6" cstate="print"/>
            <a:stretch>
              <a:fillRect/>
            </a:stretch>
          </a:blipFill>
        </p:spPr>
        <p:txBody>
          <a:bodyPr wrap="square" lIns="0" tIns="0" rIns="0" bIns="0" rtlCol="0"/>
          <a:lstStyle/>
          <a:p>
            <a:endParaRPr/>
          </a:p>
        </p:txBody>
      </p:sp>
      <p:sp>
        <p:nvSpPr>
          <p:cNvPr id="75" name="object 75"/>
          <p:cNvSpPr/>
          <p:nvPr/>
        </p:nvSpPr>
        <p:spPr>
          <a:xfrm>
            <a:off x="5080977" y="4149105"/>
            <a:ext cx="465455" cy="395605"/>
          </a:xfrm>
          <a:custGeom>
            <a:avLst/>
            <a:gdLst/>
            <a:ahLst/>
            <a:cxnLst/>
            <a:rect l="l" t="t" r="r" b="b"/>
            <a:pathLst>
              <a:path w="465454" h="395604">
                <a:moveTo>
                  <a:pt x="0" y="46413"/>
                </a:moveTo>
                <a:lnTo>
                  <a:pt x="0" y="348617"/>
                </a:lnTo>
                <a:lnTo>
                  <a:pt x="11855" y="363280"/>
                </a:lnTo>
                <a:lnTo>
                  <a:pt x="44867" y="376020"/>
                </a:lnTo>
                <a:lnTo>
                  <a:pt x="95204" y="386070"/>
                </a:lnTo>
                <a:lnTo>
                  <a:pt x="159033" y="392662"/>
                </a:lnTo>
                <a:lnTo>
                  <a:pt x="232522" y="395031"/>
                </a:lnTo>
                <a:lnTo>
                  <a:pt x="306045" y="392662"/>
                </a:lnTo>
                <a:lnTo>
                  <a:pt x="369878" y="386070"/>
                </a:lnTo>
                <a:lnTo>
                  <a:pt x="420202" y="376020"/>
                </a:lnTo>
                <a:lnTo>
                  <a:pt x="453198" y="363280"/>
                </a:lnTo>
                <a:lnTo>
                  <a:pt x="465045" y="348617"/>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76" name="object 76"/>
          <p:cNvSpPr/>
          <p:nvPr/>
        </p:nvSpPr>
        <p:spPr>
          <a:xfrm>
            <a:off x="5080977" y="4195518"/>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77" name="object 77"/>
          <p:cNvSpPr/>
          <p:nvPr/>
        </p:nvSpPr>
        <p:spPr>
          <a:xfrm>
            <a:off x="5080977" y="4218725"/>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78" name="object 78"/>
          <p:cNvSpPr/>
          <p:nvPr/>
        </p:nvSpPr>
        <p:spPr>
          <a:xfrm>
            <a:off x="5080977" y="4241932"/>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79" name="object 79"/>
          <p:cNvSpPr txBox="1"/>
          <p:nvPr/>
        </p:nvSpPr>
        <p:spPr>
          <a:xfrm>
            <a:off x="5088342" y="4331340"/>
            <a:ext cx="450850" cy="137217"/>
          </a:xfrm>
          <a:prstGeom prst="rect">
            <a:avLst/>
          </a:prstGeom>
        </p:spPr>
        <p:txBody>
          <a:bodyPr vert="horz" wrap="square" lIns="0" tIns="13970" rIns="0" bIns="0" rtlCol="0">
            <a:spAutoFit/>
          </a:bodyPr>
          <a:lstStyle/>
          <a:p>
            <a:pPr marL="12700">
              <a:spcBef>
                <a:spcPts val="110"/>
              </a:spcBef>
            </a:pPr>
            <a:r>
              <a:rPr sz="800" dirty="0">
                <a:latin typeface="Arial"/>
                <a:cs typeface="Arial"/>
              </a:rPr>
              <a:t>Object:</a:t>
            </a:r>
            <a:r>
              <a:rPr sz="800" spc="-45" dirty="0">
                <a:latin typeface="Arial"/>
                <a:cs typeface="Arial"/>
              </a:rPr>
              <a:t> </a:t>
            </a:r>
            <a:r>
              <a:rPr sz="800" spc="5" dirty="0">
                <a:latin typeface="Arial"/>
                <a:cs typeface="Arial"/>
              </a:rPr>
              <a:t>A</a:t>
            </a:r>
            <a:endParaRPr sz="800">
              <a:latin typeface="Arial"/>
              <a:cs typeface="Arial"/>
            </a:endParaRPr>
          </a:p>
        </p:txBody>
      </p:sp>
      <p:sp>
        <p:nvSpPr>
          <p:cNvPr id="80" name="object 80"/>
          <p:cNvSpPr/>
          <p:nvPr/>
        </p:nvSpPr>
        <p:spPr>
          <a:xfrm>
            <a:off x="5158485" y="5773580"/>
            <a:ext cx="465455" cy="395605"/>
          </a:xfrm>
          <a:custGeom>
            <a:avLst/>
            <a:gdLst/>
            <a:ahLst/>
            <a:cxnLst/>
            <a:rect l="l" t="t" r="r" b="b"/>
            <a:pathLst>
              <a:path w="465454" h="395604">
                <a:moveTo>
                  <a:pt x="232522" y="0"/>
                </a:moveTo>
                <a:lnTo>
                  <a:pt x="159033" y="2368"/>
                </a:lnTo>
                <a:lnTo>
                  <a:pt x="95204" y="8960"/>
                </a:lnTo>
                <a:lnTo>
                  <a:pt x="44867" y="19010"/>
                </a:lnTo>
                <a:lnTo>
                  <a:pt x="0" y="46413"/>
                </a:lnTo>
                <a:lnTo>
                  <a:pt x="0" y="348583"/>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20202" y="19010"/>
                </a:lnTo>
                <a:lnTo>
                  <a:pt x="369878" y="8960"/>
                </a:lnTo>
                <a:lnTo>
                  <a:pt x="306045" y="2368"/>
                </a:lnTo>
                <a:lnTo>
                  <a:pt x="232522" y="0"/>
                </a:lnTo>
                <a:close/>
              </a:path>
            </a:pathLst>
          </a:custGeom>
          <a:solidFill>
            <a:srgbClr val="E8EDF7"/>
          </a:solidFill>
        </p:spPr>
        <p:txBody>
          <a:bodyPr wrap="square" lIns="0" tIns="0" rIns="0" bIns="0" rtlCol="0"/>
          <a:lstStyle/>
          <a:p>
            <a:endParaRPr/>
          </a:p>
        </p:txBody>
      </p:sp>
      <p:sp>
        <p:nvSpPr>
          <p:cNvPr id="81" name="object 81"/>
          <p:cNvSpPr/>
          <p:nvPr/>
        </p:nvSpPr>
        <p:spPr>
          <a:xfrm>
            <a:off x="5158485" y="5773580"/>
            <a:ext cx="465455" cy="395605"/>
          </a:xfrm>
          <a:custGeom>
            <a:avLst/>
            <a:gdLst/>
            <a:ahLst/>
            <a:cxnLst/>
            <a:rect l="l" t="t" r="r" b="b"/>
            <a:pathLst>
              <a:path w="465454" h="395604">
                <a:moveTo>
                  <a:pt x="0" y="46413"/>
                </a:moveTo>
                <a:lnTo>
                  <a:pt x="0" y="348583"/>
                </a:lnTo>
                <a:lnTo>
                  <a:pt x="11855" y="363252"/>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E8EDF7"/>
            </a:solidFill>
          </a:ln>
        </p:spPr>
        <p:txBody>
          <a:bodyPr wrap="square" lIns="0" tIns="0" rIns="0" bIns="0" rtlCol="0"/>
          <a:lstStyle/>
          <a:p>
            <a:endParaRPr/>
          </a:p>
        </p:txBody>
      </p:sp>
      <p:sp>
        <p:nvSpPr>
          <p:cNvPr id="82" name="object 82"/>
          <p:cNvSpPr/>
          <p:nvPr/>
        </p:nvSpPr>
        <p:spPr>
          <a:xfrm>
            <a:off x="5158485" y="5819993"/>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83" name="object 83"/>
          <p:cNvSpPr/>
          <p:nvPr/>
        </p:nvSpPr>
        <p:spPr>
          <a:xfrm>
            <a:off x="5158485" y="5843200"/>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84" name="object 84"/>
          <p:cNvSpPr/>
          <p:nvPr/>
        </p:nvSpPr>
        <p:spPr>
          <a:xfrm>
            <a:off x="5158485" y="586640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E8EDF7"/>
            </a:solidFill>
          </a:ln>
        </p:spPr>
        <p:txBody>
          <a:bodyPr wrap="square" lIns="0" tIns="0" rIns="0" bIns="0" rtlCol="0"/>
          <a:lstStyle/>
          <a:p>
            <a:endParaRPr/>
          </a:p>
        </p:txBody>
      </p:sp>
      <p:sp>
        <p:nvSpPr>
          <p:cNvPr id="85" name="object 85"/>
          <p:cNvSpPr/>
          <p:nvPr/>
        </p:nvSpPr>
        <p:spPr>
          <a:xfrm>
            <a:off x="5080977" y="5696223"/>
            <a:ext cx="465045" cy="394996"/>
          </a:xfrm>
          <a:prstGeom prst="rect">
            <a:avLst/>
          </a:prstGeom>
          <a:blipFill>
            <a:blip r:embed="rId7" cstate="print"/>
            <a:stretch>
              <a:fillRect/>
            </a:stretch>
          </a:blipFill>
        </p:spPr>
        <p:txBody>
          <a:bodyPr wrap="square" lIns="0" tIns="0" rIns="0" bIns="0" rtlCol="0"/>
          <a:lstStyle/>
          <a:p>
            <a:endParaRPr/>
          </a:p>
        </p:txBody>
      </p:sp>
      <p:sp>
        <p:nvSpPr>
          <p:cNvPr id="86" name="object 86"/>
          <p:cNvSpPr/>
          <p:nvPr/>
        </p:nvSpPr>
        <p:spPr>
          <a:xfrm>
            <a:off x="5080977" y="5696224"/>
            <a:ext cx="465455" cy="395605"/>
          </a:xfrm>
          <a:custGeom>
            <a:avLst/>
            <a:gdLst/>
            <a:ahLst/>
            <a:cxnLst/>
            <a:rect l="l" t="t" r="r" b="b"/>
            <a:pathLst>
              <a:path w="465454" h="395604">
                <a:moveTo>
                  <a:pt x="0" y="46413"/>
                </a:moveTo>
                <a:lnTo>
                  <a:pt x="0" y="348583"/>
                </a:lnTo>
                <a:lnTo>
                  <a:pt x="11855" y="363252"/>
                </a:lnTo>
                <a:lnTo>
                  <a:pt x="44867" y="375993"/>
                </a:lnTo>
                <a:lnTo>
                  <a:pt x="95204" y="386040"/>
                </a:lnTo>
                <a:lnTo>
                  <a:pt x="159033" y="392630"/>
                </a:lnTo>
                <a:lnTo>
                  <a:pt x="232522" y="394996"/>
                </a:lnTo>
                <a:lnTo>
                  <a:pt x="306045" y="392630"/>
                </a:lnTo>
                <a:lnTo>
                  <a:pt x="369878" y="386040"/>
                </a:lnTo>
                <a:lnTo>
                  <a:pt x="420202" y="375993"/>
                </a:lnTo>
                <a:lnTo>
                  <a:pt x="453198" y="363252"/>
                </a:lnTo>
                <a:lnTo>
                  <a:pt x="465045" y="348583"/>
                </a:lnTo>
                <a:lnTo>
                  <a:pt x="465045" y="46413"/>
                </a:lnTo>
                <a:lnTo>
                  <a:pt x="453198" y="31751"/>
                </a:lnTo>
                <a:lnTo>
                  <a:pt x="420202" y="19010"/>
                </a:lnTo>
                <a:lnTo>
                  <a:pt x="369878" y="8960"/>
                </a:lnTo>
                <a:lnTo>
                  <a:pt x="306045" y="2368"/>
                </a:lnTo>
                <a:lnTo>
                  <a:pt x="232522" y="0"/>
                </a:lnTo>
                <a:lnTo>
                  <a:pt x="159033" y="2368"/>
                </a:lnTo>
                <a:lnTo>
                  <a:pt x="95204" y="8960"/>
                </a:lnTo>
                <a:lnTo>
                  <a:pt x="44867" y="19010"/>
                </a:lnTo>
                <a:lnTo>
                  <a:pt x="11855" y="31751"/>
                </a:lnTo>
                <a:lnTo>
                  <a:pt x="0" y="46413"/>
                </a:lnTo>
                <a:close/>
              </a:path>
            </a:pathLst>
          </a:custGeom>
          <a:ln w="3175">
            <a:solidFill>
              <a:srgbClr val="000000"/>
            </a:solidFill>
          </a:ln>
        </p:spPr>
        <p:txBody>
          <a:bodyPr wrap="square" lIns="0" tIns="0" rIns="0" bIns="0" rtlCol="0"/>
          <a:lstStyle/>
          <a:p>
            <a:endParaRPr/>
          </a:p>
        </p:txBody>
      </p:sp>
      <p:sp>
        <p:nvSpPr>
          <p:cNvPr id="87" name="object 87"/>
          <p:cNvSpPr/>
          <p:nvPr/>
        </p:nvSpPr>
        <p:spPr>
          <a:xfrm>
            <a:off x="5080977" y="5742637"/>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88" name="object 88"/>
          <p:cNvSpPr/>
          <p:nvPr/>
        </p:nvSpPr>
        <p:spPr>
          <a:xfrm>
            <a:off x="5080977" y="5765844"/>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89" name="object 89"/>
          <p:cNvSpPr/>
          <p:nvPr/>
        </p:nvSpPr>
        <p:spPr>
          <a:xfrm>
            <a:off x="5080977" y="5789051"/>
            <a:ext cx="465455" cy="46990"/>
          </a:xfrm>
          <a:custGeom>
            <a:avLst/>
            <a:gdLst/>
            <a:ahLst/>
            <a:cxnLst/>
            <a:rect l="l" t="t" r="r" b="b"/>
            <a:pathLst>
              <a:path w="465454" h="46989">
                <a:moveTo>
                  <a:pt x="0" y="0"/>
                </a:moveTo>
                <a:lnTo>
                  <a:pt x="44867" y="27439"/>
                </a:lnTo>
                <a:lnTo>
                  <a:pt x="95204" y="37477"/>
                </a:lnTo>
                <a:lnTo>
                  <a:pt x="159033" y="44053"/>
                </a:lnTo>
                <a:lnTo>
                  <a:pt x="232522" y="46413"/>
                </a:lnTo>
                <a:lnTo>
                  <a:pt x="306045" y="44053"/>
                </a:lnTo>
                <a:lnTo>
                  <a:pt x="369878" y="37477"/>
                </a:lnTo>
                <a:lnTo>
                  <a:pt x="420202" y="27439"/>
                </a:lnTo>
                <a:lnTo>
                  <a:pt x="453198" y="14695"/>
                </a:lnTo>
                <a:lnTo>
                  <a:pt x="465045" y="0"/>
                </a:lnTo>
              </a:path>
            </a:pathLst>
          </a:custGeom>
          <a:ln w="3175">
            <a:solidFill>
              <a:srgbClr val="000000"/>
            </a:solidFill>
          </a:ln>
        </p:spPr>
        <p:txBody>
          <a:bodyPr wrap="square" lIns="0" tIns="0" rIns="0" bIns="0" rtlCol="0"/>
          <a:lstStyle/>
          <a:p>
            <a:endParaRPr/>
          </a:p>
        </p:txBody>
      </p:sp>
      <p:sp>
        <p:nvSpPr>
          <p:cNvPr id="90" name="object 90"/>
          <p:cNvSpPr txBox="1"/>
          <p:nvPr/>
        </p:nvSpPr>
        <p:spPr>
          <a:xfrm>
            <a:off x="5137171" y="5816574"/>
            <a:ext cx="353060" cy="253146"/>
          </a:xfrm>
          <a:prstGeom prst="rect">
            <a:avLst/>
          </a:prstGeom>
        </p:spPr>
        <p:txBody>
          <a:bodyPr vert="horz" wrap="square" lIns="0" tIns="12065" rIns="0" bIns="0" rtlCol="0">
            <a:spAutoFit/>
          </a:bodyPr>
          <a:lstStyle/>
          <a:p>
            <a:pPr marL="138430" marR="5080" indent="-126364">
              <a:lnSpc>
                <a:spcPct val="101499"/>
              </a:lnSpc>
              <a:spcBef>
                <a:spcPts val="95"/>
              </a:spcBef>
            </a:pPr>
            <a:r>
              <a:rPr sz="800" spc="5" dirty="0">
                <a:latin typeface="Arial"/>
                <a:cs typeface="Arial"/>
              </a:rPr>
              <a:t>Ob</a:t>
            </a:r>
            <a:r>
              <a:rPr sz="800" dirty="0">
                <a:latin typeface="Arial"/>
                <a:cs typeface="Arial"/>
              </a:rPr>
              <a:t>j</a:t>
            </a:r>
            <a:r>
              <a:rPr sz="800" spc="5" dirty="0">
                <a:latin typeface="Arial"/>
                <a:cs typeface="Arial"/>
              </a:rPr>
              <a:t>ec</a:t>
            </a:r>
            <a:r>
              <a:rPr sz="800" spc="-5" dirty="0">
                <a:latin typeface="Arial"/>
                <a:cs typeface="Arial"/>
              </a:rPr>
              <a:t>t</a:t>
            </a:r>
            <a:r>
              <a:rPr sz="800" dirty="0">
                <a:latin typeface="Arial"/>
                <a:cs typeface="Arial"/>
              </a:rPr>
              <a:t>:  </a:t>
            </a:r>
            <a:r>
              <a:rPr sz="800" spc="5" dirty="0">
                <a:latin typeface="Arial"/>
                <a:cs typeface="Arial"/>
              </a:rPr>
              <a:t>C</a:t>
            </a:r>
            <a:endParaRPr sz="800">
              <a:latin typeface="Arial"/>
              <a:cs typeface="Arial"/>
            </a:endParaRPr>
          </a:p>
        </p:txBody>
      </p:sp>
      <p:sp>
        <p:nvSpPr>
          <p:cNvPr id="91" name="object 91"/>
          <p:cNvSpPr/>
          <p:nvPr/>
        </p:nvSpPr>
        <p:spPr>
          <a:xfrm>
            <a:off x="4751569" y="5120179"/>
            <a:ext cx="173355" cy="0"/>
          </a:xfrm>
          <a:custGeom>
            <a:avLst/>
            <a:gdLst/>
            <a:ahLst/>
            <a:cxnLst/>
            <a:rect l="l" t="t" r="r" b="b"/>
            <a:pathLst>
              <a:path w="173354">
                <a:moveTo>
                  <a:pt x="173100" y="0"/>
                </a:moveTo>
                <a:lnTo>
                  <a:pt x="0" y="0"/>
                </a:lnTo>
              </a:path>
            </a:pathLst>
          </a:custGeom>
          <a:ln w="35068">
            <a:solidFill>
              <a:srgbClr val="4677BE"/>
            </a:solidFill>
          </a:ln>
        </p:spPr>
        <p:txBody>
          <a:bodyPr wrap="square" lIns="0" tIns="0" rIns="0" bIns="0" rtlCol="0"/>
          <a:lstStyle/>
          <a:p>
            <a:endParaRPr/>
          </a:p>
        </p:txBody>
      </p:sp>
      <p:sp>
        <p:nvSpPr>
          <p:cNvPr id="92" name="object 92"/>
          <p:cNvSpPr/>
          <p:nvPr/>
        </p:nvSpPr>
        <p:spPr>
          <a:xfrm>
            <a:off x="4910460" y="5063452"/>
            <a:ext cx="170815" cy="113664"/>
          </a:xfrm>
          <a:custGeom>
            <a:avLst/>
            <a:gdLst/>
            <a:ahLst/>
            <a:cxnLst/>
            <a:rect l="l" t="t" r="r" b="b"/>
            <a:pathLst>
              <a:path w="170814" h="113664">
                <a:moveTo>
                  <a:pt x="0" y="0"/>
                </a:moveTo>
                <a:lnTo>
                  <a:pt x="0" y="113455"/>
                </a:lnTo>
                <a:lnTo>
                  <a:pt x="170516" y="56727"/>
                </a:lnTo>
                <a:lnTo>
                  <a:pt x="0" y="0"/>
                </a:lnTo>
                <a:close/>
              </a:path>
            </a:pathLst>
          </a:custGeom>
          <a:solidFill>
            <a:srgbClr val="4677BE"/>
          </a:solidFill>
        </p:spPr>
        <p:txBody>
          <a:bodyPr wrap="square" lIns="0" tIns="0" rIns="0" bIns="0" rtlCol="0"/>
          <a:lstStyle/>
          <a:p>
            <a:endParaRPr/>
          </a:p>
        </p:txBody>
      </p:sp>
      <p:sp>
        <p:nvSpPr>
          <p:cNvPr id="93" name="object 93"/>
          <p:cNvSpPr/>
          <p:nvPr/>
        </p:nvSpPr>
        <p:spPr>
          <a:xfrm>
            <a:off x="4613347" y="4580408"/>
            <a:ext cx="413384" cy="337185"/>
          </a:xfrm>
          <a:custGeom>
            <a:avLst/>
            <a:gdLst/>
            <a:ahLst/>
            <a:cxnLst/>
            <a:rect l="l" t="t" r="r" b="b"/>
            <a:pathLst>
              <a:path w="413385" h="337185">
                <a:moveTo>
                  <a:pt x="0" y="336756"/>
                </a:moveTo>
                <a:lnTo>
                  <a:pt x="413201" y="0"/>
                </a:lnTo>
              </a:path>
            </a:pathLst>
          </a:custGeom>
          <a:ln w="35095">
            <a:solidFill>
              <a:srgbClr val="4677BE"/>
            </a:solidFill>
          </a:ln>
        </p:spPr>
        <p:txBody>
          <a:bodyPr wrap="square" lIns="0" tIns="0" rIns="0" bIns="0" rtlCol="0"/>
          <a:lstStyle/>
          <a:p>
            <a:endParaRPr/>
          </a:p>
        </p:txBody>
      </p:sp>
      <p:sp>
        <p:nvSpPr>
          <p:cNvPr id="94" name="object 94"/>
          <p:cNvSpPr/>
          <p:nvPr/>
        </p:nvSpPr>
        <p:spPr>
          <a:xfrm>
            <a:off x="4979613" y="4517664"/>
            <a:ext cx="124460" cy="116205"/>
          </a:xfrm>
          <a:custGeom>
            <a:avLst/>
            <a:gdLst/>
            <a:ahLst/>
            <a:cxnLst/>
            <a:rect l="l" t="t" r="r" b="b"/>
            <a:pathLst>
              <a:path w="124460" h="116204">
                <a:moveTo>
                  <a:pt x="124012" y="0"/>
                </a:moveTo>
                <a:lnTo>
                  <a:pt x="0" y="27762"/>
                </a:lnTo>
                <a:lnTo>
                  <a:pt x="71909" y="115690"/>
                </a:lnTo>
                <a:lnTo>
                  <a:pt x="124012" y="0"/>
                </a:lnTo>
                <a:close/>
              </a:path>
            </a:pathLst>
          </a:custGeom>
          <a:solidFill>
            <a:srgbClr val="4677BE"/>
          </a:solidFill>
        </p:spPr>
        <p:txBody>
          <a:bodyPr wrap="square" lIns="0" tIns="0" rIns="0" bIns="0" rtlCol="0"/>
          <a:lstStyle/>
          <a:p>
            <a:endParaRPr/>
          </a:p>
        </p:txBody>
      </p:sp>
      <p:sp>
        <p:nvSpPr>
          <p:cNvPr id="95" name="object 95"/>
          <p:cNvSpPr/>
          <p:nvPr/>
        </p:nvSpPr>
        <p:spPr>
          <a:xfrm>
            <a:off x="4787653" y="5372103"/>
            <a:ext cx="257810" cy="257175"/>
          </a:xfrm>
          <a:custGeom>
            <a:avLst/>
            <a:gdLst/>
            <a:ahLst/>
            <a:cxnLst/>
            <a:rect l="l" t="t" r="r" b="b"/>
            <a:pathLst>
              <a:path w="257810" h="257175">
                <a:moveTo>
                  <a:pt x="24802" y="0"/>
                </a:moveTo>
                <a:lnTo>
                  <a:pt x="0" y="24753"/>
                </a:lnTo>
                <a:lnTo>
                  <a:pt x="232522" y="256821"/>
                </a:lnTo>
                <a:lnTo>
                  <a:pt x="257325" y="232067"/>
                </a:lnTo>
                <a:lnTo>
                  <a:pt x="24802" y="0"/>
                </a:lnTo>
                <a:close/>
              </a:path>
            </a:pathLst>
          </a:custGeom>
          <a:solidFill>
            <a:srgbClr val="4677BE"/>
          </a:solidFill>
        </p:spPr>
        <p:txBody>
          <a:bodyPr wrap="square" lIns="0" tIns="0" rIns="0" bIns="0" rtlCol="0"/>
          <a:lstStyle/>
          <a:p>
            <a:endParaRPr/>
          </a:p>
        </p:txBody>
      </p:sp>
      <p:sp>
        <p:nvSpPr>
          <p:cNvPr id="96" name="object 96"/>
          <p:cNvSpPr/>
          <p:nvPr/>
        </p:nvSpPr>
        <p:spPr>
          <a:xfrm>
            <a:off x="4787653" y="5372103"/>
            <a:ext cx="257810" cy="257175"/>
          </a:xfrm>
          <a:custGeom>
            <a:avLst/>
            <a:gdLst/>
            <a:ahLst/>
            <a:cxnLst/>
            <a:rect l="l" t="t" r="r" b="b"/>
            <a:pathLst>
              <a:path w="257810" h="257175">
                <a:moveTo>
                  <a:pt x="232522" y="0"/>
                </a:moveTo>
                <a:lnTo>
                  <a:pt x="0" y="232067"/>
                </a:lnTo>
                <a:lnTo>
                  <a:pt x="24802" y="256821"/>
                </a:lnTo>
                <a:lnTo>
                  <a:pt x="257325" y="24753"/>
                </a:lnTo>
                <a:lnTo>
                  <a:pt x="232522" y="0"/>
                </a:lnTo>
                <a:close/>
              </a:path>
            </a:pathLst>
          </a:custGeom>
          <a:solidFill>
            <a:srgbClr val="4677BE"/>
          </a:solidFill>
        </p:spPr>
        <p:txBody>
          <a:bodyPr wrap="square" lIns="0" tIns="0" rIns="0" bIns="0" rtlCol="0"/>
          <a:lstStyle/>
          <a:p>
            <a:endParaRPr/>
          </a:p>
        </p:txBody>
      </p:sp>
      <p:sp>
        <p:nvSpPr>
          <p:cNvPr id="97" name="object 97"/>
          <p:cNvSpPr txBox="1"/>
          <p:nvPr/>
        </p:nvSpPr>
        <p:spPr>
          <a:xfrm>
            <a:off x="1195441" y="1059549"/>
            <a:ext cx="7346950" cy="2497479"/>
          </a:xfrm>
          <a:prstGeom prst="rect">
            <a:avLst/>
          </a:prstGeom>
        </p:spPr>
        <p:txBody>
          <a:bodyPr vert="horz" wrap="square" lIns="0" tIns="85725" rIns="0" bIns="0" rtlCol="0">
            <a:spAutoFit/>
          </a:bodyPr>
          <a:lstStyle/>
          <a:p>
            <a:pPr marL="12700">
              <a:spcBef>
                <a:spcPts val="675"/>
              </a:spcBef>
            </a:pPr>
            <a:r>
              <a:rPr sz="2400" u="heavy" spc="-5" dirty="0">
                <a:solidFill>
                  <a:srgbClr val="FF6600"/>
                </a:solidFill>
                <a:uFill>
                  <a:solidFill>
                    <a:srgbClr val="FF6600"/>
                  </a:solidFill>
                </a:uFill>
                <a:latin typeface="Arial"/>
                <a:cs typeface="Arial"/>
              </a:rPr>
              <a:t>Bell-LaPadula</a:t>
            </a:r>
            <a:r>
              <a:rPr sz="2400" spc="-5" dirty="0">
                <a:solidFill>
                  <a:srgbClr val="FF6600"/>
                </a:solidFill>
                <a:latin typeface="Arial"/>
                <a:cs typeface="Arial"/>
              </a:rPr>
              <a:t> </a:t>
            </a:r>
            <a:r>
              <a:rPr sz="2400" spc="-5" dirty="0">
                <a:solidFill>
                  <a:srgbClr val="003399"/>
                </a:solidFill>
                <a:latin typeface="Arial"/>
                <a:cs typeface="Arial"/>
              </a:rPr>
              <a:t>confidentiality</a:t>
            </a:r>
            <a:r>
              <a:rPr sz="2400" spc="80" dirty="0">
                <a:solidFill>
                  <a:srgbClr val="003399"/>
                </a:solidFill>
                <a:latin typeface="Arial"/>
                <a:cs typeface="Arial"/>
              </a:rPr>
              <a:t> </a:t>
            </a:r>
            <a:r>
              <a:rPr sz="2400" spc="-5" dirty="0">
                <a:solidFill>
                  <a:srgbClr val="003399"/>
                </a:solidFill>
                <a:latin typeface="Arial"/>
                <a:cs typeface="Arial"/>
              </a:rPr>
              <a:t>policy:</a:t>
            </a:r>
            <a:endParaRPr sz="2400" dirty="0">
              <a:latin typeface="Arial"/>
              <a:cs typeface="Arial"/>
            </a:endParaRPr>
          </a:p>
          <a:p>
            <a:pPr marL="756285" indent="-287020">
              <a:spcBef>
                <a:spcPts val="480"/>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Simple security</a:t>
            </a:r>
            <a:r>
              <a:rPr sz="2000" u="heavy" spc="-60"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read object </a:t>
            </a:r>
            <a:r>
              <a:rPr dirty="0">
                <a:solidFill>
                  <a:srgbClr val="003399"/>
                </a:solidFill>
                <a:latin typeface="Arial"/>
                <a:cs typeface="Arial"/>
              </a:rPr>
              <a:t>of </a:t>
            </a:r>
            <a:r>
              <a:rPr spc="-5" dirty="0">
                <a:solidFill>
                  <a:srgbClr val="003399"/>
                </a:solidFill>
                <a:latin typeface="Arial"/>
                <a:cs typeface="Arial"/>
              </a:rPr>
              <a:t>higher</a:t>
            </a:r>
            <a:r>
              <a:rPr spc="45" dirty="0">
                <a:solidFill>
                  <a:srgbClr val="003399"/>
                </a:solidFill>
                <a:latin typeface="Arial"/>
                <a:cs typeface="Arial"/>
              </a:rPr>
              <a:t> </a:t>
            </a:r>
            <a:r>
              <a:rPr spc="-5" dirty="0">
                <a:solidFill>
                  <a:srgbClr val="003399"/>
                </a:solidFill>
                <a:latin typeface="Arial"/>
                <a:cs typeface="Arial"/>
              </a:rPr>
              <a:t>sensitivity.</a:t>
            </a:r>
            <a:endParaRPr dirty="0">
              <a:latin typeface="Arial"/>
              <a:cs typeface="Arial"/>
            </a:endParaRPr>
          </a:p>
          <a:p>
            <a:pPr marL="756285" indent="-287020">
              <a:spcBef>
                <a:spcPts val="475"/>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Star property</a:t>
            </a:r>
            <a:r>
              <a:rPr sz="2000" dirty="0">
                <a:solidFill>
                  <a:srgbClr val="FF6600"/>
                </a:solidFill>
                <a:latin typeface="Arial"/>
                <a:cs typeface="Arial"/>
              </a:rPr>
              <a:t> </a:t>
            </a:r>
            <a:r>
              <a:rPr sz="2000" dirty="0">
                <a:solidFill>
                  <a:srgbClr val="003399"/>
                </a:solidFill>
                <a:latin typeface="Arial"/>
                <a:cs typeface="Arial"/>
              </a:rPr>
              <a:t>(*</a:t>
            </a:r>
            <a:r>
              <a:rPr sz="2000" spc="-105" dirty="0">
                <a:solidFill>
                  <a:srgbClr val="003399"/>
                </a:solidFill>
                <a:latin typeface="Arial"/>
                <a:cs typeface="Arial"/>
              </a:rPr>
              <a:t> </a:t>
            </a:r>
            <a:r>
              <a:rPr sz="2000" dirty="0">
                <a:solidFill>
                  <a:srgbClr val="003399"/>
                </a:solid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a:t>
            </a:r>
            <a:r>
              <a:rPr spc="-10" dirty="0">
                <a:solidFill>
                  <a:srgbClr val="003399"/>
                </a:solidFill>
                <a:latin typeface="Arial"/>
                <a:cs typeface="Arial"/>
              </a:rPr>
              <a:t>write </a:t>
            </a:r>
            <a:r>
              <a:rPr dirty="0">
                <a:solidFill>
                  <a:srgbClr val="003399"/>
                </a:solidFill>
                <a:latin typeface="Arial"/>
                <a:cs typeface="Arial"/>
              </a:rPr>
              <a:t>to </a:t>
            </a:r>
            <a:r>
              <a:rPr spc="-5" dirty="0">
                <a:solidFill>
                  <a:srgbClr val="003399"/>
                </a:solidFill>
                <a:latin typeface="Arial"/>
                <a:cs typeface="Arial"/>
              </a:rPr>
              <a:t>object </a:t>
            </a:r>
            <a:r>
              <a:rPr dirty="0">
                <a:solidFill>
                  <a:srgbClr val="003399"/>
                </a:solidFill>
                <a:latin typeface="Arial"/>
                <a:cs typeface="Arial"/>
              </a:rPr>
              <a:t>of </a:t>
            </a:r>
            <a:r>
              <a:rPr spc="-15" dirty="0">
                <a:solidFill>
                  <a:srgbClr val="003399"/>
                </a:solidFill>
                <a:latin typeface="Arial"/>
                <a:cs typeface="Arial"/>
              </a:rPr>
              <a:t>lower</a:t>
            </a:r>
            <a:r>
              <a:rPr spc="120" dirty="0">
                <a:solidFill>
                  <a:srgbClr val="003399"/>
                </a:solidFill>
                <a:latin typeface="Arial"/>
                <a:cs typeface="Arial"/>
              </a:rPr>
              <a:t> </a:t>
            </a:r>
            <a:r>
              <a:rPr spc="-5" dirty="0">
                <a:solidFill>
                  <a:srgbClr val="003399"/>
                </a:solidFill>
                <a:latin typeface="Arial"/>
                <a:cs typeface="Arial"/>
              </a:rPr>
              <a:t>sensitivity.</a:t>
            </a:r>
            <a:endParaRPr lang="en-US" spc="-5" dirty="0">
              <a:solidFill>
                <a:srgbClr val="003399"/>
              </a:solidFill>
              <a:latin typeface="Arial"/>
              <a:cs typeface="Arial"/>
            </a:endParaRPr>
          </a:p>
          <a:p>
            <a:pPr marL="1155700" lvl="1" indent="-229235">
              <a:spcBef>
                <a:spcPts val="440"/>
              </a:spcBef>
              <a:buChar char="•"/>
              <a:tabLst>
                <a:tab pos="1155700" algn="l"/>
                <a:tab pos="1156335" algn="l"/>
              </a:tabLst>
            </a:pPr>
            <a:endParaRPr dirty="0">
              <a:latin typeface="Arial"/>
              <a:cs typeface="Arial"/>
            </a:endParaRPr>
          </a:p>
          <a:p>
            <a:pPr marL="253365" algn="ctr">
              <a:spcBef>
                <a:spcPts val="1025"/>
              </a:spcBef>
              <a:tabLst>
                <a:tab pos="2266950" algn="l"/>
                <a:tab pos="4171950" algn="l"/>
              </a:tabLst>
            </a:pPr>
            <a:r>
              <a:rPr sz="1200" b="1" spc="10" dirty="0">
                <a:solidFill>
                  <a:srgbClr val="FF6600"/>
                </a:solidFill>
                <a:latin typeface="Arial"/>
                <a:cs typeface="Arial"/>
              </a:rPr>
              <a:t>Read	Write	</a:t>
            </a:r>
            <a:endParaRPr sz="1200" dirty="0">
              <a:latin typeface="Arial"/>
              <a:cs typeface="Arial"/>
            </a:endParaRPr>
          </a:p>
        </p:txBody>
      </p:sp>
      <p:sp>
        <p:nvSpPr>
          <p:cNvPr id="143" name="object 143"/>
          <p:cNvSpPr/>
          <p:nvPr/>
        </p:nvSpPr>
        <p:spPr>
          <a:xfrm>
            <a:off x="1644849" y="4725749"/>
            <a:ext cx="4268271" cy="54821"/>
          </a:xfrm>
          <a:custGeom>
            <a:avLst/>
            <a:gdLst/>
            <a:ahLst/>
            <a:cxnLst/>
            <a:rect l="l" t="t" r="r" b="b"/>
            <a:pathLst>
              <a:path w="6510655">
                <a:moveTo>
                  <a:pt x="0" y="0"/>
                </a:moveTo>
                <a:lnTo>
                  <a:pt x="6510596" y="0"/>
                </a:lnTo>
              </a:path>
            </a:pathLst>
          </a:custGeom>
          <a:ln w="3175">
            <a:solidFill>
              <a:srgbClr val="000000"/>
            </a:solidFill>
          </a:ln>
        </p:spPr>
        <p:txBody>
          <a:bodyPr wrap="square" lIns="0" tIns="0" rIns="0" bIns="0" rtlCol="0"/>
          <a:lstStyle/>
          <a:p>
            <a:endParaRPr/>
          </a:p>
        </p:txBody>
      </p:sp>
      <p:sp>
        <p:nvSpPr>
          <p:cNvPr id="144" name="object 144"/>
          <p:cNvSpPr/>
          <p:nvPr/>
        </p:nvSpPr>
        <p:spPr>
          <a:xfrm flipV="1">
            <a:off x="1644850" y="5400489"/>
            <a:ext cx="4268270" cy="98821"/>
          </a:xfrm>
          <a:custGeom>
            <a:avLst/>
            <a:gdLst/>
            <a:ahLst/>
            <a:cxnLst/>
            <a:rect l="l" t="t" r="r" b="b"/>
            <a:pathLst>
              <a:path w="6510655">
                <a:moveTo>
                  <a:pt x="0" y="0"/>
                </a:moveTo>
                <a:lnTo>
                  <a:pt x="6510596" y="0"/>
                </a:lnTo>
              </a:path>
            </a:pathLst>
          </a:custGeom>
          <a:ln w="3175">
            <a:solidFill>
              <a:srgbClr val="000000"/>
            </a:solidFill>
          </a:ln>
        </p:spPr>
        <p:txBody>
          <a:bodyPr wrap="square" lIns="0" tIns="0" rIns="0" bIns="0" rtlCol="0"/>
          <a:lstStyle/>
          <a:p>
            <a:endParaRPr/>
          </a:p>
        </p:txBody>
      </p:sp>
      <p:sp>
        <p:nvSpPr>
          <p:cNvPr id="145" name="object 145"/>
          <p:cNvSpPr txBox="1"/>
          <p:nvPr/>
        </p:nvSpPr>
        <p:spPr>
          <a:xfrm>
            <a:off x="1706111" y="4023035"/>
            <a:ext cx="146194" cy="647700"/>
          </a:xfrm>
          <a:prstGeom prst="rect">
            <a:avLst/>
          </a:prstGeom>
        </p:spPr>
        <p:txBody>
          <a:bodyPr vert="vert270" wrap="square" lIns="0" tIns="1270" rIns="0" bIns="0" rtlCol="0">
            <a:spAutoFit/>
          </a:bodyPr>
          <a:lstStyle/>
          <a:p>
            <a:pPr marL="12700">
              <a:spcBef>
                <a:spcPts val="10"/>
              </a:spcBef>
            </a:pPr>
            <a:r>
              <a:rPr sz="950" b="1" spc="-5" dirty="0">
                <a:solidFill>
                  <a:srgbClr val="008000"/>
                </a:solidFill>
                <a:latin typeface="Arial"/>
                <a:cs typeface="Arial"/>
              </a:rPr>
              <a:t>Top</a:t>
            </a:r>
            <a:r>
              <a:rPr sz="950" b="1" spc="-55" dirty="0">
                <a:solidFill>
                  <a:srgbClr val="008000"/>
                </a:solidFill>
                <a:latin typeface="Arial"/>
                <a:cs typeface="Arial"/>
              </a:rPr>
              <a:t> </a:t>
            </a:r>
            <a:r>
              <a:rPr sz="950" b="1" spc="-5" dirty="0">
                <a:solidFill>
                  <a:srgbClr val="008000"/>
                </a:solidFill>
                <a:latin typeface="Arial"/>
                <a:cs typeface="Arial"/>
              </a:rPr>
              <a:t>Secret</a:t>
            </a:r>
            <a:endParaRPr sz="950">
              <a:latin typeface="Arial"/>
              <a:cs typeface="Arial"/>
            </a:endParaRPr>
          </a:p>
        </p:txBody>
      </p:sp>
      <p:sp>
        <p:nvSpPr>
          <p:cNvPr id="146" name="object 146"/>
          <p:cNvSpPr txBox="1"/>
          <p:nvPr/>
        </p:nvSpPr>
        <p:spPr>
          <a:xfrm>
            <a:off x="1706111" y="4923493"/>
            <a:ext cx="146194" cy="393700"/>
          </a:xfrm>
          <a:prstGeom prst="rect">
            <a:avLst/>
          </a:prstGeom>
        </p:spPr>
        <p:txBody>
          <a:bodyPr vert="vert270" wrap="square" lIns="0" tIns="1270" rIns="0" bIns="0" rtlCol="0">
            <a:spAutoFit/>
          </a:bodyPr>
          <a:lstStyle/>
          <a:p>
            <a:pPr marL="12700">
              <a:spcBef>
                <a:spcPts val="10"/>
              </a:spcBef>
            </a:pPr>
            <a:r>
              <a:rPr sz="950" b="1" dirty="0">
                <a:solidFill>
                  <a:srgbClr val="008000"/>
                </a:solidFill>
                <a:latin typeface="Arial"/>
                <a:cs typeface="Arial"/>
              </a:rPr>
              <a:t>Secret</a:t>
            </a:r>
            <a:endParaRPr sz="950">
              <a:latin typeface="Arial"/>
              <a:cs typeface="Arial"/>
            </a:endParaRPr>
          </a:p>
        </p:txBody>
      </p:sp>
      <p:sp>
        <p:nvSpPr>
          <p:cNvPr id="147" name="object 147"/>
          <p:cNvSpPr txBox="1"/>
          <p:nvPr/>
        </p:nvSpPr>
        <p:spPr>
          <a:xfrm>
            <a:off x="1706111" y="5533460"/>
            <a:ext cx="146194" cy="720725"/>
          </a:xfrm>
          <a:prstGeom prst="rect">
            <a:avLst/>
          </a:prstGeom>
        </p:spPr>
        <p:txBody>
          <a:bodyPr vert="vert270" wrap="square" lIns="0" tIns="1270" rIns="0" bIns="0" rtlCol="0">
            <a:spAutoFit/>
          </a:bodyPr>
          <a:lstStyle/>
          <a:p>
            <a:pPr marL="12700">
              <a:spcBef>
                <a:spcPts val="10"/>
              </a:spcBef>
            </a:pPr>
            <a:r>
              <a:rPr sz="950" b="1" spc="-5" dirty="0">
                <a:solidFill>
                  <a:srgbClr val="008000"/>
                </a:solidFill>
                <a:latin typeface="Arial"/>
                <a:cs typeface="Arial"/>
              </a:rPr>
              <a:t>Confidential</a:t>
            </a:r>
            <a:endParaRPr sz="950">
              <a:latin typeface="Arial"/>
              <a:cs typeface="Arial"/>
            </a:endParaRPr>
          </a:p>
        </p:txBody>
      </p:sp>
      <p:sp>
        <p:nvSpPr>
          <p:cNvPr id="148" name="object 148"/>
          <p:cNvSpPr txBox="1"/>
          <p:nvPr/>
        </p:nvSpPr>
        <p:spPr>
          <a:xfrm>
            <a:off x="3708417" y="4023035"/>
            <a:ext cx="146194" cy="647700"/>
          </a:xfrm>
          <a:prstGeom prst="rect">
            <a:avLst/>
          </a:prstGeom>
        </p:spPr>
        <p:txBody>
          <a:bodyPr vert="vert270" wrap="square" lIns="0" tIns="1270" rIns="0" bIns="0" rtlCol="0">
            <a:spAutoFit/>
          </a:bodyPr>
          <a:lstStyle/>
          <a:p>
            <a:pPr marL="12700">
              <a:spcBef>
                <a:spcPts val="10"/>
              </a:spcBef>
            </a:pPr>
            <a:r>
              <a:rPr sz="950" b="1" spc="-5" dirty="0">
                <a:solidFill>
                  <a:srgbClr val="008000"/>
                </a:solidFill>
                <a:latin typeface="Arial"/>
                <a:cs typeface="Arial"/>
              </a:rPr>
              <a:t>Top</a:t>
            </a:r>
            <a:r>
              <a:rPr sz="950" b="1" spc="-55" dirty="0">
                <a:solidFill>
                  <a:srgbClr val="008000"/>
                </a:solidFill>
                <a:latin typeface="Arial"/>
                <a:cs typeface="Arial"/>
              </a:rPr>
              <a:t> </a:t>
            </a:r>
            <a:r>
              <a:rPr sz="950" b="1" spc="-5" dirty="0">
                <a:solidFill>
                  <a:srgbClr val="008000"/>
                </a:solidFill>
                <a:latin typeface="Arial"/>
                <a:cs typeface="Arial"/>
              </a:rPr>
              <a:t>Secret</a:t>
            </a:r>
            <a:endParaRPr sz="950">
              <a:latin typeface="Arial"/>
              <a:cs typeface="Arial"/>
            </a:endParaRPr>
          </a:p>
        </p:txBody>
      </p:sp>
      <p:sp>
        <p:nvSpPr>
          <p:cNvPr id="149" name="object 149"/>
          <p:cNvSpPr txBox="1"/>
          <p:nvPr/>
        </p:nvSpPr>
        <p:spPr>
          <a:xfrm>
            <a:off x="3708417" y="4923493"/>
            <a:ext cx="146194" cy="393700"/>
          </a:xfrm>
          <a:prstGeom prst="rect">
            <a:avLst/>
          </a:prstGeom>
        </p:spPr>
        <p:txBody>
          <a:bodyPr vert="vert270" wrap="square" lIns="0" tIns="1270" rIns="0" bIns="0" rtlCol="0">
            <a:spAutoFit/>
          </a:bodyPr>
          <a:lstStyle/>
          <a:p>
            <a:pPr marL="12700">
              <a:spcBef>
                <a:spcPts val="10"/>
              </a:spcBef>
            </a:pPr>
            <a:r>
              <a:rPr sz="950" b="1" dirty="0">
                <a:solidFill>
                  <a:srgbClr val="008000"/>
                </a:solidFill>
                <a:latin typeface="Arial"/>
                <a:cs typeface="Arial"/>
              </a:rPr>
              <a:t>Secret</a:t>
            </a:r>
            <a:endParaRPr sz="950">
              <a:latin typeface="Arial"/>
              <a:cs typeface="Arial"/>
            </a:endParaRPr>
          </a:p>
        </p:txBody>
      </p:sp>
      <p:sp>
        <p:nvSpPr>
          <p:cNvPr id="150" name="object 150"/>
          <p:cNvSpPr txBox="1"/>
          <p:nvPr/>
        </p:nvSpPr>
        <p:spPr>
          <a:xfrm>
            <a:off x="3708417" y="5533460"/>
            <a:ext cx="146194" cy="720725"/>
          </a:xfrm>
          <a:prstGeom prst="rect">
            <a:avLst/>
          </a:prstGeom>
        </p:spPr>
        <p:txBody>
          <a:bodyPr vert="vert270" wrap="square" lIns="0" tIns="1270" rIns="0" bIns="0" rtlCol="0">
            <a:spAutoFit/>
          </a:bodyPr>
          <a:lstStyle/>
          <a:p>
            <a:pPr marL="12700">
              <a:spcBef>
                <a:spcPts val="10"/>
              </a:spcBef>
            </a:pPr>
            <a:r>
              <a:rPr sz="950" b="1" spc="-5" dirty="0">
                <a:solidFill>
                  <a:srgbClr val="008000"/>
                </a:solidFill>
                <a:latin typeface="Arial"/>
                <a:cs typeface="Arial"/>
              </a:rPr>
              <a:t>Confidential</a:t>
            </a:r>
            <a:endParaRPr sz="950">
              <a:latin typeface="Arial"/>
              <a:cs typeface="Arial"/>
            </a:endParaRPr>
          </a:p>
        </p:txBody>
      </p:sp>
      <p:sp>
        <p:nvSpPr>
          <p:cNvPr id="155" name="object 9">
            <a:extLst>
              <a:ext uri="{FF2B5EF4-FFF2-40B4-BE49-F238E27FC236}">
                <a16:creationId xmlns:a16="http://schemas.microsoft.com/office/drawing/2014/main" id="{883BCA00-C9A0-E046-BFA6-E15C00510BB4}"/>
              </a:ext>
            </a:extLst>
          </p:cNvPr>
          <p:cNvSpPr/>
          <p:nvPr/>
        </p:nvSpPr>
        <p:spPr>
          <a:xfrm>
            <a:off x="2082696" y="4995127"/>
            <a:ext cx="732155" cy="384810"/>
          </a:xfrm>
          <a:custGeom>
            <a:avLst/>
            <a:gdLst/>
            <a:ahLst/>
            <a:cxnLst/>
            <a:rect l="l" t="t" r="r" b="b"/>
            <a:pathLst>
              <a:path w="732154" h="384810">
                <a:moveTo>
                  <a:pt x="658771" y="0"/>
                </a:move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close/>
              </a:path>
            </a:pathLst>
          </a:custGeom>
          <a:solidFill>
            <a:srgbClr val="ECF0F8"/>
          </a:solidFill>
        </p:spPr>
        <p:txBody>
          <a:bodyPr wrap="square" lIns="0" tIns="0" rIns="0" bIns="0" rtlCol="0"/>
          <a:lstStyle/>
          <a:p>
            <a:endParaRPr/>
          </a:p>
        </p:txBody>
      </p:sp>
      <p:sp>
        <p:nvSpPr>
          <p:cNvPr id="157" name="object 11">
            <a:extLst>
              <a:ext uri="{FF2B5EF4-FFF2-40B4-BE49-F238E27FC236}">
                <a16:creationId xmlns:a16="http://schemas.microsoft.com/office/drawing/2014/main" id="{801EC31F-8091-F541-80B2-A0C49E48FECB}"/>
              </a:ext>
            </a:extLst>
          </p:cNvPr>
          <p:cNvSpPr/>
          <p:nvPr/>
        </p:nvSpPr>
        <p:spPr>
          <a:xfrm>
            <a:off x="2009495" y="4921857"/>
            <a:ext cx="731973" cy="384671"/>
          </a:xfrm>
          <a:prstGeom prst="rect">
            <a:avLst/>
          </a:prstGeom>
          <a:blipFill>
            <a:blip r:embed="rId8" cstate="print"/>
            <a:stretch>
              <a:fillRect/>
            </a:stretch>
          </a:blipFill>
        </p:spPr>
        <p:txBody>
          <a:bodyPr wrap="square" lIns="0" tIns="0" rIns="0" bIns="0" rtlCol="0"/>
          <a:lstStyle/>
          <a:p>
            <a:endParaRPr/>
          </a:p>
        </p:txBody>
      </p:sp>
      <p:sp>
        <p:nvSpPr>
          <p:cNvPr id="158" name="object 12">
            <a:extLst>
              <a:ext uri="{FF2B5EF4-FFF2-40B4-BE49-F238E27FC236}">
                <a16:creationId xmlns:a16="http://schemas.microsoft.com/office/drawing/2014/main" id="{F8E785B5-8FE3-7149-8D7E-BF53232C2671}"/>
              </a:ext>
            </a:extLst>
          </p:cNvPr>
          <p:cNvSpPr/>
          <p:nvPr/>
        </p:nvSpPr>
        <p:spPr>
          <a:xfrm>
            <a:off x="2009495" y="4921856"/>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000000"/>
            </a:solidFill>
          </a:ln>
        </p:spPr>
        <p:txBody>
          <a:bodyPr wrap="square" lIns="0" tIns="0" rIns="0" bIns="0" rtlCol="0"/>
          <a:lstStyle/>
          <a:p>
            <a:endParaRPr/>
          </a:p>
        </p:txBody>
      </p:sp>
      <p:sp>
        <p:nvSpPr>
          <p:cNvPr id="159" name="object 13">
            <a:extLst>
              <a:ext uri="{FF2B5EF4-FFF2-40B4-BE49-F238E27FC236}">
                <a16:creationId xmlns:a16="http://schemas.microsoft.com/office/drawing/2014/main" id="{37532B53-2334-F44F-8B08-8DDDDA867F3A}"/>
              </a:ext>
            </a:extLst>
          </p:cNvPr>
          <p:cNvSpPr txBox="1"/>
          <p:nvPr/>
        </p:nvSpPr>
        <p:spPr>
          <a:xfrm>
            <a:off x="2045416" y="4974528"/>
            <a:ext cx="660400" cy="242118"/>
          </a:xfrm>
          <a:prstGeom prst="rect">
            <a:avLst/>
          </a:prstGeom>
        </p:spPr>
        <p:txBody>
          <a:bodyPr vert="horz" wrap="square" lIns="0" tIns="12065" rIns="0" bIns="0" rtlCol="0">
            <a:spAutoFit/>
          </a:bodyPr>
          <a:lstStyle/>
          <a:p>
            <a:pPr marL="156210" marR="5080" indent="-144145">
              <a:lnSpc>
                <a:spcPct val="102600"/>
              </a:lnSpc>
              <a:spcBef>
                <a:spcPts val="95"/>
              </a:spcBef>
            </a:pPr>
            <a:r>
              <a:rPr sz="750" spc="5" dirty="0">
                <a:latin typeface="Arial"/>
                <a:cs typeface="Arial"/>
              </a:rPr>
              <a:t>Subject:</a:t>
            </a:r>
            <a:r>
              <a:rPr sz="750" spc="-55" dirty="0">
                <a:latin typeface="Arial"/>
                <a:cs typeface="Arial"/>
              </a:rPr>
              <a:t> </a:t>
            </a:r>
            <a:r>
              <a:rPr sz="750" spc="5" dirty="0">
                <a:latin typeface="Arial"/>
                <a:cs typeface="Arial"/>
              </a:rPr>
              <a:t>Alfred  (Secret)</a:t>
            </a:r>
            <a:endParaRPr sz="750" dirty="0">
              <a:latin typeface="Arial"/>
              <a:cs typeface="Arial"/>
            </a:endParaRPr>
          </a:p>
        </p:txBody>
      </p:sp>
      <p:sp>
        <p:nvSpPr>
          <p:cNvPr id="160" name="object 49">
            <a:extLst>
              <a:ext uri="{FF2B5EF4-FFF2-40B4-BE49-F238E27FC236}">
                <a16:creationId xmlns:a16="http://schemas.microsoft.com/office/drawing/2014/main" id="{8B9342C4-0618-9B41-A90F-6F6E10A0F71C}"/>
              </a:ext>
            </a:extLst>
          </p:cNvPr>
          <p:cNvSpPr/>
          <p:nvPr/>
        </p:nvSpPr>
        <p:spPr>
          <a:xfrm>
            <a:off x="2741467" y="5060501"/>
            <a:ext cx="107950" cy="107950"/>
          </a:xfrm>
          <a:custGeom>
            <a:avLst/>
            <a:gdLst/>
            <a:ahLst/>
            <a:cxnLst/>
            <a:rect l="l" t="t" r="r" b="b"/>
            <a:pathLst>
              <a:path w="107950" h="107950">
                <a:moveTo>
                  <a:pt x="107362" y="0"/>
                </a:moveTo>
                <a:lnTo>
                  <a:pt x="0" y="53731"/>
                </a:lnTo>
                <a:lnTo>
                  <a:pt x="107362" y="107463"/>
                </a:lnTo>
                <a:lnTo>
                  <a:pt x="107362" y="0"/>
                </a:lnTo>
                <a:close/>
              </a:path>
            </a:pathLst>
          </a:custGeom>
          <a:solidFill>
            <a:srgbClr val="4677BE"/>
          </a:solidFill>
        </p:spPr>
        <p:txBody>
          <a:bodyPr wrap="square" lIns="0" tIns="0" rIns="0" bIns="0" rtlCol="0"/>
          <a:lstStyle/>
          <a:p>
            <a:endParaRPr/>
          </a:p>
        </p:txBody>
      </p:sp>
      <p:sp>
        <p:nvSpPr>
          <p:cNvPr id="51" name="object 51"/>
          <p:cNvSpPr/>
          <p:nvPr/>
        </p:nvSpPr>
        <p:spPr>
          <a:xfrm>
            <a:off x="2763960" y="5436664"/>
            <a:ext cx="322410" cy="286548"/>
          </a:xfrm>
          <a:custGeom>
            <a:avLst/>
            <a:gdLst/>
            <a:ahLst/>
            <a:cxnLst/>
            <a:rect l="l" t="t" r="r" b="b"/>
            <a:pathLst>
              <a:path w="413385" h="337185">
                <a:moveTo>
                  <a:pt x="413287" y="336670"/>
                </a:moveTo>
                <a:lnTo>
                  <a:pt x="0" y="0"/>
                </a:lnTo>
              </a:path>
            </a:pathLst>
          </a:custGeom>
          <a:ln w="35095">
            <a:solidFill>
              <a:srgbClr val="4677BE"/>
            </a:solidFill>
          </a:ln>
        </p:spPr>
        <p:txBody>
          <a:bodyPr wrap="square" lIns="0" tIns="0" rIns="0" bIns="0" rtlCol="0"/>
          <a:lstStyle/>
          <a:p>
            <a:endParaRPr/>
          </a:p>
        </p:txBody>
      </p:sp>
      <p:sp>
        <p:nvSpPr>
          <p:cNvPr id="162" name="object 9">
            <a:extLst>
              <a:ext uri="{FF2B5EF4-FFF2-40B4-BE49-F238E27FC236}">
                <a16:creationId xmlns:a16="http://schemas.microsoft.com/office/drawing/2014/main" id="{E09824AC-71BF-9342-803B-71BD409F68DC}"/>
              </a:ext>
            </a:extLst>
          </p:cNvPr>
          <p:cNvSpPr/>
          <p:nvPr/>
        </p:nvSpPr>
        <p:spPr>
          <a:xfrm>
            <a:off x="4007853" y="4995127"/>
            <a:ext cx="732155" cy="384810"/>
          </a:xfrm>
          <a:custGeom>
            <a:avLst/>
            <a:gdLst/>
            <a:ahLst/>
            <a:cxnLst/>
            <a:rect l="l" t="t" r="r" b="b"/>
            <a:pathLst>
              <a:path w="732154" h="384810">
                <a:moveTo>
                  <a:pt x="658771" y="0"/>
                </a:move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close/>
              </a:path>
            </a:pathLst>
          </a:custGeom>
          <a:solidFill>
            <a:srgbClr val="ECF0F8"/>
          </a:solidFill>
        </p:spPr>
        <p:txBody>
          <a:bodyPr wrap="square" lIns="0" tIns="0" rIns="0" bIns="0" rtlCol="0"/>
          <a:lstStyle/>
          <a:p>
            <a:endParaRPr/>
          </a:p>
        </p:txBody>
      </p:sp>
      <p:sp>
        <p:nvSpPr>
          <p:cNvPr id="163" name="object 10">
            <a:extLst>
              <a:ext uri="{FF2B5EF4-FFF2-40B4-BE49-F238E27FC236}">
                <a16:creationId xmlns:a16="http://schemas.microsoft.com/office/drawing/2014/main" id="{2C2F2F53-3995-2A4E-A327-5E78ECDD7DCB}"/>
              </a:ext>
            </a:extLst>
          </p:cNvPr>
          <p:cNvSpPr/>
          <p:nvPr/>
        </p:nvSpPr>
        <p:spPr>
          <a:xfrm>
            <a:off x="4007853" y="4995127"/>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ECF0F8"/>
            </a:solidFill>
          </a:ln>
        </p:spPr>
        <p:txBody>
          <a:bodyPr wrap="square" lIns="0" tIns="0" rIns="0" bIns="0" rtlCol="0"/>
          <a:lstStyle/>
          <a:p>
            <a:endParaRPr/>
          </a:p>
        </p:txBody>
      </p:sp>
      <p:sp>
        <p:nvSpPr>
          <p:cNvPr id="164" name="object 11">
            <a:extLst>
              <a:ext uri="{FF2B5EF4-FFF2-40B4-BE49-F238E27FC236}">
                <a16:creationId xmlns:a16="http://schemas.microsoft.com/office/drawing/2014/main" id="{2DDFEAE8-7163-EC44-BB5A-973712977A3D}"/>
              </a:ext>
            </a:extLst>
          </p:cNvPr>
          <p:cNvSpPr/>
          <p:nvPr/>
        </p:nvSpPr>
        <p:spPr>
          <a:xfrm>
            <a:off x="3934652" y="4921857"/>
            <a:ext cx="731973" cy="384671"/>
          </a:xfrm>
          <a:prstGeom prst="rect">
            <a:avLst/>
          </a:prstGeom>
          <a:blipFill>
            <a:blip r:embed="rId8" cstate="print"/>
            <a:stretch>
              <a:fillRect/>
            </a:stretch>
          </a:blipFill>
        </p:spPr>
        <p:txBody>
          <a:bodyPr wrap="square" lIns="0" tIns="0" rIns="0" bIns="0" rtlCol="0"/>
          <a:lstStyle/>
          <a:p>
            <a:endParaRPr/>
          </a:p>
        </p:txBody>
      </p:sp>
      <p:sp>
        <p:nvSpPr>
          <p:cNvPr id="165" name="object 12">
            <a:extLst>
              <a:ext uri="{FF2B5EF4-FFF2-40B4-BE49-F238E27FC236}">
                <a16:creationId xmlns:a16="http://schemas.microsoft.com/office/drawing/2014/main" id="{11A26133-283F-3D43-AA55-AFD0F2ED1F88}"/>
              </a:ext>
            </a:extLst>
          </p:cNvPr>
          <p:cNvSpPr/>
          <p:nvPr/>
        </p:nvSpPr>
        <p:spPr>
          <a:xfrm>
            <a:off x="3934652" y="4921856"/>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000000"/>
            </a:solidFill>
          </a:ln>
        </p:spPr>
        <p:txBody>
          <a:bodyPr wrap="square" lIns="0" tIns="0" rIns="0" bIns="0" rtlCol="0"/>
          <a:lstStyle/>
          <a:p>
            <a:endParaRPr/>
          </a:p>
        </p:txBody>
      </p:sp>
      <p:sp>
        <p:nvSpPr>
          <p:cNvPr id="166" name="object 13">
            <a:extLst>
              <a:ext uri="{FF2B5EF4-FFF2-40B4-BE49-F238E27FC236}">
                <a16:creationId xmlns:a16="http://schemas.microsoft.com/office/drawing/2014/main" id="{A596E4BB-CA3B-6346-A604-52B796397DF8}"/>
              </a:ext>
            </a:extLst>
          </p:cNvPr>
          <p:cNvSpPr txBox="1"/>
          <p:nvPr/>
        </p:nvSpPr>
        <p:spPr>
          <a:xfrm>
            <a:off x="3970573" y="4974528"/>
            <a:ext cx="660400" cy="242118"/>
          </a:xfrm>
          <a:prstGeom prst="rect">
            <a:avLst/>
          </a:prstGeom>
        </p:spPr>
        <p:txBody>
          <a:bodyPr vert="horz" wrap="square" lIns="0" tIns="12065" rIns="0" bIns="0" rtlCol="0">
            <a:spAutoFit/>
          </a:bodyPr>
          <a:lstStyle/>
          <a:p>
            <a:pPr marL="156210" marR="5080" indent="-144145">
              <a:lnSpc>
                <a:spcPct val="102600"/>
              </a:lnSpc>
              <a:spcBef>
                <a:spcPts val="95"/>
              </a:spcBef>
            </a:pPr>
            <a:r>
              <a:rPr sz="750" spc="5" dirty="0">
                <a:latin typeface="Arial"/>
                <a:cs typeface="Arial"/>
              </a:rPr>
              <a:t>Subject:</a:t>
            </a:r>
            <a:r>
              <a:rPr sz="750" spc="-55" dirty="0">
                <a:latin typeface="Arial"/>
                <a:cs typeface="Arial"/>
              </a:rPr>
              <a:t> </a:t>
            </a:r>
            <a:r>
              <a:rPr sz="750" spc="5" dirty="0">
                <a:latin typeface="Arial"/>
                <a:cs typeface="Arial"/>
              </a:rPr>
              <a:t>Alfred  (Secret)</a:t>
            </a:r>
            <a:endParaRPr sz="750" dirty="0">
              <a:latin typeface="Arial"/>
              <a:cs typeface="Arial"/>
            </a:endParaRPr>
          </a:p>
        </p:txBody>
      </p:sp>
    </p:spTree>
    <p:extLst>
      <p:ext uri="{BB962C8B-B14F-4D97-AF65-F5344CB8AC3E}">
        <p14:creationId xmlns:p14="http://schemas.microsoft.com/office/powerpoint/2010/main" val="753655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964817" y="3970909"/>
            <a:ext cx="8681720" cy="1878964"/>
            <a:chOff x="1964817" y="3970909"/>
            <a:chExt cx="8681720" cy="1878964"/>
          </a:xfrm>
        </p:grpSpPr>
        <p:sp>
          <p:nvSpPr>
            <p:cNvPr id="4" name="object 4"/>
            <p:cNvSpPr/>
            <p:nvPr/>
          </p:nvSpPr>
          <p:spPr>
            <a:xfrm>
              <a:off x="5073523" y="3970909"/>
              <a:ext cx="2454275" cy="1878964"/>
            </a:xfrm>
            <a:custGeom>
              <a:avLst/>
              <a:gdLst/>
              <a:ahLst/>
              <a:cxnLst/>
              <a:rect l="l" t="t" r="r" b="b"/>
              <a:pathLst>
                <a:path w="2454275" h="1878964">
                  <a:moveTo>
                    <a:pt x="295656" y="1461135"/>
                  </a:moveTo>
                  <a:lnTo>
                    <a:pt x="295275" y="1459865"/>
                  </a:lnTo>
                  <a:lnTo>
                    <a:pt x="294767" y="1459865"/>
                  </a:lnTo>
                  <a:lnTo>
                    <a:pt x="233045" y="1377315"/>
                  </a:lnTo>
                  <a:lnTo>
                    <a:pt x="232537" y="1369695"/>
                  </a:lnTo>
                  <a:lnTo>
                    <a:pt x="232232" y="1364615"/>
                  </a:lnTo>
                  <a:lnTo>
                    <a:pt x="232283" y="1354455"/>
                  </a:lnTo>
                  <a:lnTo>
                    <a:pt x="232283" y="1351915"/>
                  </a:lnTo>
                  <a:lnTo>
                    <a:pt x="246761" y="1323975"/>
                  </a:lnTo>
                  <a:lnTo>
                    <a:pt x="248666" y="1323975"/>
                  </a:lnTo>
                  <a:lnTo>
                    <a:pt x="250698" y="1322705"/>
                  </a:lnTo>
                  <a:lnTo>
                    <a:pt x="252476" y="1322705"/>
                  </a:lnTo>
                  <a:lnTo>
                    <a:pt x="255778" y="1321435"/>
                  </a:lnTo>
                  <a:lnTo>
                    <a:pt x="257302" y="1320165"/>
                  </a:lnTo>
                  <a:lnTo>
                    <a:pt x="259969" y="1320165"/>
                  </a:lnTo>
                  <a:lnTo>
                    <a:pt x="261112" y="1318895"/>
                  </a:lnTo>
                  <a:lnTo>
                    <a:pt x="262509" y="1317625"/>
                  </a:lnTo>
                  <a:lnTo>
                    <a:pt x="263017" y="1317625"/>
                  </a:lnTo>
                  <a:lnTo>
                    <a:pt x="263144" y="1315085"/>
                  </a:lnTo>
                  <a:lnTo>
                    <a:pt x="262763" y="1313815"/>
                  </a:lnTo>
                  <a:lnTo>
                    <a:pt x="262509" y="1312545"/>
                  </a:lnTo>
                  <a:lnTo>
                    <a:pt x="261874" y="1311275"/>
                  </a:lnTo>
                  <a:lnTo>
                    <a:pt x="260858" y="1310005"/>
                  </a:lnTo>
                  <a:lnTo>
                    <a:pt x="259969" y="1308735"/>
                  </a:lnTo>
                  <a:lnTo>
                    <a:pt x="258699" y="1307465"/>
                  </a:lnTo>
                  <a:lnTo>
                    <a:pt x="257175" y="1304925"/>
                  </a:lnTo>
                  <a:lnTo>
                    <a:pt x="254254" y="1301115"/>
                  </a:lnTo>
                  <a:lnTo>
                    <a:pt x="252349" y="1298575"/>
                  </a:lnTo>
                  <a:lnTo>
                    <a:pt x="251460" y="1298575"/>
                  </a:lnTo>
                  <a:lnTo>
                    <a:pt x="250825" y="1297305"/>
                  </a:lnTo>
                  <a:lnTo>
                    <a:pt x="250190" y="1297305"/>
                  </a:lnTo>
                  <a:lnTo>
                    <a:pt x="249682" y="1296035"/>
                  </a:lnTo>
                  <a:lnTo>
                    <a:pt x="244856" y="1296035"/>
                  </a:lnTo>
                  <a:lnTo>
                    <a:pt x="241554" y="1297305"/>
                  </a:lnTo>
                  <a:lnTo>
                    <a:pt x="239649" y="1297305"/>
                  </a:lnTo>
                  <a:lnTo>
                    <a:pt x="235839" y="1299845"/>
                  </a:lnTo>
                  <a:lnTo>
                    <a:pt x="234061" y="1299845"/>
                  </a:lnTo>
                  <a:lnTo>
                    <a:pt x="230759" y="1302385"/>
                  </a:lnTo>
                  <a:lnTo>
                    <a:pt x="229362" y="1303655"/>
                  </a:lnTo>
                  <a:lnTo>
                    <a:pt x="225552" y="1306195"/>
                  </a:lnTo>
                  <a:lnTo>
                    <a:pt x="223139" y="1308735"/>
                  </a:lnTo>
                  <a:lnTo>
                    <a:pt x="212217" y="1340485"/>
                  </a:lnTo>
                  <a:lnTo>
                    <a:pt x="212217" y="1349375"/>
                  </a:lnTo>
                  <a:lnTo>
                    <a:pt x="212471" y="1354455"/>
                  </a:lnTo>
                  <a:lnTo>
                    <a:pt x="198755" y="1336675"/>
                  </a:lnTo>
                  <a:lnTo>
                    <a:pt x="198247" y="1335405"/>
                  </a:lnTo>
                  <a:lnTo>
                    <a:pt x="196850" y="1335405"/>
                  </a:lnTo>
                  <a:lnTo>
                    <a:pt x="196215" y="1334135"/>
                  </a:lnTo>
                  <a:lnTo>
                    <a:pt x="194183" y="1334135"/>
                  </a:lnTo>
                  <a:lnTo>
                    <a:pt x="193167" y="1335405"/>
                  </a:lnTo>
                  <a:lnTo>
                    <a:pt x="190500" y="1335405"/>
                  </a:lnTo>
                  <a:lnTo>
                    <a:pt x="189103" y="1336675"/>
                  </a:lnTo>
                  <a:lnTo>
                    <a:pt x="187325" y="1337945"/>
                  </a:lnTo>
                  <a:lnTo>
                    <a:pt x="185293" y="1339215"/>
                  </a:lnTo>
                  <a:lnTo>
                    <a:pt x="183134" y="1341755"/>
                  </a:lnTo>
                  <a:lnTo>
                    <a:pt x="181483" y="1343025"/>
                  </a:lnTo>
                  <a:lnTo>
                    <a:pt x="180340" y="1344295"/>
                  </a:lnTo>
                  <a:lnTo>
                    <a:pt x="179070" y="1344295"/>
                  </a:lnTo>
                  <a:lnTo>
                    <a:pt x="178308" y="1345565"/>
                  </a:lnTo>
                  <a:lnTo>
                    <a:pt x="177292" y="1348105"/>
                  </a:lnTo>
                  <a:lnTo>
                    <a:pt x="177038" y="1349375"/>
                  </a:lnTo>
                  <a:lnTo>
                    <a:pt x="177292" y="1350645"/>
                  </a:lnTo>
                  <a:lnTo>
                    <a:pt x="177546" y="1350645"/>
                  </a:lnTo>
                  <a:lnTo>
                    <a:pt x="178181" y="1351915"/>
                  </a:lnTo>
                  <a:lnTo>
                    <a:pt x="271907" y="1476375"/>
                  </a:lnTo>
                  <a:lnTo>
                    <a:pt x="272415" y="1477645"/>
                  </a:lnTo>
                  <a:lnTo>
                    <a:pt x="279146" y="1477645"/>
                  </a:lnTo>
                  <a:lnTo>
                    <a:pt x="280797" y="1476375"/>
                  </a:lnTo>
                  <a:lnTo>
                    <a:pt x="282321" y="1475105"/>
                  </a:lnTo>
                  <a:lnTo>
                    <a:pt x="284226" y="1473835"/>
                  </a:lnTo>
                  <a:lnTo>
                    <a:pt x="286512" y="1472565"/>
                  </a:lnTo>
                  <a:lnTo>
                    <a:pt x="288798" y="1470025"/>
                  </a:lnTo>
                  <a:lnTo>
                    <a:pt x="290576" y="1468755"/>
                  </a:lnTo>
                  <a:lnTo>
                    <a:pt x="293370" y="1466215"/>
                  </a:lnTo>
                  <a:lnTo>
                    <a:pt x="294259" y="1464945"/>
                  </a:lnTo>
                  <a:lnTo>
                    <a:pt x="294767" y="1464945"/>
                  </a:lnTo>
                  <a:lnTo>
                    <a:pt x="295402" y="1463675"/>
                  </a:lnTo>
                  <a:lnTo>
                    <a:pt x="295656" y="1462405"/>
                  </a:lnTo>
                  <a:lnTo>
                    <a:pt x="295656" y="1461135"/>
                  </a:lnTo>
                  <a:close/>
                </a:path>
                <a:path w="2454275" h="1878964">
                  <a:moveTo>
                    <a:pt x="462661" y="1325245"/>
                  </a:moveTo>
                  <a:lnTo>
                    <a:pt x="462534" y="1323975"/>
                  </a:lnTo>
                  <a:lnTo>
                    <a:pt x="462280" y="1322705"/>
                  </a:lnTo>
                  <a:lnTo>
                    <a:pt x="461518" y="1321435"/>
                  </a:lnTo>
                  <a:lnTo>
                    <a:pt x="460502" y="1318895"/>
                  </a:lnTo>
                  <a:lnTo>
                    <a:pt x="459867" y="1318895"/>
                  </a:lnTo>
                  <a:lnTo>
                    <a:pt x="459232" y="1317625"/>
                  </a:lnTo>
                  <a:lnTo>
                    <a:pt x="458216" y="1316355"/>
                  </a:lnTo>
                  <a:lnTo>
                    <a:pt x="457073" y="1313815"/>
                  </a:lnTo>
                  <a:lnTo>
                    <a:pt x="455930" y="1312545"/>
                  </a:lnTo>
                  <a:lnTo>
                    <a:pt x="453898" y="1311275"/>
                  </a:lnTo>
                  <a:lnTo>
                    <a:pt x="453009" y="1310005"/>
                  </a:lnTo>
                  <a:lnTo>
                    <a:pt x="452247" y="1310005"/>
                  </a:lnTo>
                  <a:lnTo>
                    <a:pt x="451485" y="1308735"/>
                  </a:lnTo>
                  <a:lnTo>
                    <a:pt x="449199" y="1308735"/>
                  </a:lnTo>
                  <a:lnTo>
                    <a:pt x="448437" y="1310005"/>
                  </a:lnTo>
                  <a:lnTo>
                    <a:pt x="447802" y="1310005"/>
                  </a:lnTo>
                  <a:lnTo>
                    <a:pt x="446786" y="1311275"/>
                  </a:lnTo>
                  <a:lnTo>
                    <a:pt x="445389" y="1312545"/>
                  </a:lnTo>
                  <a:lnTo>
                    <a:pt x="442595" y="1317625"/>
                  </a:lnTo>
                  <a:lnTo>
                    <a:pt x="440563" y="1321435"/>
                  </a:lnTo>
                  <a:lnTo>
                    <a:pt x="438150" y="1325245"/>
                  </a:lnTo>
                  <a:lnTo>
                    <a:pt x="435610" y="1329055"/>
                  </a:lnTo>
                  <a:lnTo>
                    <a:pt x="432435" y="1332865"/>
                  </a:lnTo>
                  <a:lnTo>
                    <a:pt x="424561" y="1341755"/>
                  </a:lnTo>
                  <a:lnTo>
                    <a:pt x="419608" y="1345565"/>
                  </a:lnTo>
                  <a:lnTo>
                    <a:pt x="413766" y="1350645"/>
                  </a:lnTo>
                  <a:lnTo>
                    <a:pt x="406146" y="1355725"/>
                  </a:lnTo>
                  <a:lnTo>
                    <a:pt x="399034" y="1359535"/>
                  </a:lnTo>
                  <a:lnTo>
                    <a:pt x="392303" y="1362075"/>
                  </a:lnTo>
                  <a:lnTo>
                    <a:pt x="385445" y="1363345"/>
                  </a:lnTo>
                  <a:lnTo>
                    <a:pt x="378968" y="1363345"/>
                  </a:lnTo>
                  <a:lnTo>
                    <a:pt x="344043" y="1343025"/>
                  </a:lnTo>
                  <a:lnTo>
                    <a:pt x="338836" y="1335405"/>
                  </a:lnTo>
                  <a:lnTo>
                    <a:pt x="361086" y="1318895"/>
                  </a:lnTo>
                  <a:lnTo>
                    <a:pt x="421005" y="1274445"/>
                  </a:lnTo>
                  <a:lnTo>
                    <a:pt x="423291" y="1271905"/>
                  </a:lnTo>
                  <a:lnTo>
                    <a:pt x="424815" y="1269365"/>
                  </a:lnTo>
                  <a:lnTo>
                    <a:pt x="426085" y="1264285"/>
                  </a:lnTo>
                  <a:lnTo>
                    <a:pt x="425069" y="1260475"/>
                  </a:lnTo>
                  <a:lnTo>
                    <a:pt x="422402" y="1257935"/>
                  </a:lnTo>
                  <a:lnTo>
                    <a:pt x="419227" y="1252855"/>
                  </a:lnTo>
                  <a:lnTo>
                    <a:pt x="414528" y="1247775"/>
                  </a:lnTo>
                  <a:lnTo>
                    <a:pt x="411556" y="1243965"/>
                  </a:lnTo>
                  <a:lnTo>
                    <a:pt x="409587" y="1241425"/>
                  </a:lnTo>
                  <a:lnTo>
                    <a:pt x="404380" y="1236345"/>
                  </a:lnTo>
                  <a:lnTo>
                    <a:pt x="398907" y="1232535"/>
                  </a:lnTo>
                  <a:lnTo>
                    <a:pt x="394335" y="1229487"/>
                  </a:lnTo>
                  <a:lnTo>
                    <a:pt x="394335" y="1268095"/>
                  </a:lnTo>
                  <a:lnTo>
                    <a:pt x="326263" y="1318895"/>
                  </a:lnTo>
                  <a:lnTo>
                    <a:pt x="322580" y="1313815"/>
                  </a:lnTo>
                  <a:lnTo>
                    <a:pt x="319786" y="1308735"/>
                  </a:lnTo>
                  <a:lnTo>
                    <a:pt x="315976" y="1296035"/>
                  </a:lnTo>
                  <a:lnTo>
                    <a:pt x="315087" y="1290955"/>
                  </a:lnTo>
                  <a:lnTo>
                    <a:pt x="315595" y="1279525"/>
                  </a:lnTo>
                  <a:lnTo>
                    <a:pt x="340487" y="1249045"/>
                  </a:lnTo>
                  <a:lnTo>
                    <a:pt x="356870" y="1243965"/>
                  </a:lnTo>
                  <a:lnTo>
                    <a:pt x="364998" y="1245235"/>
                  </a:lnTo>
                  <a:lnTo>
                    <a:pt x="372897" y="1247775"/>
                  </a:lnTo>
                  <a:lnTo>
                    <a:pt x="380428" y="1252855"/>
                  </a:lnTo>
                  <a:lnTo>
                    <a:pt x="387565" y="1259205"/>
                  </a:lnTo>
                  <a:lnTo>
                    <a:pt x="394335" y="1268095"/>
                  </a:lnTo>
                  <a:lnTo>
                    <a:pt x="394335" y="1229487"/>
                  </a:lnTo>
                  <a:lnTo>
                    <a:pt x="393204" y="1228725"/>
                  </a:lnTo>
                  <a:lnTo>
                    <a:pt x="387350" y="1224915"/>
                  </a:lnTo>
                  <a:lnTo>
                    <a:pt x="381292" y="1222375"/>
                  </a:lnTo>
                  <a:lnTo>
                    <a:pt x="368642" y="1219835"/>
                  </a:lnTo>
                  <a:lnTo>
                    <a:pt x="355358" y="1219835"/>
                  </a:lnTo>
                  <a:lnTo>
                    <a:pt x="320040" y="1235075"/>
                  </a:lnTo>
                  <a:lnTo>
                    <a:pt x="295440" y="1265555"/>
                  </a:lnTo>
                  <a:lnTo>
                    <a:pt x="290156" y="1296035"/>
                  </a:lnTo>
                  <a:lnTo>
                    <a:pt x="290728" y="1302385"/>
                  </a:lnTo>
                  <a:lnTo>
                    <a:pt x="306489" y="1341755"/>
                  </a:lnTo>
                  <a:lnTo>
                    <a:pt x="331660" y="1370965"/>
                  </a:lnTo>
                  <a:lnTo>
                    <a:pt x="366268" y="1388745"/>
                  </a:lnTo>
                  <a:lnTo>
                    <a:pt x="387959" y="1388745"/>
                  </a:lnTo>
                  <a:lnTo>
                    <a:pt x="425577" y="1370965"/>
                  </a:lnTo>
                  <a:lnTo>
                    <a:pt x="434073" y="1363345"/>
                  </a:lnTo>
                  <a:lnTo>
                    <a:pt x="436753" y="1360805"/>
                  </a:lnTo>
                  <a:lnTo>
                    <a:pt x="441198" y="1356995"/>
                  </a:lnTo>
                  <a:lnTo>
                    <a:pt x="445770" y="1351915"/>
                  </a:lnTo>
                  <a:lnTo>
                    <a:pt x="449707" y="1346835"/>
                  </a:lnTo>
                  <a:lnTo>
                    <a:pt x="452755" y="1343025"/>
                  </a:lnTo>
                  <a:lnTo>
                    <a:pt x="455930" y="1339215"/>
                  </a:lnTo>
                  <a:lnTo>
                    <a:pt x="458343" y="1335405"/>
                  </a:lnTo>
                  <a:lnTo>
                    <a:pt x="459994" y="1332865"/>
                  </a:lnTo>
                  <a:lnTo>
                    <a:pt x="461518" y="1329055"/>
                  </a:lnTo>
                  <a:lnTo>
                    <a:pt x="462407" y="1327785"/>
                  </a:lnTo>
                  <a:lnTo>
                    <a:pt x="462661" y="1325245"/>
                  </a:lnTo>
                  <a:close/>
                </a:path>
                <a:path w="2454275" h="1878964">
                  <a:moveTo>
                    <a:pt x="603377" y="1229995"/>
                  </a:moveTo>
                  <a:lnTo>
                    <a:pt x="603123" y="1228725"/>
                  </a:lnTo>
                  <a:lnTo>
                    <a:pt x="602234" y="1228725"/>
                  </a:lnTo>
                  <a:lnTo>
                    <a:pt x="572020" y="1188085"/>
                  </a:lnTo>
                  <a:lnTo>
                    <a:pt x="556641" y="1167396"/>
                  </a:lnTo>
                  <a:lnTo>
                    <a:pt x="556641" y="1214755"/>
                  </a:lnTo>
                  <a:lnTo>
                    <a:pt x="555777" y="1222375"/>
                  </a:lnTo>
                  <a:lnTo>
                    <a:pt x="537718" y="1257935"/>
                  </a:lnTo>
                  <a:lnTo>
                    <a:pt x="530352" y="1264285"/>
                  </a:lnTo>
                  <a:lnTo>
                    <a:pt x="523113" y="1265555"/>
                  </a:lnTo>
                  <a:lnTo>
                    <a:pt x="509143" y="1264285"/>
                  </a:lnTo>
                  <a:lnTo>
                    <a:pt x="503174" y="1260475"/>
                  </a:lnTo>
                  <a:lnTo>
                    <a:pt x="498348" y="1254125"/>
                  </a:lnTo>
                  <a:lnTo>
                    <a:pt x="495554" y="1250315"/>
                  </a:lnTo>
                  <a:lnTo>
                    <a:pt x="493776" y="1246505"/>
                  </a:lnTo>
                  <a:lnTo>
                    <a:pt x="492252" y="1238885"/>
                  </a:lnTo>
                  <a:lnTo>
                    <a:pt x="492633" y="1235075"/>
                  </a:lnTo>
                  <a:lnTo>
                    <a:pt x="510921" y="1208405"/>
                  </a:lnTo>
                  <a:lnTo>
                    <a:pt x="536702" y="1188085"/>
                  </a:lnTo>
                  <a:lnTo>
                    <a:pt x="556641" y="1214755"/>
                  </a:lnTo>
                  <a:lnTo>
                    <a:pt x="556641" y="1167396"/>
                  </a:lnTo>
                  <a:lnTo>
                    <a:pt x="539927" y="1144905"/>
                  </a:lnTo>
                  <a:lnTo>
                    <a:pt x="538988" y="1143635"/>
                  </a:lnTo>
                  <a:lnTo>
                    <a:pt x="508508" y="1118235"/>
                  </a:lnTo>
                  <a:lnTo>
                    <a:pt x="501650" y="1118235"/>
                  </a:lnTo>
                  <a:lnTo>
                    <a:pt x="494792" y="1116965"/>
                  </a:lnTo>
                  <a:lnTo>
                    <a:pt x="487426" y="1116965"/>
                  </a:lnTo>
                  <a:lnTo>
                    <a:pt x="479679" y="1119505"/>
                  </a:lnTo>
                  <a:lnTo>
                    <a:pt x="473671" y="1122045"/>
                  </a:lnTo>
                  <a:lnTo>
                    <a:pt x="467487" y="1125855"/>
                  </a:lnTo>
                  <a:lnTo>
                    <a:pt x="461098" y="1129665"/>
                  </a:lnTo>
                  <a:lnTo>
                    <a:pt x="454533" y="1134745"/>
                  </a:lnTo>
                  <a:lnTo>
                    <a:pt x="449707" y="1137285"/>
                  </a:lnTo>
                  <a:lnTo>
                    <a:pt x="445262" y="1142365"/>
                  </a:lnTo>
                  <a:lnTo>
                    <a:pt x="437134" y="1149985"/>
                  </a:lnTo>
                  <a:lnTo>
                    <a:pt x="433705" y="1155065"/>
                  </a:lnTo>
                  <a:lnTo>
                    <a:pt x="430657" y="1158875"/>
                  </a:lnTo>
                  <a:lnTo>
                    <a:pt x="427736" y="1163955"/>
                  </a:lnTo>
                  <a:lnTo>
                    <a:pt x="425323" y="1167765"/>
                  </a:lnTo>
                  <a:lnTo>
                    <a:pt x="423545" y="1171575"/>
                  </a:lnTo>
                  <a:lnTo>
                    <a:pt x="421640" y="1175385"/>
                  </a:lnTo>
                  <a:lnTo>
                    <a:pt x="420624" y="1179195"/>
                  </a:lnTo>
                  <a:lnTo>
                    <a:pt x="420116" y="1181735"/>
                  </a:lnTo>
                  <a:lnTo>
                    <a:pt x="419989" y="1184275"/>
                  </a:lnTo>
                  <a:lnTo>
                    <a:pt x="420751" y="1186815"/>
                  </a:lnTo>
                  <a:lnTo>
                    <a:pt x="421386" y="1188085"/>
                  </a:lnTo>
                  <a:lnTo>
                    <a:pt x="422656" y="1189355"/>
                  </a:lnTo>
                  <a:lnTo>
                    <a:pt x="424307" y="1191895"/>
                  </a:lnTo>
                  <a:lnTo>
                    <a:pt x="425450" y="1193165"/>
                  </a:lnTo>
                  <a:lnTo>
                    <a:pt x="428498" y="1196975"/>
                  </a:lnTo>
                  <a:lnTo>
                    <a:pt x="429514" y="1196975"/>
                  </a:lnTo>
                  <a:lnTo>
                    <a:pt x="431546" y="1198245"/>
                  </a:lnTo>
                  <a:lnTo>
                    <a:pt x="434848" y="1198245"/>
                  </a:lnTo>
                  <a:lnTo>
                    <a:pt x="435610" y="1196975"/>
                  </a:lnTo>
                  <a:lnTo>
                    <a:pt x="436753" y="1196975"/>
                  </a:lnTo>
                  <a:lnTo>
                    <a:pt x="437896" y="1194435"/>
                  </a:lnTo>
                  <a:lnTo>
                    <a:pt x="440436" y="1189355"/>
                  </a:lnTo>
                  <a:lnTo>
                    <a:pt x="442087" y="1185545"/>
                  </a:lnTo>
                  <a:lnTo>
                    <a:pt x="444246" y="1181735"/>
                  </a:lnTo>
                  <a:lnTo>
                    <a:pt x="446405" y="1176655"/>
                  </a:lnTo>
                  <a:lnTo>
                    <a:pt x="449199" y="1172845"/>
                  </a:lnTo>
                  <a:lnTo>
                    <a:pt x="452755" y="1167765"/>
                  </a:lnTo>
                  <a:lnTo>
                    <a:pt x="456184" y="1162685"/>
                  </a:lnTo>
                  <a:lnTo>
                    <a:pt x="460756" y="1158875"/>
                  </a:lnTo>
                  <a:lnTo>
                    <a:pt x="466344" y="1153795"/>
                  </a:lnTo>
                  <a:lnTo>
                    <a:pt x="471678" y="1149985"/>
                  </a:lnTo>
                  <a:lnTo>
                    <a:pt x="476504" y="1147445"/>
                  </a:lnTo>
                  <a:lnTo>
                    <a:pt x="485648" y="1144905"/>
                  </a:lnTo>
                  <a:lnTo>
                    <a:pt x="489966" y="1144905"/>
                  </a:lnTo>
                  <a:lnTo>
                    <a:pt x="498221" y="1146175"/>
                  </a:lnTo>
                  <a:lnTo>
                    <a:pt x="502158" y="1147445"/>
                  </a:lnTo>
                  <a:lnTo>
                    <a:pt x="505968" y="1149985"/>
                  </a:lnTo>
                  <a:lnTo>
                    <a:pt x="509651" y="1153795"/>
                  </a:lnTo>
                  <a:lnTo>
                    <a:pt x="513461" y="1157605"/>
                  </a:lnTo>
                  <a:lnTo>
                    <a:pt x="517017" y="1162685"/>
                  </a:lnTo>
                  <a:lnTo>
                    <a:pt x="524256" y="1171575"/>
                  </a:lnTo>
                  <a:lnTo>
                    <a:pt x="507111" y="1184275"/>
                  </a:lnTo>
                  <a:lnTo>
                    <a:pt x="500151" y="1190625"/>
                  </a:lnTo>
                  <a:lnTo>
                    <a:pt x="493788" y="1195705"/>
                  </a:lnTo>
                  <a:lnTo>
                    <a:pt x="488010" y="1202055"/>
                  </a:lnTo>
                  <a:lnTo>
                    <a:pt x="482854" y="1207135"/>
                  </a:lnTo>
                  <a:lnTo>
                    <a:pt x="478345" y="1212215"/>
                  </a:lnTo>
                  <a:lnTo>
                    <a:pt x="474548" y="1218565"/>
                  </a:lnTo>
                  <a:lnTo>
                    <a:pt x="471436" y="1223645"/>
                  </a:lnTo>
                  <a:lnTo>
                    <a:pt x="469011" y="1229995"/>
                  </a:lnTo>
                  <a:lnTo>
                    <a:pt x="466217" y="1237615"/>
                  </a:lnTo>
                  <a:lnTo>
                    <a:pt x="465328" y="1243965"/>
                  </a:lnTo>
                  <a:lnTo>
                    <a:pt x="467360" y="1259205"/>
                  </a:lnTo>
                  <a:lnTo>
                    <a:pt x="470535" y="1266825"/>
                  </a:lnTo>
                  <a:lnTo>
                    <a:pt x="475742" y="1273175"/>
                  </a:lnTo>
                  <a:lnTo>
                    <a:pt x="480314" y="1279525"/>
                  </a:lnTo>
                  <a:lnTo>
                    <a:pt x="485394" y="1283335"/>
                  </a:lnTo>
                  <a:lnTo>
                    <a:pt x="496570" y="1289685"/>
                  </a:lnTo>
                  <a:lnTo>
                    <a:pt x="502539" y="1292225"/>
                  </a:lnTo>
                  <a:lnTo>
                    <a:pt x="508635" y="1292225"/>
                  </a:lnTo>
                  <a:lnTo>
                    <a:pt x="514858" y="1293495"/>
                  </a:lnTo>
                  <a:lnTo>
                    <a:pt x="521208" y="1292225"/>
                  </a:lnTo>
                  <a:lnTo>
                    <a:pt x="534416" y="1287145"/>
                  </a:lnTo>
                  <a:lnTo>
                    <a:pt x="541020" y="1283335"/>
                  </a:lnTo>
                  <a:lnTo>
                    <a:pt x="547624" y="1278255"/>
                  </a:lnTo>
                  <a:lnTo>
                    <a:pt x="552932" y="1274445"/>
                  </a:lnTo>
                  <a:lnTo>
                    <a:pt x="557618" y="1269365"/>
                  </a:lnTo>
                  <a:lnTo>
                    <a:pt x="560666" y="1265555"/>
                  </a:lnTo>
                  <a:lnTo>
                    <a:pt x="561695" y="1264285"/>
                  </a:lnTo>
                  <a:lnTo>
                    <a:pt x="573151" y="1231265"/>
                  </a:lnTo>
                  <a:lnTo>
                    <a:pt x="582549" y="1242695"/>
                  </a:lnTo>
                  <a:lnTo>
                    <a:pt x="584327" y="1245235"/>
                  </a:lnTo>
                  <a:lnTo>
                    <a:pt x="587883" y="1245235"/>
                  </a:lnTo>
                  <a:lnTo>
                    <a:pt x="591185" y="1242695"/>
                  </a:lnTo>
                  <a:lnTo>
                    <a:pt x="593090" y="1241425"/>
                  </a:lnTo>
                  <a:lnTo>
                    <a:pt x="595503" y="1240155"/>
                  </a:lnTo>
                  <a:lnTo>
                    <a:pt x="598043" y="1237615"/>
                  </a:lnTo>
                  <a:lnTo>
                    <a:pt x="599821" y="1236345"/>
                  </a:lnTo>
                  <a:lnTo>
                    <a:pt x="600964" y="1235075"/>
                  </a:lnTo>
                  <a:lnTo>
                    <a:pt x="601980" y="1233805"/>
                  </a:lnTo>
                  <a:lnTo>
                    <a:pt x="602742" y="1232535"/>
                  </a:lnTo>
                  <a:lnTo>
                    <a:pt x="602996" y="1231265"/>
                  </a:lnTo>
                  <a:lnTo>
                    <a:pt x="603377" y="1229995"/>
                  </a:lnTo>
                  <a:close/>
                </a:path>
                <a:path w="2454275" h="1878964">
                  <a:moveTo>
                    <a:pt x="752475" y="1119505"/>
                  </a:moveTo>
                  <a:lnTo>
                    <a:pt x="752348" y="1116965"/>
                  </a:lnTo>
                  <a:lnTo>
                    <a:pt x="751967" y="1116965"/>
                  </a:lnTo>
                  <a:lnTo>
                    <a:pt x="751459" y="1115695"/>
                  </a:lnTo>
                  <a:lnTo>
                    <a:pt x="750493" y="1114425"/>
                  </a:lnTo>
                  <a:lnTo>
                    <a:pt x="700024" y="1047470"/>
                  </a:lnTo>
                  <a:lnTo>
                    <a:pt x="700024" y="1095375"/>
                  </a:lnTo>
                  <a:lnTo>
                    <a:pt x="693293" y="1133475"/>
                  </a:lnTo>
                  <a:lnTo>
                    <a:pt x="681355" y="1147445"/>
                  </a:lnTo>
                  <a:lnTo>
                    <a:pt x="675386" y="1152525"/>
                  </a:lnTo>
                  <a:lnTo>
                    <a:pt x="669290" y="1155065"/>
                  </a:lnTo>
                  <a:lnTo>
                    <a:pt x="657098" y="1155065"/>
                  </a:lnTo>
                  <a:lnTo>
                    <a:pt x="651129" y="1153795"/>
                  </a:lnTo>
                  <a:lnTo>
                    <a:pt x="645160" y="1149985"/>
                  </a:lnTo>
                  <a:lnTo>
                    <a:pt x="639318" y="1147445"/>
                  </a:lnTo>
                  <a:lnTo>
                    <a:pt x="608330" y="1114425"/>
                  </a:lnTo>
                  <a:lnTo>
                    <a:pt x="604520" y="1109345"/>
                  </a:lnTo>
                  <a:lnTo>
                    <a:pt x="601345" y="1101725"/>
                  </a:lnTo>
                  <a:lnTo>
                    <a:pt x="598297" y="1095375"/>
                  </a:lnTo>
                  <a:lnTo>
                    <a:pt x="596265" y="1089025"/>
                  </a:lnTo>
                  <a:lnTo>
                    <a:pt x="594487" y="1076325"/>
                  </a:lnTo>
                  <a:lnTo>
                    <a:pt x="595122" y="1069975"/>
                  </a:lnTo>
                  <a:lnTo>
                    <a:pt x="597027" y="1063625"/>
                  </a:lnTo>
                  <a:lnTo>
                    <a:pt x="622554" y="1042035"/>
                  </a:lnTo>
                  <a:lnTo>
                    <a:pt x="645744" y="1042035"/>
                  </a:lnTo>
                  <a:lnTo>
                    <a:pt x="653834" y="1043305"/>
                  </a:lnTo>
                  <a:lnTo>
                    <a:pt x="662559" y="1045845"/>
                  </a:lnTo>
                  <a:lnTo>
                    <a:pt x="700024" y="1095375"/>
                  </a:lnTo>
                  <a:lnTo>
                    <a:pt x="700024" y="1047470"/>
                  </a:lnTo>
                  <a:lnTo>
                    <a:pt x="695934" y="1042035"/>
                  </a:lnTo>
                  <a:lnTo>
                    <a:pt x="680605" y="1021715"/>
                  </a:lnTo>
                  <a:lnTo>
                    <a:pt x="612648" y="931545"/>
                  </a:lnTo>
                  <a:lnTo>
                    <a:pt x="612140" y="930275"/>
                  </a:lnTo>
                  <a:lnTo>
                    <a:pt x="611505" y="930275"/>
                  </a:lnTo>
                  <a:lnTo>
                    <a:pt x="609727" y="929005"/>
                  </a:lnTo>
                  <a:lnTo>
                    <a:pt x="608838" y="929005"/>
                  </a:lnTo>
                  <a:lnTo>
                    <a:pt x="607695" y="930275"/>
                  </a:lnTo>
                  <a:lnTo>
                    <a:pt x="605282" y="930275"/>
                  </a:lnTo>
                  <a:lnTo>
                    <a:pt x="601980" y="932815"/>
                  </a:lnTo>
                  <a:lnTo>
                    <a:pt x="599948" y="934085"/>
                  </a:lnTo>
                  <a:lnTo>
                    <a:pt x="595503" y="936625"/>
                  </a:lnTo>
                  <a:lnTo>
                    <a:pt x="593725" y="939165"/>
                  </a:lnTo>
                  <a:lnTo>
                    <a:pt x="591185" y="941705"/>
                  </a:lnTo>
                  <a:lnTo>
                    <a:pt x="589534" y="942975"/>
                  </a:lnTo>
                  <a:lnTo>
                    <a:pt x="588899" y="944245"/>
                  </a:lnTo>
                  <a:lnTo>
                    <a:pt x="588645" y="945515"/>
                  </a:lnTo>
                  <a:lnTo>
                    <a:pt x="589153" y="948055"/>
                  </a:lnTo>
                  <a:lnTo>
                    <a:pt x="589661" y="948055"/>
                  </a:lnTo>
                  <a:lnTo>
                    <a:pt x="644144" y="1021715"/>
                  </a:lnTo>
                  <a:lnTo>
                    <a:pt x="629107" y="1019175"/>
                  </a:lnTo>
                  <a:lnTo>
                    <a:pt x="622185" y="1020445"/>
                  </a:lnTo>
                  <a:lnTo>
                    <a:pt x="615696" y="1020445"/>
                  </a:lnTo>
                  <a:lnTo>
                    <a:pt x="580529" y="1040765"/>
                  </a:lnTo>
                  <a:lnTo>
                    <a:pt x="566293" y="1080135"/>
                  </a:lnTo>
                  <a:lnTo>
                    <a:pt x="566686" y="1086485"/>
                  </a:lnTo>
                  <a:lnTo>
                    <a:pt x="580351" y="1125855"/>
                  </a:lnTo>
                  <a:lnTo>
                    <a:pt x="607263" y="1160145"/>
                  </a:lnTo>
                  <a:lnTo>
                    <a:pt x="631634" y="1176655"/>
                  </a:lnTo>
                  <a:lnTo>
                    <a:pt x="638048" y="1180465"/>
                  </a:lnTo>
                  <a:lnTo>
                    <a:pt x="651078" y="1183005"/>
                  </a:lnTo>
                  <a:lnTo>
                    <a:pt x="664591" y="1183005"/>
                  </a:lnTo>
                  <a:lnTo>
                    <a:pt x="702983" y="1160145"/>
                  </a:lnTo>
                  <a:lnTo>
                    <a:pt x="706424" y="1155065"/>
                  </a:lnTo>
                  <a:lnTo>
                    <a:pt x="707288" y="1153795"/>
                  </a:lnTo>
                  <a:lnTo>
                    <a:pt x="718693" y="1114425"/>
                  </a:lnTo>
                  <a:lnTo>
                    <a:pt x="731139" y="1130935"/>
                  </a:lnTo>
                  <a:lnTo>
                    <a:pt x="731647" y="1132205"/>
                  </a:lnTo>
                  <a:lnTo>
                    <a:pt x="733171" y="1132205"/>
                  </a:lnTo>
                  <a:lnTo>
                    <a:pt x="733933" y="1133475"/>
                  </a:lnTo>
                  <a:lnTo>
                    <a:pt x="734822" y="1133475"/>
                  </a:lnTo>
                  <a:lnTo>
                    <a:pt x="735965" y="1132205"/>
                  </a:lnTo>
                  <a:lnTo>
                    <a:pt x="738251" y="1132205"/>
                  </a:lnTo>
                  <a:lnTo>
                    <a:pt x="741045" y="1130935"/>
                  </a:lnTo>
                  <a:lnTo>
                    <a:pt x="742823" y="1129665"/>
                  </a:lnTo>
                  <a:lnTo>
                    <a:pt x="744728" y="1127125"/>
                  </a:lnTo>
                  <a:lnTo>
                    <a:pt x="746633" y="1125855"/>
                  </a:lnTo>
                  <a:lnTo>
                    <a:pt x="748030" y="1124585"/>
                  </a:lnTo>
                  <a:lnTo>
                    <a:pt x="749173" y="1123315"/>
                  </a:lnTo>
                  <a:lnTo>
                    <a:pt x="750443" y="1123315"/>
                  </a:lnTo>
                  <a:lnTo>
                    <a:pt x="751205" y="1122045"/>
                  </a:lnTo>
                  <a:lnTo>
                    <a:pt x="751713" y="1120775"/>
                  </a:lnTo>
                  <a:lnTo>
                    <a:pt x="752348" y="1119505"/>
                  </a:lnTo>
                  <a:lnTo>
                    <a:pt x="752475" y="1119505"/>
                  </a:lnTo>
                  <a:close/>
                </a:path>
                <a:path w="2454275" h="1878964">
                  <a:moveTo>
                    <a:pt x="860044" y="272669"/>
                  </a:moveTo>
                  <a:lnTo>
                    <a:pt x="859790" y="271399"/>
                  </a:lnTo>
                  <a:lnTo>
                    <a:pt x="859282" y="271399"/>
                  </a:lnTo>
                  <a:lnTo>
                    <a:pt x="858774" y="270129"/>
                  </a:lnTo>
                  <a:lnTo>
                    <a:pt x="857885" y="268859"/>
                  </a:lnTo>
                  <a:lnTo>
                    <a:pt x="855345" y="266319"/>
                  </a:lnTo>
                  <a:lnTo>
                    <a:pt x="853694" y="265049"/>
                  </a:lnTo>
                  <a:lnTo>
                    <a:pt x="851408" y="263779"/>
                  </a:lnTo>
                  <a:lnTo>
                    <a:pt x="849122" y="261239"/>
                  </a:lnTo>
                  <a:lnTo>
                    <a:pt x="847090" y="259969"/>
                  </a:lnTo>
                  <a:lnTo>
                    <a:pt x="843788" y="258699"/>
                  </a:lnTo>
                  <a:lnTo>
                    <a:pt x="842391" y="257429"/>
                  </a:lnTo>
                  <a:lnTo>
                    <a:pt x="836676" y="257429"/>
                  </a:lnTo>
                  <a:lnTo>
                    <a:pt x="835787" y="258699"/>
                  </a:lnTo>
                  <a:lnTo>
                    <a:pt x="728599" y="338709"/>
                  </a:lnTo>
                  <a:lnTo>
                    <a:pt x="727456" y="339979"/>
                  </a:lnTo>
                  <a:lnTo>
                    <a:pt x="728091" y="338709"/>
                  </a:lnTo>
                  <a:lnTo>
                    <a:pt x="767575" y="235839"/>
                  </a:lnTo>
                  <a:lnTo>
                    <a:pt x="776351" y="212979"/>
                  </a:lnTo>
                  <a:lnTo>
                    <a:pt x="776732" y="211709"/>
                  </a:lnTo>
                  <a:lnTo>
                    <a:pt x="776986" y="210439"/>
                  </a:lnTo>
                  <a:lnTo>
                    <a:pt x="776986" y="209169"/>
                  </a:lnTo>
                  <a:lnTo>
                    <a:pt x="776732" y="209169"/>
                  </a:lnTo>
                  <a:lnTo>
                    <a:pt x="776097" y="207899"/>
                  </a:lnTo>
                  <a:lnTo>
                    <a:pt x="765683" y="199009"/>
                  </a:lnTo>
                  <a:lnTo>
                    <a:pt x="762254" y="196469"/>
                  </a:lnTo>
                  <a:lnTo>
                    <a:pt x="760730" y="195199"/>
                  </a:lnTo>
                  <a:lnTo>
                    <a:pt x="759460" y="195199"/>
                  </a:lnTo>
                  <a:lnTo>
                    <a:pt x="758317" y="193929"/>
                  </a:lnTo>
                  <a:lnTo>
                    <a:pt x="755396" y="193929"/>
                  </a:lnTo>
                  <a:lnTo>
                    <a:pt x="754507" y="195199"/>
                  </a:lnTo>
                  <a:lnTo>
                    <a:pt x="753745" y="195199"/>
                  </a:lnTo>
                  <a:lnTo>
                    <a:pt x="752856" y="196469"/>
                  </a:lnTo>
                  <a:lnTo>
                    <a:pt x="647700" y="277749"/>
                  </a:lnTo>
                  <a:lnTo>
                    <a:pt x="646430" y="279019"/>
                  </a:lnTo>
                  <a:lnTo>
                    <a:pt x="694817" y="152019"/>
                  </a:lnTo>
                  <a:lnTo>
                    <a:pt x="695579" y="148209"/>
                  </a:lnTo>
                  <a:lnTo>
                    <a:pt x="695325" y="146939"/>
                  </a:lnTo>
                  <a:lnTo>
                    <a:pt x="694817" y="145669"/>
                  </a:lnTo>
                  <a:lnTo>
                    <a:pt x="694182" y="145669"/>
                  </a:lnTo>
                  <a:lnTo>
                    <a:pt x="693166" y="144399"/>
                  </a:lnTo>
                  <a:lnTo>
                    <a:pt x="690245" y="141859"/>
                  </a:lnTo>
                  <a:lnTo>
                    <a:pt x="688213" y="139319"/>
                  </a:lnTo>
                  <a:lnTo>
                    <a:pt x="685673" y="138049"/>
                  </a:lnTo>
                  <a:lnTo>
                    <a:pt x="677291" y="131699"/>
                  </a:lnTo>
                  <a:lnTo>
                    <a:pt x="672592" y="131699"/>
                  </a:lnTo>
                  <a:lnTo>
                    <a:pt x="671830" y="132969"/>
                  </a:lnTo>
                  <a:lnTo>
                    <a:pt x="671195" y="132969"/>
                  </a:lnTo>
                  <a:lnTo>
                    <a:pt x="670814" y="134239"/>
                  </a:lnTo>
                  <a:lnTo>
                    <a:pt x="670306" y="134239"/>
                  </a:lnTo>
                  <a:lnTo>
                    <a:pt x="669290" y="136779"/>
                  </a:lnTo>
                  <a:lnTo>
                    <a:pt x="668655" y="138049"/>
                  </a:lnTo>
                  <a:lnTo>
                    <a:pt x="668147" y="140589"/>
                  </a:lnTo>
                  <a:lnTo>
                    <a:pt x="614934" y="285369"/>
                  </a:lnTo>
                  <a:lnTo>
                    <a:pt x="614553" y="286639"/>
                  </a:lnTo>
                  <a:lnTo>
                    <a:pt x="621284" y="298069"/>
                  </a:lnTo>
                  <a:lnTo>
                    <a:pt x="623443" y="300609"/>
                  </a:lnTo>
                  <a:lnTo>
                    <a:pt x="626364" y="301879"/>
                  </a:lnTo>
                  <a:lnTo>
                    <a:pt x="629158" y="304419"/>
                  </a:lnTo>
                  <a:lnTo>
                    <a:pt x="631444" y="305689"/>
                  </a:lnTo>
                  <a:lnTo>
                    <a:pt x="635508" y="308229"/>
                  </a:lnTo>
                  <a:lnTo>
                    <a:pt x="637159" y="309499"/>
                  </a:lnTo>
                  <a:lnTo>
                    <a:pt x="638683" y="309499"/>
                  </a:lnTo>
                  <a:lnTo>
                    <a:pt x="640207" y="310769"/>
                  </a:lnTo>
                  <a:lnTo>
                    <a:pt x="643636" y="310769"/>
                  </a:lnTo>
                  <a:lnTo>
                    <a:pt x="644652" y="309499"/>
                  </a:lnTo>
                  <a:lnTo>
                    <a:pt x="645795" y="309499"/>
                  </a:lnTo>
                  <a:lnTo>
                    <a:pt x="684720" y="279019"/>
                  </a:lnTo>
                  <a:lnTo>
                    <a:pt x="738251" y="237109"/>
                  </a:lnTo>
                  <a:lnTo>
                    <a:pt x="739521" y="235839"/>
                  </a:lnTo>
                  <a:lnTo>
                    <a:pt x="738886" y="237109"/>
                  </a:lnTo>
                  <a:lnTo>
                    <a:pt x="696595" y="347599"/>
                  </a:lnTo>
                  <a:lnTo>
                    <a:pt x="696214" y="348869"/>
                  </a:lnTo>
                  <a:lnTo>
                    <a:pt x="696087" y="352679"/>
                  </a:lnTo>
                  <a:lnTo>
                    <a:pt x="696595" y="352679"/>
                  </a:lnTo>
                  <a:lnTo>
                    <a:pt x="698373" y="355219"/>
                  </a:lnTo>
                  <a:lnTo>
                    <a:pt x="699643" y="357759"/>
                  </a:lnTo>
                  <a:lnTo>
                    <a:pt x="703199" y="360299"/>
                  </a:lnTo>
                  <a:lnTo>
                    <a:pt x="705612" y="362839"/>
                  </a:lnTo>
                  <a:lnTo>
                    <a:pt x="708406" y="364109"/>
                  </a:lnTo>
                  <a:lnTo>
                    <a:pt x="711200" y="366649"/>
                  </a:lnTo>
                  <a:lnTo>
                    <a:pt x="713613" y="367919"/>
                  </a:lnTo>
                  <a:lnTo>
                    <a:pt x="717423" y="370459"/>
                  </a:lnTo>
                  <a:lnTo>
                    <a:pt x="719074" y="371729"/>
                  </a:lnTo>
                  <a:lnTo>
                    <a:pt x="720471" y="371729"/>
                  </a:lnTo>
                  <a:lnTo>
                    <a:pt x="721741" y="372999"/>
                  </a:lnTo>
                  <a:lnTo>
                    <a:pt x="724027" y="372999"/>
                  </a:lnTo>
                  <a:lnTo>
                    <a:pt x="725170" y="371729"/>
                  </a:lnTo>
                  <a:lnTo>
                    <a:pt x="726186" y="371729"/>
                  </a:lnTo>
                  <a:lnTo>
                    <a:pt x="727329" y="370459"/>
                  </a:lnTo>
                  <a:lnTo>
                    <a:pt x="769950" y="339979"/>
                  </a:lnTo>
                  <a:lnTo>
                    <a:pt x="853440" y="280289"/>
                  </a:lnTo>
                  <a:lnTo>
                    <a:pt x="854964" y="279019"/>
                  </a:lnTo>
                  <a:lnTo>
                    <a:pt x="856107" y="279019"/>
                  </a:lnTo>
                  <a:lnTo>
                    <a:pt x="857885" y="276479"/>
                  </a:lnTo>
                  <a:lnTo>
                    <a:pt x="859028" y="275209"/>
                  </a:lnTo>
                  <a:lnTo>
                    <a:pt x="859663" y="275209"/>
                  </a:lnTo>
                  <a:lnTo>
                    <a:pt x="860044" y="273939"/>
                  </a:lnTo>
                  <a:lnTo>
                    <a:pt x="860044" y="272669"/>
                  </a:lnTo>
                  <a:close/>
                </a:path>
                <a:path w="2454275" h="1878964">
                  <a:moveTo>
                    <a:pt x="960755" y="350139"/>
                  </a:moveTo>
                  <a:lnTo>
                    <a:pt x="960501" y="348869"/>
                  </a:lnTo>
                  <a:lnTo>
                    <a:pt x="960247" y="347599"/>
                  </a:lnTo>
                  <a:lnTo>
                    <a:pt x="959612" y="346329"/>
                  </a:lnTo>
                  <a:lnTo>
                    <a:pt x="958723" y="345059"/>
                  </a:lnTo>
                  <a:lnTo>
                    <a:pt x="957707" y="343789"/>
                  </a:lnTo>
                  <a:lnTo>
                    <a:pt x="956564" y="342519"/>
                  </a:lnTo>
                  <a:lnTo>
                    <a:pt x="955167" y="341249"/>
                  </a:lnTo>
                  <a:lnTo>
                    <a:pt x="953770" y="338709"/>
                  </a:lnTo>
                  <a:lnTo>
                    <a:pt x="931545" y="326009"/>
                  </a:lnTo>
                  <a:lnTo>
                    <a:pt x="913384" y="326009"/>
                  </a:lnTo>
                  <a:lnTo>
                    <a:pt x="908050" y="327279"/>
                  </a:lnTo>
                  <a:lnTo>
                    <a:pt x="901827" y="328549"/>
                  </a:lnTo>
                  <a:lnTo>
                    <a:pt x="894588" y="331089"/>
                  </a:lnTo>
                  <a:lnTo>
                    <a:pt x="908304" y="313309"/>
                  </a:lnTo>
                  <a:lnTo>
                    <a:pt x="908812" y="313309"/>
                  </a:lnTo>
                  <a:lnTo>
                    <a:pt x="909193" y="312039"/>
                  </a:lnTo>
                  <a:lnTo>
                    <a:pt x="909320" y="310769"/>
                  </a:lnTo>
                  <a:lnTo>
                    <a:pt x="909066" y="309499"/>
                  </a:lnTo>
                  <a:lnTo>
                    <a:pt x="908685" y="308229"/>
                  </a:lnTo>
                  <a:lnTo>
                    <a:pt x="908304" y="308229"/>
                  </a:lnTo>
                  <a:lnTo>
                    <a:pt x="907415" y="306959"/>
                  </a:lnTo>
                  <a:lnTo>
                    <a:pt x="906272" y="305689"/>
                  </a:lnTo>
                  <a:lnTo>
                    <a:pt x="905002" y="304419"/>
                  </a:lnTo>
                  <a:lnTo>
                    <a:pt x="903351" y="303149"/>
                  </a:lnTo>
                  <a:lnTo>
                    <a:pt x="901319" y="301879"/>
                  </a:lnTo>
                  <a:lnTo>
                    <a:pt x="897509" y="298069"/>
                  </a:lnTo>
                  <a:lnTo>
                    <a:pt x="896112" y="298069"/>
                  </a:lnTo>
                  <a:lnTo>
                    <a:pt x="894715" y="296799"/>
                  </a:lnTo>
                  <a:lnTo>
                    <a:pt x="893445" y="296799"/>
                  </a:lnTo>
                  <a:lnTo>
                    <a:pt x="892302" y="295529"/>
                  </a:lnTo>
                  <a:lnTo>
                    <a:pt x="890143" y="295529"/>
                  </a:lnTo>
                  <a:lnTo>
                    <a:pt x="889508" y="296799"/>
                  </a:lnTo>
                  <a:lnTo>
                    <a:pt x="888238" y="296799"/>
                  </a:lnTo>
                  <a:lnTo>
                    <a:pt x="887730" y="298069"/>
                  </a:lnTo>
                  <a:lnTo>
                    <a:pt x="793496" y="422529"/>
                  </a:lnTo>
                  <a:lnTo>
                    <a:pt x="792861" y="422529"/>
                  </a:lnTo>
                  <a:lnTo>
                    <a:pt x="792607" y="423799"/>
                  </a:lnTo>
                  <a:lnTo>
                    <a:pt x="792480" y="425069"/>
                  </a:lnTo>
                  <a:lnTo>
                    <a:pt x="792734" y="426339"/>
                  </a:lnTo>
                  <a:lnTo>
                    <a:pt x="793369" y="427609"/>
                  </a:lnTo>
                  <a:lnTo>
                    <a:pt x="794004" y="427609"/>
                  </a:lnTo>
                  <a:lnTo>
                    <a:pt x="794893" y="428879"/>
                  </a:lnTo>
                  <a:lnTo>
                    <a:pt x="796290" y="430149"/>
                  </a:lnTo>
                  <a:lnTo>
                    <a:pt x="797560" y="431419"/>
                  </a:lnTo>
                  <a:lnTo>
                    <a:pt x="799338" y="433959"/>
                  </a:lnTo>
                  <a:lnTo>
                    <a:pt x="803910" y="436499"/>
                  </a:lnTo>
                  <a:lnTo>
                    <a:pt x="805815" y="437769"/>
                  </a:lnTo>
                  <a:lnTo>
                    <a:pt x="807466" y="439039"/>
                  </a:lnTo>
                  <a:lnTo>
                    <a:pt x="808990" y="440309"/>
                  </a:lnTo>
                  <a:lnTo>
                    <a:pt x="810387" y="440309"/>
                  </a:lnTo>
                  <a:lnTo>
                    <a:pt x="812673" y="441579"/>
                  </a:lnTo>
                  <a:lnTo>
                    <a:pt x="813562" y="441579"/>
                  </a:lnTo>
                  <a:lnTo>
                    <a:pt x="814324" y="440309"/>
                  </a:lnTo>
                  <a:lnTo>
                    <a:pt x="815721" y="440309"/>
                  </a:lnTo>
                  <a:lnTo>
                    <a:pt x="816229" y="439039"/>
                  </a:lnTo>
                  <a:lnTo>
                    <a:pt x="878205" y="357759"/>
                  </a:lnTo>
                  <a:lnTo>
                    <a:pt x="885317" y="355219"/>
                  </a:lnTo>
                  <a:lnTo>
                    <a:pt x="891540" y="352679"/>
                  </a:lnTo>
                  <a:lnTo>
                    <a:pt x="902208" y="350139"/>
                  </a:lnTo>
                  <a:lnTo>
                    <a:pt x="906907" y="348869"/>
                  </a:lnTo>
                  <a:lnTo>
                    <a:pt x="918464" y="348869"/>
                  </a:lnTo>
                  <a:lnTo>
                    <a:pt x="924306" y="350139"/>
                  </a:lnTo>
                  <a:lnTo>
                    <a:pt x="926846" y="351409"/>
                  </a:lnTo>
                  <a:lnTo>
                    <a:pt x="929132" y="353949"/>
                  </a:lnTo>
                  <a:lnTo>
                    <a:pt x="931037" y="355219"/>
                  </a:lnTo>
                  <a:lnTo>
                    <a:pt x="932815" y="356489"/>
                  </a:lnTo>
                  <a:lnTo>
                    <a:pt x="936752" y="361569"/>
                  </a:lnTo>
                  <a:lnTo>
                    <a:pt x="938784" y="364109"/>
                  </a:lnTo>
                  <a:lnTo>
                    <a:pt x="939673" y="365379"/>
                  </a:lnTo>
                  <a:lnTo>
                    <a:pt x="940435" y="366649"/>
                  </a:lnTo>
                  <a:lnTo>
                    <a:pt x="941070" y="367919"/>
                  </a:lnTo>
                  <a:lnTo>
                    <a:pt x="941832" y="367919"/>
                  </a:lnTo>
                  <a:lnTo>
                    <a:pt x="942594" y="369189"/>
                  </a:lnTo>
                  <a:lnTo>
                    <a:pt x="943356" y="369189"/>
                  </a:lnTo>
                  <a:lnTo>
                    <a:pt x="944118" y="370459"/>
                  </a:lnTo>
                  <a:lnTo>
                    <a:pt x="945515" y="369189"/>
                  </a:lnTo>
                  <a:lnTo>
                    <a:pt x="947166" y="369189"/>
                  </a:lnTo>
                  <a:lnTo>
                    <a:pt x="948055" y="367919"/>
                  </a:lnTo>
                  <a:lnTo>
                    <a:pt x="949071" y="367919"/>
                  </a:lnTo>
                  <a:lnTo>
                    <a:pt x="951357" y="365379"/>
                  </a:lnTo>
                  <a:lnTo>
                    <a:pt x="952754" y="362839"/>
                  </a:lnTo>
                  <a:lnTo>
                    <a:pt x="954278" y="361569"/>
                  </a:lnTo>
                  <a:lnTo>
                    <a:pt x="955802" y="359029"/>
                  </a:lnTo>
                  <a:lnTo>
                    <a:pt x="958850" y="355219"/>
                  </a:lnTo>
                  <a:lnTo>
                    <a:pt x="959485" y="353949"/>
                  </a:lnTo>
                  <a:lnTo>
                    <a:pt x="960247" y="352679"/>
                  </a:lnTo>
                  <a:lnTo>
                    <a:pt x="960755" y="350139"/>
                  </a:lnTo>
                  <a:close/>
                </a:path>
                <a:path w="2454275" h="1878964">
                  <a:moveTo>
                    <a:pt x="1009777" y="386969"/>
                  </a:moveTo>
                  <a:lnTo>
                    <a:pt x="1009523" y="385699"/>
                  </a:lnTo>
                  <a:lnTo>
                    <a:pt x="1009015" y="384429"/>
                  </a:lnTo>
                  <a:lnTo>
                    <a:pt x="1008380" y="383159"/>
                  </a:lnTo>
                  <a:lnTo>
                    <a:pt x="1007491" y="383159"/>
                  </a:lnTo>
                  <a:lnTo>
                    <a:pt x="1004824" y="379349"/>
                  </a:lnTo>
                  <a:lnTo>
                    <a:pt x="1003046" y="378079"/>
                  </a:lnTo>
                  <a:lnTo>
                    <a:pt x="1000633" y="376809"/>
                  </a:lnTo>
                  <a:lnTo>
                    <a:pt x="998474" y="374269"/>
                  </a:lnTo>
                  <a:lnTo>
                    <a:pt x="996569" y="374269"/>
                  </a:lnTo>
                  <a:lnTo>
                    <a:pt x="994918" y="372999"/>
                  </a:lnTo>
                  <a:lnTo>
                    <a:pt x="993394" y="371729"/>
                  </a:lnTo>
                  <a:lnTo>
                    <a:pt x="991997" y="371729"/>
                  </a:lnTo>
                  <a:lnTo>
                    <a:pt x="990854" y="370459"/>
                  </a:lnTo>
                  <a:lnTo>
                    <a:pt x="987933" y="370459"/>
                  </a:lnTo>
                  <a:lnTo>
                    <a:pt x="987171" y="371729"/>
                  </a:lnTo>
                  <a:lnTo>
                    <a:pt x="986536" y="371729"/>
                  </a:lnTo>
                  <a:lnTo>
                    <a:pt x="986155" y="372999"/>
                  </a:lnTo>
                  <a:lnTo>
                    <a:pt x="891921" y="496189"/>
                  </a:lnTo>
                  <a:lnTo>
                    <a:pt x="891286" y="497459"/>
                  </a:lnTo>
                  <a:lnTo>
                    <a:pt x="891032" y="498729"/>
                  </a:lnTo>
                  <a:lnTo>
                    <a:pt x="890905" y="499999"/>
                  </a:lnTo>
                  <a:lnTo>
                    <a:pt x="891159" y="499999"/>
                  </a:lnTo>
                  <a:lnTo>
                    <a:pt x="891794" y="501269"/>
                  </a:lnTo>
                  <a:lnTo>
                    <a:pt x="897763" y="507619"/>
                  </a:lnTo>
                  <a:lnTo>
                    <a:pt x="902208" y="511429"/>
                  </a:lnTo>
                  <a:lnTo>
                    <a:pt x="904240" y="512699"/>
                  </a:lnTo>
                  <a:lnTo>
                    <a:pt x="905764" y="513969"/>
                  </a:lnTo>
                  <a:lnTo>
                    <a:pt x="907415" y="513969"/>
                  </a:lnTo>
                  <a:lnTo>
                    <a:pt x="908812" y="515239"/>
                  </a:lnTo>
                  <a:lnTo>
                    <a:pt x="914146" y="515239"/>
                  </a:lnTo>
                  <a:lnTo>
                    <a:pt x="914654" y="513969"/>
                  </a:lnTo>
                  <a:lnTo>
                    <a:pt x="1008888" y="389509"/>
                  </a:lnTo>
                  <a:lnTo>
                    <a:pt x="1009396" y="389509"/>
                  </a:lnTo>
                  <a:lnTo>
                    <a:pt x="1009650" y="388239"/>
                  </a:lnTo>
                  <a:lnTo>
                    <a:pt x="1009777" y="386969"/>
                  </a:lnTo>
                  <a:close/>
                </a:path>
                <a:path w="2454275" h="1878964">
                  <a:moveTo>
                    <a:pt x="1049020" y="339979"/>
                  </a:moveTo>
                  <a:lnTo>
                    <a:pt x="1048004" y="333629"/>
                  </a:lnTo>
                  <a:lnTo>
                    <a:pt x="1044956" y="329819"/>
                  </a:lnTo>
                  <a:lnTo>
                    <a:pt x="1039622" y="326009"/>
                  </a:lnTo>
                  <a:lnTo>
                    <a:pt x="1034288" y="320929"/>
                  </a:lnTo>
                  <a:lnTo>
                    <a:pt x="1029716" y="319659"/>
                  </a:lnTo>
                  <a:lnTo>
                    <a:pt x="1022731" y="320929"/>
                  </a:lnTo>
                  <a:lnTo>
                    <a:pt x="1019048" y="323469"/>
                  </a:lnTo>
                  <a:lnTo>
                    <a:pt x="1014984" y="328549"/>
                  </a:lnTo>
                  <a:lnTo>
                    <a:pt x="1011047" y="333629"/>
                  </a:lnTo>
                  <a:lnTo>
                    <a:pt x="1009269" y="338709"/>
                  </a:lnTo>
                  <a:lnTo>
                    <a:pt x="1009777" y="341249"/>
                  </a:lnTo>
                  <a:lnTo>
                    <a:pt x="1010412" y="345059"/>
                  </a:lnTo>
                  <a:lnTo>
                    <a:pt x="1013333" y="348869"/>
                  </a:lnTo>
                  <a:lnTo>
                    <a:pt x="1024128" y="356489"/>
                  </a:lnTo>
                  <a:lnTo>
                    <a:pt x="1028573" y="359029"/>
                  </a:lnTo>
                  <a:lnTo>
                    <a:pt x="1035558" y="357759"/>
                  </a:lnTo>
                  <a:lnTo>
                    <a:pt x="1039368" y="355219"/>
                  </a:lnTo>
                  <a:lnTo>
                    <a:pt x="1043305" y="348869"/>
                  </a:lnTo>
                  <a:lnTo>
                    <a:pt x="1047369" y="343789"/>
                  </a:lnTo>
                  <a:lnTo>
                    <a:pt x="1049020" y="339979"/>
                  </a:lnTo>
                  <a:close/>
                </a:path>
                <a:path w="2454275" h="1878964">
                  <a:moveTo>
                    <a:pt x="1115187" y="465709"/>
                  </a:moveTo>
                  <a:lnTo>
                    <a:pt x="1114933" y="464439"/>
                  </a:lnTo>
                  <a:lnTo>
                    <a:pt x="1114552" y="464439"/>
                  </a:lnTo>
                  <a:lnTo>
                    <a:pt x="1114044" y="463169"/>
                  </a:lnTo>
                  <a:lnTo>
                    <a:pt x="1113282" y="463169"/>
                  </a:lnTo>
                  <a:lnTo>
                    <a:pt x="1106563" y="458089"/>
                  </a:lnTo>
                  <a:lnTo>
                    <a:pt x="1081405" y="439039"/>
                  </a:lnTo>
                  <a:lnTo>
                    <a:pt x="1095006" y="421259"/>
                  </a:lnTo>
                  <a:lnTo>
                    <a:pt x="1103757" y="409829"/>
                  </a:lnTo>
                  <a:lnTo>
                    <a:pt x="1104265" y="408559"/>
                  </a:lnTo>
                  <a:lnTo>
                    <a:pt x="1104519" y="408559"/>
                  </a:lnTo>
                  <a:lnTo>
                    <a:pt x="1104646" y="407289"/>
                  </a:lnTo>
                  <a:lnTo>
                    <a:pt x="1104646" y="406019"/>
                  </a:lnTo>
                  <a:lnTo>
                    <a:pt x="1104392" y="404749"/>
                  </a:lnTo>
                  <a:lnTo>
                    <a:pt x="1103376" y="403479"/>
                  </a:lnTo>
                  <a:lnTo>
                    <a:pt x="1102487" y="402209"/>
                  </a:lnTo>
                  <a:lnTo>
                    <a:pt x="1099820" y="399669"/>
                  </a:lnTo>
                  <a:lnTo>
                    <a:pt x="1098042" y="398399"/>
                  </a:lnTo>
                  <a:lnTo>
                    <a:pt x="1095629" y="395859"/>
                  </a:lnTo>
                  <a:lnTo>
                    <a:pt x="1093470" y="394589"/>
                  </a:lnTo>
                  <a:lnTo>
                    <a:pt x="1091565" y="393319"/>
                  </a:lnTo>
                  <a:lnTo>
                    <a:pt x="1089914" y="392049"/>
                  </a:lnTo>
                  <a:lnTo>
                    <a:pt x="1088390" y="390779"/>
                  </a:lnTo>
                  <a:lnTo>
                    <a:pt x="1082167" y="390779"/>
                  </a:lnTo>
                  <a:lnTo>
                    <a:pt x="1081532" y="392049"/>
                  </a:lnTo>
                  <a:lnTo>
                    <a:pt x="1081024" y="392049"/>
                  </a:lnTo>
                  <a:lnTo>
                    <a:pt x="1058545" y="421259"/>
                  </a:lnTo>
                  <a:lnTo>
                    <a:pt x="1041273" y="408559"/>
                  </a:lnTo>
                  <a:lnTo>
                    <a:pt x="1040638" y="408559"/>
                  </a:lnTo>
                  <a:lnTo>
                    <a:pt x="1039749" y="407289"/>
                  </a:lnTo>
                  <a:lnTo>
                    <a:pt x="1037209" y="407289"/>
                  </a:lnTo>
                  <a:lnTo>
                    <a:pt x="1036193" y="408559"/>
                  </a:lnTo>
                  <a:lnTo>
                    <a:pt x="1035304" y="408559"/>
                  </a:lnTo>
                  <a:lnTo>
                    <a:pt x="1034288" y="409829"/>
                  </a:lnTo>
                  <a:lnTo>
                    <a:pt x="1032002" y="411099"/>
                  </a:lnTo>
                  <a:lnTo>
                    <a:pt x="1030732" y="412369"/>
                  </a:lnTo>
                  <a:lnTo>
                    <a:pt x="1029335" y="414909"/>
                  </a:lnTo>
                  <a:lnTo>
                    <a:pt x="1026922" y="417449"/>
                  </a:lnTo>
                  <a:lnTo>
                    <a:pt x="1025525" y="419989"/>
                  </a:lnTo>
                  <a:lnTo>
                    <a:pt x="1025144" y="422529"/>
                  </a:lnTo>
                  <a:lnTo>
                    <a:pt x="1024890" y="425069"/>
                  </a:lnTo>
                  <a:lnTo>
                    <a:pt x="1025398" y="426339"/>
                  </a:lnTo>
                  <a:lnTo>
                    <a:pt x="1026795" y="427609"/>
                  </a:lnTo>
                  <a:lnTo>
                    <a:pt x="1044194" y="440309"/>
                  </a:lnTo>
                  <a:lnTo>
                    <a:pt x="989203" y="512699"/>
                  </a:lnTo>
                  <a:lnTo>
                    <a:pt x="983742" y="520319"/>
                  </a:lnTo>
                  <a:lnTo>
                    <a:pt x="979678" y="526669"/>
                  </a:lnTo>
                  <a:lnTo>
                    <a:pt x="974344" y="539369"/>
                  </a:lnTo>
                  <a:lnTo>
                    <a:pt x="973074" y="545719"/>
                  </a:lnTo>
                  <a:lnTo>
                    <a:pt x="973836" y="557149"/>
                  </a:lnTo>
                  <a:lnTo>
                    <a:pt x="975614" y="562229"/>
                  </a:lnTo>
                  <a:lnTo>
                    <a:pt x="982218" y="573659"/>
                  </a:lnTo>
                  <a:lnTo>
                    <a:pt x="987171" y="577469"/>
                  </a:lnTo>
                  <a:lnTo>
                    <a:pt x="993521" y="582549"/>
                  </a:lnTo>
                  <a:lnTo>
                    <a:pt x="995680" y="583819"/>
                  </a:lnTo>
                  <a:lnTo>
                    <a:pt x="997966" y="586359"/>
                  </a:lnTo>
                  <a:lnTo>
                    <a:pt x="1004824" y="590169"/>
                  </a:lnTo>
                  <a:lnTo>
                    <a:pt x="1007110" y="590169"/>
                  </a:lnTo>
                  <a:lnTo>
                    <a:pt x="1009269" y="591439"/>
                  </a:lnTo>
                  <a:lnTo>
                    <a:pt x="1011301" y="592709"/>
                  </a:lnTo>
                  <a:lnTo>
                    <a:pt x="1013333" y="592709"/>
                  </a:lnTo>
                  <a:lnTo>
                    <a:pt x="1015238" y="593979"/>
                  </a:lnTo>
                  <a:lnTo>
                    <a:pt x="1019429" y="593979"/>
                  </a:lnTo>
                  <a:lnTo>
                    <a:pt x="1024001" y="590169"/>
                  </a:lnTo>
                  <a:lnTo>
                    <a:pt x="1025779" y="587629"/>
                  </a:lnTo>
                  <a:lnTo>
                    <a:pt x="1027811" y="585089"/>
                  </a:lnTo>
                  <a:lnTo>
                    <a:pt x="1032002" y="577469"/>
                  </a:lnTo>
                  <a:lnTo>
                    <a:pt x="1032256" y="577469"/>
                  </a:lnTo>
                  <a:lnTo>
                    <a:pt x="1032383" y="576199"/>
                  </a:lnTo>
                  <a:lnTo>
                    <a:pt x="1032129" y="576199"/>
                  </a:lnTo>
                  <a:lnTo>
                    <a:pt x="1031875" y="574929"/>
                  </a:lnTo>
                  <a:lnTo>
                    <a:pt x="1030986" y="574929"/>
                  </a:lnTo>
                  <a:lnTo>
                    <a:pt x="1030351" y="573659"/>
                  </a:lnTo>
                  <a:lnTo>
                    <a:pt x="1026795" y="573659"/>
                  </a:lnTo>
                  <a:lnTo>
                    <a:pt x="1025398" y="572389"/>
                  </a:lnTo>
                  <a:lnTo>
                    <a:pt x="1022096" y="571119"/>
                  </a:lnTo>
                  <a:lnTo>
                    <a:pt x="1020318" y="571119"/>
                  </a:lnTo>
                  <a:lnTo>
                    <a:pt x="1018413" y="569849"/>
                  </a:lnTo>
                  <a:lnTo>
                    <a:pt x="1016381" y="569849"/>
                  </a:lnTo>
                  <a:lnTo>
                    <a:pt x="1014349" y="568579"/>
                  </a:lnTo>
                  <a:lnTo>
                    <a:pt x="1005713" y="560959"/>
                  </a:lnTo>
                  <a:lnTo>
                    <a:pt x="1002792" y="555879"/>
                  </a:lnTo>
                  <a:lnTo>
                    <a:pt x="1004316" y="543179"/>
                  </a:lnTo>
                  <a:lnTo>
                    <a:pt x="1007999" y="535559"/>
                  </a:lnTo>
                  <a:lnTo>
                    <a:pt x="1014476" y="526669"/>
                  </a:lnTo>
                  <a:lnTo>
                    <a:pt x="1067054" y="458089"/>
                  </a:lnTo>
                  <a:lnTo>
                    <a:pt x="1098931" y="482219"/>
                  </a:lnTo>
                  <a:lnTo>
                    <a:pt x="1100328" y="483489"/>
                  </a:lnTo>
                  <a:lnTo>
                    <a:pt x="1101979" y="483489"/>
                  </a:lnTo>
                  <a:lnTo>
                    <a:pt x="1104011" y="482219"/>
                  </a:lnTo>
                  <a:lnTo>
                    <a:pt x="1105916" y="480949"/>
                  </a:lnTo>
                  <a:lnTo>
                    <a:pt x="1108202" y="479679"/>
                  </a:lnTo>
                  <a:lnTo>
                    <a:pt x="1110615" y="475869"/>
                  </a:lnTo>
                  <a:lnTo>
                    <a:pt x="1112012" y="474599"/>
                  </a:lnTo>
                  <a:lnTo>
                    <a:pt x="1113790" y="472059"/>
                  </a:lnTo>
                  <a:lnTo>
                    <a:pt x="1114933" y="469519"/>
                  </a:lnTo>
                  <a:lnTo>
                    <a:pt x="1115060" y="468249"/>
                  </a:lnTo>
                  <a:lnTo>
                    <a:pt x="1115187" y="465709"/>
                  </a:lnTo>
                  <a:close/>
                </a:path>
                <a:path w="2454275" h="1878964">
                  <a:moveTo>
                    <a:pt x="1227709" y="572389"/>
                  </a:moveTo>
                  <a:lnTo>
                    <a:pt x="1211554" y="535559"/>
                  </a:lnTo>
                  <a:lnTo>
                    <a:pt x="1208049" y="531749"/>
                  </a:lnTo>
                  <a:lnTo>
                    <a:pt x="1205712" y="529209"/>
                  </a:lnTo>
                  <a:lnTo>
                    <a:pt x="1201420" y="526046"/>
                  </a:lnTo>
                  <a:lnTo>
                    <a:pt x="1201420" y="569849"/>
                  </a:lnTo>
                  <a:lnTo>
                    <a:pt x="1200861" y="578739"/>
                  </a:lnTo>
                  <a:lnTo>
                    <a:pt x="1198460" y="586359"/>
                  </a:lnTo>
                  <a:lnTo>
                    <a:pt x="1194193" y="595249"/>
                  </a:lnTo>
                  <a:lnTo>
                    <a:pt x="1188085" y="604139"/>
                  </a:lnTo>
                  <a:lnTo>
                    <a:pt x="1143419" y="569849"/>
                  </a:lnTo>
                  <a:lnTo>
                    <a:pt x="1120267" y="552069"/>
                  </a:lnTo>
                  <a:lnTo>
                    <a:pt x="1124204" y="548259"/>
                  </a:lnTo>
                  <a:lnTo>
                    <a:pt x="1128776" y="543179"/>
                  </a:lnTo>
                  <a:lnTo>
                    <a:pt x="1133983" y="540639"/>
                  </a:lnTo>
                  <a:lnTo>
                    <a:pt x="1139063" y="536829"/>
                  </a:lnTo>
                  <a:lnTo>
                    <a:pt x="1144397" y="534289"/>
                  </a:lnTo>
                  <a:lnTo>
                    <a:pt x="1155446" y="531749"/>
                  </a:lnTo>
                  <a:lnTo>
                    <a:pt x="1161034" y="531749"/>
                  </a:lnTo>
                  <a:lnTo>
                    <a:pt x="1196848" y="554609"/>
                  </a:lnTo>
                  <a:lnTo>
                    <a:pt x="1201420" y="569849"/>
                  </a:lnTo>
                  <a:lnTo>
                    <a:pt x="1201420" y="526046"/>
                  </a:lnTo>
                  <a:lnTo>
                    <a:pt x="1191971" y="519049"/>
                  </a:lnTo>
                  <a:lnTo>
                    <a:pt x="1177823" y="511429"/>
                  </a:lnTo>
                  <a:lnTo>
                    <a:pt x="1155903" y="507619"/>
                  </a:lnTo>
                  <a:lnTo>
                    <a:pt x="1148600" y="507619"/>
                  </a:lnTo>
                  <a:lnTo>
                    <a:pt x="1112901" y="521589"/>
                  </a:lnTo>
                  <a:lnTo>
                    <a:pt x="1075969" y="563499"/>
                  </a:lnTo>
                  <a:lnTo>
                    <a:pt x="1064120" y="602869"/>
                  </a:lnTo>
                  <a:lnTo>
                    <a:pt x="1064387" y="610489"/>
                  </a:lnTo>
                  <a:lnTo>
                    <a:pt x="1084249" y="649859"/>
                  </a:lnTo>
                  <a:lnTo>
                    <a:pt x="1103757" y="666369"/>
                  </a:lnTo>
                  <a:lnTo>
                    <a:pt x="1115441" y="673989"/>
                  </a:lnTo>
                  <a:lnTo>
                    <a:pt x="1121410" y="676529"/>
                  </a:lnTo>
                  <a:lnTo>
                    <a:pt x="1126744" y="679069"/>
                  </a:lnTo>
                  <a:lnTo>
                    <a:pt x="1131443" y="681609"/>
                  </a:lnTo>
                  <a:lnTo>
                    <a:pt x="1136269" y="682879"/>
                  </a:lnTo>
                  <a:lnTo>
                    <a:pt x="1140333" y="684149"/>
                  </a:lnTo>
                  <a:lnTo>
                    <a:pt x="1143762" y="685419"/>
                  </a:lnTo>
                  <a:lnTo>
                    <a:pt x="1153287" y="685419"/>
                  </a:lnTo>
                  <a:lnTo>
                    <a:pt x="1154049" y="684149"/>
                  </a:lnTo>
                  <a:lnTo>
                    <a:pt x="1154684" y="684149"/>
                  </a:lnTo>
                  <a:lnTo>
                    <a:pt x="1155319" y="682879"/>
                  </a:lnTo>
                  <a:lnTo>
                    <a:pt x="1157605" y="681609"/>
                  </a:lnTo>
                  <a:lnTo>
                    <a:pt x="1158367" y="680339"/>
                  </a:lnTo>
                  <a:lnTo>
                    <a:pt x="1159256" y="679069"/>
                  </a:lnTo>
                  <a:lnTo>
                    <a:pt x="1160526" y="677799"/>
                  </a:lnTo>
                  <a:lnTo>
                    <a:pt x="1161542" y="675259"/>
                  </a:lnTo>
                  <a:lnTo>
                    <a:pt x="1162304" y="673989"/>
                  </a:lnTo>
                  <a:lnTo>
                    <a:pt x="1163447" y="672719"/>
                  </a:lnTo>
                  <a:lnTo>
                    <a:pt x="1163955" y="670179"/>
                  </a:lnTo>
                  <a:lnTo>
                    <a:pt x="1163828" y="670179"/>
                  </a:lnTo>
                  <a:lnTo>
                    <a:pt x="1163574" y="668909"/>
                  </a:lnTo>
                  <a:lnTo>
                    <a:pt x="1163320" y="668909"/>
                  </a:lnTo>
                  <a:lnTo>
                    <a:pt x="1162939" y="667639"/>
                  </a:lnTo>
                  <a:lnTo>
                    <a:pt x="1162177" y="667639"/>
                  </a:lnTo>
                  <a:lnTo>
                    <a:pt x="1161161" y="666369"/>
                  </a:lnTo>
                  <a:lnTo>
                    <a:pt x="1159129" y="665099"/>
                  </a:lnTo>
                  <a:lnTo>
                    <a:pt x="1156208" y="665099"/>
                  </a:lnTo>
                  <a:lnTo>
                    <a:pt x="1153287" y="663829"/>
                  </a:lnTo>
                  <a:lnTo>
                    <a:pt x="1149731" y="663829"/>
                  </a:lnTo>
                  <a:lnTo>
                    <a:pt x="1145413" y="661289"/>
                  </a:lnTo>
                  <a:lnTo>
                    <a:pt x="1141095" y="660019"/>
                  </a:lnTo>
                  <a:lnTo>
                    <a:pt x="1106551" y="639699"/>
                  </a:lnTo>
                  <a:lnTo>
                    <a:pt x="1091438" y="602869"/>
                  </a:lnTo>
                  <a:lnTo>
                    <a:pt x="1092708" y="596519"/>
                  </a:lnTo>
                  <a:lnTo>
                    <a:pt x="1098296" y="582549"/>
                  </a:lnTo>
                  <a:lnTo>
                    <a:pt x="1102360" y="576199"/>
                  </a:lnTo>
                  <a:lnTo>
                    <a:pt x="1107567" y="569849"/>
                  </a:lnTo>
                  <a:lnTo>
                    <a:pt x="1189482" y="632079"/>
                  </a:lnTo>
                  <a:lnTo>
                    <a:pt x="1191768" y="633349"/>
                  </a:lnTo>
                  <a:lnTo>
                    <a:pt x="1194435" y="634619"/>
                  </a:lnTo>
                  <a:lnTo>
                    <a:pt x="1200277" y="633349"/>
                  </a:lnTo>
                  <a:lnTo>
                    <a:pt x="1203198" y="632079"/>
                  </a:lnTo>
                  <a:lnTo>
                    <a:pt x="1205865" y="628269"/>
                  </a:lnTo>
                  <a:lnTo>
                    <a:pt x="1209040" y="624459"/>
                  </a:lnTo>
                  <a:lnTo>
                    <a:pt x="1226858" y="586359"/>
                  </a:lnTo>
                  <a:lnTo>
                    <a:pt x="1227632" y="580009"/>
                  </a:lnTo>
                  <a:lnTo>
                    <a:pt x="1227709" y="572389"/>
                  </a:lnTo>
                  <a:close/>
                </a:path>
                <a:path w="2454275" h="1878964">
                  <a:moveTo>
                    <a:pt x="2454021" y="11430"/>
                  </a:moveTo>
                  <a:lnTo>
                    <a:pt x="2323338" y="27305"/>
                  </a:lnTo>
                  <a:lnTo>
                    <a:pt x="2317750" y="34417"/>
                  </a:lnTo>
                  <a:lnTo>
                    <a:pt x="2318804" y="42672"/>
                  </a:lnTo>
                  <a:lnTo>
                    <a:pt x="2319655" y="50038"/>
                  </a:lnTo>
                  <a:lnTo>
                    <a:pt x="2326767" y="55626"/>
                  </a:lnTo>
                  <a:lnTo>
                    <a:pt x="2380665" y="49110"/>
                  </a:lnTo>
                  <a:lnTo>
                    <a:pt x="1229766" y="922566"/>
                  </a:lnTo>
                  <a:lnTo>
                    <a:pt x="17272" y="0"/>
                  </a:lnTo>
                  <a:lnTo>
                    <a:pt x="0" y="22872"/>
                  </a:lnTo>
                  <a:lnTo>
                    <a:pt x="1206080" y="940536"/>
                  </a:lnTo>
                  <a:lnTo>
                    <a:pt x="0" y="1855863"/>
                  </a:lnTo>
                  <a:lnTo>
                    <a:pt x="17272" y="1878622"/>
                  </a:lnTo>
                  <a:lnTo>
                    <a:pt x="1229664" y="958481"/>
                  </a:lnTo>
                  <a:lnTo>
                    <a:pt x="2380691" y="1834235"/>
                  </a:lnTo>
                  <a:lnTo>
                    <a:pt x="2326894" y="1827618"/>
                  </a:lnTo>
                  <a:lnTo>
                    <a:pt x="2319782" y="1833181"/>
                  </a:lnTo>
                  <a:lnTo>
                    <a:pt x="2317750" y="1848840"/>
                  </a:lnTo>
                  <a:lnTo>
                    <a:pt x="2323338" y="1855978"/>
                  </a:lnTo>
                  <a:lnTo>
                    <a:pt x="2454021" y="1872043"/>
                  </a:lnTo>
                  <a:lnTo>
                    <a:pt x="2451620" y="1866252"/>
                  </a:lnTo>
                  <a:lnTo>
                    <a:pt x="2406650" y="1757705"/>
                  </a:lnTo>
                  <a:lnTo>
                    <a:pt x="2403729" y="1750415"/>
                  </a:lnTo>
                  <a:lnTo>
                    <a:pt x="2395347" y="1746948"/>
                  </a:lnTo>
                  <a:lnTo>
                    <a:pt x="2380742" y="1752981"/>
                  </a:lnTo>
                  <a:lnTo>
                    <a:pt x="2377313" y="1761337"/>
                  </a:lnTo>
                  <a:lnTo>
                    <a:pt x="2380361" y="1768627"/>
                  </a:lnTo>
                  <a:lnTo>
                    <a:pt x="2398026" y="1811439"/>
                  </a:lnTo>
                  <a:lnTo>
                    <a:pt x="1253350" y="940511"/>
                  </a:lnTo>
                  <a:lnTo>
                    <a:pt x="2398026" y="71767"/>
                  </a:lnTo>
                  <a:lnTo>
                    <a:pt x="2377186" y="122047"/>
                  </a:lnTo>
                  <a:lnTo>
                    <a:pt x="2380615" y="130302"/>
                  </a:lnTo>
                  <a:lnTo>
                    <a:pt x="2395220" y="136398"/>
                  </a:lnTo>
                  <a:lnTo>
                    <a:pt x="2403602" y="132969"/>
                  </a:lnTo>
                  <a:lnTo>
                    <a:pt x="2406523" y="125730"/>
                  </a:lnTo>
                  <a:lnTo>
                    <a:pt x="2451646" y="17145"/>
                  </a:lnTo>
                  <a:lnTo>
                    <a:pt x="2454021" y="11430"/>
                  </a:lnTo>
                  <a:close/>
                </a:path>
              </a:pathLst>
            </a:custGeom>
            <a:solidFill>
              <a:srgbClr val="FF0000"/>
            </a:solidFill>
          </p:spPr>
          <p:txBody>
            <a:bodyPr wrap="square" lIns="0" tIns="0" rIns="0" bIns="0" rtlCol="0"/>
            <a:lstStyle/>
            <a:p>
              <a:endParaRPr/>
            </a:p>
          </p:txBody>
        </p:sp>
        <p:sp>
          <p:nvSpPr>
            <p:cNvPr id="5" name="object 5"/>
            <p:cNvSpPr/>
            <p:nvPr/>
          </p:nvSpPr>
          <p:spPr>
            <a:xfrm>
              <a:off x="1964817" y="4868926"/>
              <a:ext cx="8681720" cy="0"/>
            </a:xfrm>
            <a:custGeom>
              <a:avLst/>
              <a:gdLst/>
              <a:ahLst/>
              <a:cxnLst/>
              <a:rect l="l" t="t" r="r" b="b"/>
              <a:pathLst>
                <a:path w="8681720">
                  <a:moveTo>
                    <a:pt x="0" y="0"/>
                  </a:moveTo>
                  <a:lnTo>
                    <a:pt x="8681466" y="0"/>
                  </a:lnTo>
                </a:path>
              </a:pathLst>
            </a:custGeom>
            <a:ln w="38100">
              <a:solidFill>
                <a:srgbClr val="BEBEBE"/>
              </a:solidFill>
            </a:ln>
          </p:spPr>
          <p:txBody>
            <a:bodyPr wrap="square" lIns="0" tIns="0" rIns="0" bIns="0" rtlCol="0"/>
            <a:lstStyle/>
            <a:p>
              <a:endParaRPr/>
            </a:p>
          </p:txBody>
        </p:sp>
      </p:grpSp>
      <p:sp>
        <p:nvSpPr>
          <p:cNvPr id="7" name="object 7"/>
          <p:cNvSpPr txBox="1">
            <a:spLocks noGrp="1"/>
          </p:cNvSpPr>
          <p:nvPr>
            <p:ph type="title"/>
          </p:nvPr>
        </p:nvSpPr>
        <p:spPr>
          <a:xfrm>
            <a:off x="845947" y="141011"/>
            <a:ext cx="5828030" cy="757555"/>
          </a:xfrm>
          <a:prstGeom prst="rect">
            <a:avLst/>
          </a:prstGeom>
        </p:spPr>
        <p:txBody>
          <a:bodyPr vert="horz" wrap="square" lIns="0" tIns="12700" rIns="0" bIns="0" rtlCol="0">
            <a:spAutoFit/>
          </a:bodyPr>
          <a:lstStyle/>
          <a:p>
            <a:pPr marL="12700">
              <a:lnSpc>
                <a:spcPct val="100000"/>
              </a:lnSpc>
              <a:spcBef>
                <a:spcPts val="100"/>
              </a:spcBef>
            </a:pPr>
            <a:r>
              <a:rPr spc="-155" dirty="0"/>
              <a:t>Multi-level </a:t>
            </a:r>
            <a:r>
              <a:rPr spc="-135" dirty="0"/>
              <a:t>access</a:t>
            </a:r>
            <a:r>
              <a:rPr spc="-409" dirty="0"/>
              <a:t> </a:t>
            </a:r>
            <a:r>
              <a:rPr spc="-160" dirty="0"/>
              <a:t>control</a:t>
            </a:r>
          </a:p>
        </p:txBody>
      </p:sp>
      <p:sp>
        <p:nvSpPr>
          <p:cNvPr id="8" name="object 8"/>
          <p:cNvSpPr txBox="1"/>
          <p:nvPr/>
        </p:nvSpPr>
        <p:spPr>
          <a:xfrm>
            <a:off x="501192" y="1060830"/>
            <a:ext cx="5742940" cy="1582420"/>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dirty="0">
                <a:latin typeface="Calibri"/>
                <a:cs typeface="Calibri"/>
              </a:rPr>
              <a:t>Model </a:t>
            </a:r>
            <a:r>
              <a:rPr sz="3600" spc="-5" dirty="0">
                <a:latin typeface="Calibri"/>
                <a:cs typeface="Calibri"/>
              </a:rPr>
              <a:t>of</a:t>
            </a:r>
            <a:r>
              <a:rPr sz="3600" spc="-45" dirty="0">
                <a:latin typeface="Calibri"/>
                <a:cs typeface="Calibri"/>
              </a:rPr>
              <a:t> </a:t>
            </a:r>
            <a:r>
              <a:rPr sz="3600" spc="-5" dirty="0">
                <a:latin typeface="Calibri"/>
                <a:cs typeface="Calibri"/>
              </a:rPr>
              <a:t>Bell-LaPadula:</a:t>
            </a:r>
            <a:endParaRPr sz="3600" dirty="0">
              <a:latin typeface="Calibri"/>
              <a:cs typeface="Calibri"/>
            </a:endParaRPr>
          </a:p>
          <a:p>
            <a:pPr marL="818515" lvl="1" indent="-349250">
              <a:lnSpc>
                <a:spcPct val="100000"/>
              </a:lnSpc>
              <a:spcBef>
                <a:spcPts val="135"/>
              </a:spcBef>
              <a:buClr>
                <a:srgbClr val="6AC2ED"/>
              </a:buClr>
              <a:buFont typeface="Wingdings"/>
              <a:buChar char=""/>
              <a:tabLst>
                <a:tab pos="818515" algn="l"/>
                <a:tab pos="819150" algn="l"/>
              </a:tabLst>
            </a:pPr>
            <a:r>
              <a:rPr sz="3200" dirty="0">
                <a:solidFill>
                  <a:srgbClr val="585858"/>
                </a:solidFill>
                <a:latin typeface="Calibri"/>
                <a:cs typeface="Calibri"/>
              </a:rPr>
              <a:t>No </a:t>
            </a:r>
            <a:r>
              <a:rPr sz="3200" spc="-10" dirty="0">
                <a:solidFill>
                  <a:srgbClr val="585858"/>
                </a:solidFill>
                <a:latin typeface="Calibri"/>
                <a:cs typeface="Calibri"/>
              </a:rPr>
              <a:t>read</a:t>
            </a:r>
            <a:r>
              <a:rPr sz="3200" spc="-15" dirty="0">
                <a:solidFill>
                  <a:srgbClr val="585858"/>
                </a:solidFill>
                <a:latin typeface="Calibri"/>
                <a:cs typeface="Calibri"/>
              </a:rPr>
              <a:t> </a:t>
            </a:r>
            <a:r>
              <a:rPr sz="3200" spc="-5" dirty="0">
                <a:solidFill>
                  <a:srgbClr val="585858"/>
                </a:solidFill>
                <a:latin typeface="Calibri"/>
                <a:cs typeface="Calibri"/>
              </a:rPr>
              <a:t>up</a:t>
            </a:r>
            <a:endParaRPr sz="32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3200" dirty="0">
                <a:solidFill>
                  <a:srgbClr val="585858"/>
                </a:solidFill>
                <a:latin typeface="Calibri"/>
                <a:cs typeface="Calibri"/>
              </a:rPr>
              <a:t>No </a:t>
            </a:r>
            <a:r>
              <a:rPr sz="3200" spc="-15" dirty="0">
                <a:solidFill>
                  <a:srgbClr val="585858"/>
                </a:solidFill>
                <a:latin typeface="Calibri"/>
                <a:cs typeface="Calibri"/>
              </a:rPr>
              <a:t>write </a:t>
            </a:r>
            <a:r>
              <a:rPr sz="3200" spc="-5" dirty="0">
                <a:solidFill>
                  <a:srgbClr val="585858"/>
                </a:solidFill>
                <a:latin typeface="Calibri"/>
                <a:cs typeface="Calibri"/>
              </a:rPr>
              <a:t>down</a:t>
            </a:r>
            <a:r>
              <a:rPr sz="3200" spc="-40" dirty="0">
                <a:solidFill>
                  <a:srgbClr val="585858"/>
                </a:solidFill>
                <a:latin typeface="Calibri"/>
                <a:cs typeface="Calibri"/>
              </a:rPr>
              <a:t> </a:t>
            </a:r>
            <a:r>
              <a:rPr sz="3200" dirty="0">
                <a:solidFill>
                  <a:srgbClr val="585858"/>
                </a:solidFill>
                <a:latin typeface="Calibri"/>
                <a:cs typeface="Calibri"/>
              </a:rPr>
              <a:t>(“*-property”)</a:t>
            </a:r>
            <a:endParaRPr sz="3200" dirty="0">
              <a:latin typeface="Calibri"/>
              <a:cs typeface="Calibri"/>
            </a:endParaRPr>
          </a:p>
        </p:txBody>
      </p:sp>
      <p:sp>
        <p:nvSpPr>
          <p:cNvPr id="9" name="object 9"/>
          <p:cNvSpPr/>
          <p:nvPr/>
        </p:nvSpPr>
        <p:spPr>
          <a:xfrm>
            <a:off x="6613017" y="1714500"/>
            <a:ext cx="228600" cy="1028700"/>
          </a:xfrm>
          <a:custGeom>
            <a:avLst/>
            <a:gdLst/>
            <a:ahLst/>
            <a:cxnLst/>
            <a:rect l="l" t="t" r="r" b="b"/>
            <a:pathLst>
              <a:path w="228600" h="1028700">
                <a:moveTo>
                  <a:pt x="0" y="0"/>
                </a:moveTo>
                <a:lnTo>
                  <a:pt x="44487" y="1494"/>
                </a:lnTo>
                <a:lnTo>
                  <a:pt x="80819" y="5572"/>
                </a:lnTo>
                <a:lnTo>
                  <a:pt x="105316" y="11626"/>
                </a:lnTo>
                <a:lnTo>
                  <a:pt x="114300" y="19050"/>
                </a:lnTo>
                <a:lnTo>
                  <a:pt x="114300" y="495300"/>
                </a:lnTo>
                <a:lnTo>
                  <a:pt x="123283" y="502723"/>
                </a:lnTo>
                <a:lnTo>
                  <a:pt x="147780" y="508777"/>
                </a:lnTo>
                <a:lnTo>
                  <a:pt x="184112" y="512855"/>
                </a:lnTo>
                <a:lnTo>
                  <a:pt x="228600" y="514350"/>
                </a:lnTo>
                <a:lnTo>
                  <a:pt x="184112" y="515844"/>
                </a:lnTo>
                <a:lnTo>
                  <a:pt x="147780" y="519922"/>
                </a:lnTo>
                <a:lnTo>
                  <a:pt x="123283" y="525976"/>
                </a:lnTo>
                <a:lnTo>
                  <a:pt x="114300" y="533400"/>
                </a:lnTo>
                <a:lnTo>
                  <a:pt x="114300" y="1009650"/>
                </a:lnTo>
                <a:lnTo>
                  <a:pt x="105316" y="1017073"/>
                </a:lnTo>
                <a:lnTo>
                  <a:pt x="80819" y="1023127"/>
                </a:lnTo>
                <a:lnTo>
                  <a:pt x="44487" y="1027205"/>
                </a:lnTo>
                <a:lnTo>
                  <a:pt x="0" y="1028700"/>
                </a:lnTo>
              </a:path>
            </a:pathLst>
          </a:custGeom>
          <a:ln w="12700">
            <a:solidFill>
              <a:srgbClr val="123B75"/>
            </a:solidFill>
          </a:ln>
        </p:spPr>
        <p:txBody>
          <a:bodyPr wrap="square" lIns="0" tIns="0" rIns="0" bIns="0" rtlCol="0"/>
          <a:lstStyle/>
          <a:p>
            <a:endParaRPr/>
          </a:p>
        </p:txBody>
      </p:sp>
      <p:sp>
        <p:nvSpPr>
          <p:cNvPr id="10" name="object 10"/>
          <p:cNvSpPr txBox="1"/>
          <p:nvPr/>
        </p:nvSpPr>
        <p:spPr>
          <a:xfrm>
            <a:off x="6986143" y="1977898"/>
            <a:ext cx="2133600"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Confidentiality</a:t>
            </a:r>
            <a:endParaRPr sz="2800">
              <a:latin typeface="Calibri"/>
              <a:cs typeface="Calibri"/>
            </a:endParaRPr>
          </a:p>
        </p:txBody>
      </p:sp>
      <p:sp>
        <p:nvSpPr>
          <p:cNvPr id="11" name="object 11"/>
          <p:cNvSpPr txBox="1"/>
          <p:nvPr/>
        </p:nvSpPr>
        <p:spPr>
          <a:xfrm>
            <a:off x="5505958" y="3470275"/>
            <a:ext cx="16008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r>
              <a:rPr sz="2800" spc="-70" dirty="0">
                <a:solidFill>
                  <a:srgbClr val="54A839"/>
                </a:solidFill>
                <a:latin typeface="Calibri"/>
                <a:cs typeface="Calibri"/>
              </a:rPr>
              <a:t> </a:t>
            </a:r>
            <a:r>
              <a:rPr sz="2800" spc="-10" dirty="0">
                <a:solidFill>
                  <a:srgbClr val="54A839"/>
                </a:solidFill>
                <a:latin typeface="Calibri"/>
                <a:cs typeface="Calibri"/>
              </a:rPr>
              <a:t>write</a:t>
            </a:r>
            <a:endParaRPr sz="2800" dirty="0">
              <a:latin typeface="Calibri"/>
              <a:cs typeface="Calibri"/>
            </a:endParaRPr>
          </a:p>
        </p:txBody>
      </p:sp>
      <p:sp>
        <p:nvSpPr>
          <p:cNvPr id="12" name="object 12"/>
          <p:cNvSpPr/>
          <p:nvPr/>
        </p:nvSpPr>
        <p:spPr>
          <a:xfrm>
            <a:off x="3604005" y="5103838"/>
            <a:ext cx="1478152" cy="1478152"/>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7727944" y="3400650"/>
            <a:ext cx="860255" cy="1143748"/>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7727944" y="5256514"/>
            <a:ext cx="860255" cy="1143748"/>
          </a:xfrm>
          <a:prstGeom prst="rect">
            <a:avLst/>
          </a:prstGeom>
          <a:blipFill>
            <a:blip r:embed="rId3" cstate="print"/>
            <a:stretch>
              <a:fillRect/>
            </a:stretch>
          </a:blipFill>
        </p:spPr>
        <p:txBody>
          <a:bodyPr wrap="square" lIns="0" tIns="0" rIns="0" bIns="0" rtlCol="0"/>
          <a:lstStyle/>
          <a:p>
            <a:endParaRPr/>
          </a:p>
        </p:txBody>
      </p:sp>
      <p:grpSp>
        <p:nvGrpSpPr>
          <p:cNvPr id="15" name="object 15"/>
          <p:cNvGrpSpPr/>
          <p:nvPr/>
        </p:nvGrpSpPr>
        <p:grpSpPr>
          <a:xfrm>
            <a:off x="3604005" y="3241039"/>
            <a:ext cx="3923665" cy="1478280"/>
            <a:chOff x="3604005" y="3241039"/>
            <a:chExt cx="3923665" cy="1478280"/>
          </a:xfrm>
        </p:grpSpPr>
        <p:sp>
          <p:nvSpPr>
            <p:cNvPr id="16" name="object 16"/>
            <p:cNvSpPr/>
            <p:nvPr/>
          </p:nvSpPr>
          <p:spPr>
            <a:xfrm>
              <a:off x="3604005" y="3241039"/>
              <a:ext cx="1478152" cy="1478153"/>
            </a:xfrm>
            <a:prstGeom prst="rect">
              <a:avLst/>
            </a:prstGeom>
            <a:blipFill>
              <a:blip r:embed="rId4" cstate="print"/>
              <a:stretch>
                <a:fillRect/>
              </a:stretch>
            </a:blipFill>
          </p:spPr>
          <p:txBody>
            <a:bodyPr wrap="square" lIns="0" tIns="0" rIns="0" bIns="0" rtlCol="0"/>
            <a:lstStyle/>
            <a:p>
              <a:endParaRPr/>
            </a:p>
          </p:txBody>
        </p:sp>
        <p:sp>
          <p:nvSpPr>
            <p:cNvPr id="17" name="object 17"/>
            <p:cNvSpPr/>
            <p:nvPr/>
          </p:nvSpPr>
          <p:spPr>
            <a:xfrm>
              <a:off x="5082158" y="3915917"/>
              <a:ext cx="2445385" cy="132715"/>
            </a:xfrm>
            <a:custGeom>
              <a:avLst/>
              <a:gdLst/>
              <a:ahLst/>
              <a:cxnLst/>
              <a:rect l="l" t="t" r="r" b="b"/>
              <a:pathLst>
                <a:path w="2445384" h="132714">
                  <a:moveTo>
                    <a:pt x="2331719" y="0"/>
                  </a:moveTo>
                  <a:lnTo>
                    <a:pt x="2322957" y="2285"/>
                  </a:lnTo>
                  <a:lnTo>
                    <a:pt x="2319019" y="9143"/>
                  </a:lnTo>
                  <a:lnTo>
                    <a:pt x="2315083" y="15874"/>
                  </a:lnTo>
                  <a:lnTo>
                    <a:pt x="2317368" y="24637"/>
                  </a:lnTo>
                  <a:lnTo>
                    <a:pt x="2324099" y="28701"/>
                  </a:lnTo>
                  <a:lnTo>
                    <a:pt x="2364052" y="52022"/>
                  </a:lnTo>
                  <a:lnTo>
                    <a:pt x="2417064" y="52069"/>
                  </a:lnTo>
                  <a:lnTo>
                    <a:pt x="2417064" y="80644"/>
                  </a:lnTo>
                  <a:lnTo>
                    <a:pt x="2364235" y="80644"/>
                  </a:lnTo>
                  <a:lnTo>
                    <a:pt x="2317241" y="107949"/>
                  </a:lnTo>
                  <a:lnTo>
                    <a:pt x="2314956" y="116712"/>
                  </a:lnTo>
                  <a:lnTo>
                    <a:pt x="2318892" y="123570"/>
                  </a:lnTo>
                  <a:lnTo>
                    <a:pt x="2322957" y="130301"/>
                  </a:lnTo>
                  <a:lnTo>
                    <a:pt x="2331592" y="132587"/>
                  </a:lnTo>
                  <a:lnTo>
                    <a:pt x="2420942" y="80644"/>
                  </a:lnTo>
                  <a:lnTo>
                    <a:pt x="2417064" y="80644"/>
                  </a:lnTo>
                  <a:lnTo>
                    <a:pt x="2421023" y="80597"/>
                  </a:lnTo>
                  <a:lnTo>
                    <a:pt x="2445385" y="66420"/>
                  </a:lnTo>
                  <a:lnTo>
                    <a:pt x="2338577" y="3936"/>
                  </a:lnTo>
                  <a:lnTo>
                    <a:pt x="2331719" y="0"/>
                  </a:lnTo>
                  <a:close/>
                </a:path>
                <a:path w="2445384" h="132714">
                  <a:moveTo>
                    <a:pt x="2388693" y="66405"/>
                  </a:moveTo>
                  <a:lnTo>
                    <a:pt x="2364316" y="80597"/>
                  </a:lnTo>
                  <a:lnTo>
                    <a:pt x="2417064" y="80644"/>
                  </a:lnTo>
                  <a:lnTo>
                    <a:pt x="2417064" y="78739"/>
                  </a:lnTo>
                  <a:lnTo>
                    <a:pt x="2409824" y="78739"/>
                  </a:lnTo>
                  <a:lnTo>
                    <a:pt x="2388693" y="66405"/>
                  </a:lnTo>
                  <a:close/>
                </a:path>
                <a:path w="2445384" h="132714">
                  <a:moveTo>
                    <a:pt x="0" y="49910"/>
                  </a:moveTo>
                  <a:lnTo>
                    <a:pt x="0" y="78485"/>
                  </a:lnTo>
                  <a:lnTo>
                    <a:pt x="2364316" y="80597"/>
                  </a:lnTo>
                  <a:lnTo>
                    <a:pt x="2388693" y="66405"/>
                  </a:lnTo>
                  <a:lnTo>
                    <a:pt x="2364052" y="52022"/>
                  </a:lnTo>
                  <a:lnTo>
                    <a:pt x="0" y="49910"/>
                  </a:lnTo>
                  <a:close/>
                </a:path>
                <a:path w="2445384" h="132714">
                  <a:moveTo>
                    <a:pt x="2409824" y="54101"/>
                  </a:moveTo>
                  <a:lnTo>
                    <a:pt x="2388693" y="66405"/>
                  </a:lnTo>
                  <a:lnTo>
                    <a:pt x="2409824" y="78739"/>
                  </a:lnTo>
                  <a:lnTo>
                    <a:pt x="2409824" y="54101"/>
                  </a:lnTo>
                  <a:close/>
                </a:path>
                <a:path w="2445384" h="132714">
                  <a:moveTo>
                    <a:pt x="2417064" y="54101"/>
                  </a:moveTo>
                  <a:lnTo>
                    <a:pt x="2409824" y="54101"/>
                  </a:lnTo>
                  <a:lnTo>
                    <a:pt x="2409824" y="78739"/>
                  </a:lnTo>
                  <a:lnTo>
                    <a:pt x="2417064" y="78739"/>
                  </a:lnTo>
                  <a:lnTo>
                    <a:pt x="2417064" y="54101"/>
                  </a:lnTo>
                  <a:close/>
                </a:path>
                <a:path w="2445384" h="132714">
                  <a:moveTo>
                    <a:pt x="2364052" y="52022"/>
                  </a:moveTo>
                  <a:lnTo>
                    <a:pt x="2388693" y="66405"/>
                  </a:lnTo>
                  <a:lnTo>
                    <a:pt x="2409824" y="54101"/>
                  </a:lnTo>
                  <a:lnTo>
                    <a:pt x="2417064" y="54101"/>
                  </a:lnTo>
                  <a:lnTo>
                    <a:pt x="2417064" y="52069"/>
                  </a:lnTo>
                  <a:lnTo>
                    <a:pt x="2364052" y="52022"/>
                  </a:lnTo>
                  <a:close/>
                </a:path>
              </a:pathLst>
            </a:custGeom>
            <a:solidFill>
              <a:srgbClr val="54A839"/>
            </a:solidFill>
          </p:spPr>
          <p:txBody>
            <a:bodyPr wrap="square" lIns="0" tIns="0" rIns="0" bIns="0" rtlCol="0"/>
            <a:lstStyle/>
            <a:p>
              <a:endParaRPr/>
            </a:p>
          </p:txBody>
        </p:sp>
      </p:grpSp>
      <p:sp>
        <p:nvSpPr>
          <p:cNvPr id="18" name="object 18"/>
          <p:cNvSpPr txBox="1"/>
          <p:nvPr/>
        </p:nvSpPr>
        <p:spPr>
          <a:xfrm>
            <a:off x="5505958" y="5326481"/>
            <a:ext cx="16008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r>
              <a:rPr sz="2800" spc="-70" dirty="0">
                <a:solidFill>
                  <a:srgbClr val="54A839"/>
                </a:solidFill>
                <a:latin typeface="Calibri"/>
                <a:cs typeface="Calibri"/>
              </a:rPr>
              <a:t> </a:t>
            </a:r>
            <a:r>
              <a:rPr sz="2800" spc="-10" dirty="0">
                <a:solidFill>
                  <a:srgbClr val="54A839"/>
                </a:solidFill>
                <a:latin typeface="Calibri"/>
                <a:cs typeface="Calibri"/>
              </a:rPr>
              <a:t>write</a:t>
            </a:r>
            <a:endParaRPr sz="2800">
              <a:latin typeface="Calibri"/>
              <a:cs typeface="Calibri"/>
            </a:endParaRPr>
          </a:p>
        </p:txBody>
      </p:sp>
      <p:sp>
        <p:nvSpPr>
          <p:cNvPr id="19" name="object 19"/>
          <p:cNvSpPr/>
          <p:nvPr/>
        </p:nvSpPr>
        <p:spPr>
          <a:xfrm>
            <a:off x="5082159" y="5772048"/>
            <a:ext cx="2445385" cy="132715"/>
          </a:xfrm>
          <a:custGeom>
            <a:avLst/>
            <a:gdLst/>
            <a:ahLst/>
            <a:cxnLst/>
            <a:rect l="l" t="t" r="r" b="b"/>
            <a:pathLst>
              <a:path w="2445384" h="132714">
                <a:moveTo>
                  <a:pt x="2420907" y="51879"/>
                </a:moveTo>
                <a:lnTo>
                  <a:pt x="2417064" y="51879"/>
                </a:lnTo>
                <a:lnTo>
                  <a:pt x="2417064" y="80454"/>
                </a:lnTo>
                <a:lnTo>
                  <a:pt x="2364240" y="80557"/>
                </a:lnTo>
                <a:lnTo>
                  <a:pt x="2317368" y="108000"/>
                </a:lnTo>
                <a:lnTo>
                  <a:pt x="2315083" y="116751"/>
                </a:lnTo>
                <a:lnTo>
                  <a:pt x="2319146" y="123558"/>
                </a:lnTo>
                <a:lnTo>
                  <a:pt x="2323084" y="130365"/>
                </a:lnTo>
                <a:lnTo>
                  <a:pt x="2331846" y="132651"/>
                </a:lnTo>
                <a:lnTo>
                  <a:pt x="2445385" y="66103"/>
                </a:lnTo>
                <a:lnTo>
                  <a:pt x="2420907" y="51879"/>
                </a:lnTo>
                <a:close/>
              </a:path>
              <a:path w="2445384" h="132714">
                <a:moveTo>
                  <a:pt x="2364179" y="51982"/>
                </a:moveTo>
                <a:lnTo>
                  <a:pt x="0" y="56578"/>
                </a:lnTo>
                <a:lnTo>
                  <a:pt x="0" y="85153"/>
                </a:lnTo>
                <a:lnTo>
                  <a:pt x="2364240" y="80557"/>
                </a:lnTo>
                <a:lnTo>
                  <a:pt x="2388681" y="66229"/>
                </a:lnTo>
                <a:lnTo>
                  <a:pt x="2364179" y="51982"/>
                </a:lnTo>
                <a:close/>
              </a:path>
              <a:path w="2445384" h="132714">
                <a:moveTo>
                  <a:pt x="2388681" y="66229"/>
                </a:moveTo>
                <a:lnTo>
                  <a:pt x="2364240" y="80557"/>
                </a:lnTo>
                <a:lnTo>
                  <a:pt x="2417064" y="80454"/>
                </a:lnTo>
                <a:lnTo>
                  <a:pt x="2417064" y="78524"/>
                </a:lnTo>
                <a:lnTo>
                  <a:pt x="2409824" y="78524"/>
                </a:lnTo>
                <a:lnTo>
                  <a:pt x="2388681" y="66229"/>
                </a:lnTo>
                <a:close/>
              </a:path>
              <a:path w="2445384" h="132714">
                <a:moveTo>
                  <a:pt x="2409824" y="53835"/>
                </a:moveTo>
                <a:lnTo>
                  <a:pt x="2388681" y="66229"/>
                </a:lnTo>
                <a:lnTo>
                  <a:pt x="2409824" y="78524"/>
                </a:lnTo>
                <a:lnTo>
                  <a:pt x="2409824" y="53835"/>
                </a:lnTo>
                <a:close/>
              </a:path>
              <a:path w="2445384" h="132714">
                <a:moveTo>
                  <a:pt x="2417064" y="53835"/>
                </a:moveTo>
                <a:lnTo>
                  <a:pt x="2409824" y="53835"/>
                </a:lnTo>
                <a:lnTo>
                  <a:pt x="2409824" y="78524"/>
                </a:lnTo>
                <a:lnTo>
                  <a:pt x="2417064" y="78524"/>
                </a:lnTo>
                <a:lnTo>
                  <a:pt x="2417064" y="53835"/>
                </a:lnTo>
                <a:close/>
              </a:path>
              <a:path w="2445384" h="132714">
                <a:moveTo>
                  <a:pt x="2417064" y="51879"/>
                </a:moveTo>
                <a:lnTo>
                  <a:pt x="2364179" y="51982"/>
                </a:lnTo>
                <a:lnTo>
                  <a:pt x="2388681" y="66229"/>
                </a:lnTo>
                <a:lnTo>
                  <a:pt x="2409824" y="53835"/>
                </a:lnTo>
                <a:lnTo>
                  <a:pt x="2417064" y="53835"/>
                </a:lnTo>
                <a:lnTo>
                  <a:pt x="2417064" y="51879"/>
                </a:lnTo>
                <a:close/>
              </a:path>
              <a:path w="2445384" h="132714">
                <a:moveTo>
                  <a:pt x="2331592" y="0"/>
                </a:moveTo>
                <a:lnTo>
                  <a:pt x="2322830" y="2324"/>
                </a:lnTo>
                <a:lnTo>
                  <a:pt x="2314956" y="15976"/>
                </a:lnTo>
                <a:lnTo>
                  <a:pt x="2317241" y="24714"/>
                </a:lnTo>
                <a:lnTo>
                  <a:pt x="2364179" y="51982"/>
                </a:lnTo>
                <a:lnTo>
                  <a:pt x="2420907" y="51879"/>
                </a:lnTo>
                <a:lnTo>
                  <a:pt x="2331592" y="0"/>
                </a:lnTo>
                <a:close/>
              </a:path>
            </a:pathLst>
          </a:custGeom>
          <a:solidFill>
            <a:srgbClr val="54A839"/>
          </a:solidFill>
        </p:spPr>
        <p:txBody>
          <a:bodyPr wrap="square" lIns="0" tIns="0" rIns="0" bIns="0" rtlCol="0"/>
          <a:lstStyle/>
          <a:p>
            <a:endParaRPr/>
          </a:p>
        </p:txBody>
      </p:sp>
      <p:sp>
        <p:nvSpPr>
          <p:cNvPr id="20" name="object 20"/>
          <p:cNvSpPr txBox="1"/>
          <p:nvPr/>
        </p:nvSpPr>
        <p:spPr>
          <a:xfrm>
            <a:off x="1099210" y="4199915"/>
            <a:ext cx="1753870" cy="1132205"/>
          </a:xfrm>
          <a:prstGeom prst="rect">
            <a:avLst/>
          </a:prstGeom>
        </p:spPr>
        <p:txBody>
          <a:bodyPr vert="horz" wrap="square" lIns="0" tIns="12700" rIns="0" bIns="0" rtlCol="0">
            <a:spAutoFit/>
          </a:bodyPr>
          <a:lstStyle/>
          <a:p>
            <a:pPr marL="12700" marR="5080" indent="822960">
              <a:lnSpc>
                <a:spcPct val="129600"/>
              </a:lnSpc>
              <a:spcBef>
                <a:spcPts val="100"/>
              </a:spcBef>
            </a:pPr>
            <a:r>
              <a:rPr sz="2800" spc="-10" dirty="0">
                <a:latin typeface="Calibri"/>
                <a:cs typeface="Calibri"/>
              </a:rPr>
              <a:t>Sec</a:t>
            </a:r>
            <a:r>
              <a:rPr sz="2800" spc="-40" dirty="0">
                <a:latin typeface="Calibri"/>
                <a:cs typeface="Calibri"/>
              </a:rPr>
              <a:t>r</a:t>
            </a:r>
            <a:r>
              <a:rPr sz="2800" spc="-15" dirty="0">
                <a:latin typeface="Calibri"/>
                <a:cs typeface="Calibri"/>
              </a:rPr>
              <a:t>e</a:t>
            </a:r>
            <a:r>
              <a:rPr sz="2800" spc="-5" dirty="0">
                <a:latin typeface="Calibri"/>
                <a:cs typeface="Calibri"/>
              </a:rPr>
              <a:t>t  Unclassif</a:t>
            </a:r>
            <a:r>
              <a:rPr sz="2800" spc="-20" dirty="0">
                <a:latin typeface="Calibri"/>
                <a:cs typeface="Calibri"/>
              </a:rPr>
              <a:t>i</a:t>
            </a:r>
            <a:r>
              <a:rPr sz="2800" spc="-5" dirty="0">
                <a:latin typeface="Calibri"/>
                <a:cs typeface="Calibri"/>
              </a:rPr>
              <a:t>ed</a:t>
            </a:r>
            <a:endParaRPr sz="2800">
              <a:latin typeface="Calibri"/>
              <a:cs typeface="Calibri"/>
            </a:endParaRPr>
          </a:p>
        </p:txBody>
      </p:sp>
      <p:sp>
        <p:nvSpPr>
          <p:cNvPr id="21" name="object 19">
            <a:extLst>
              <a:ext uri="{FF2B5EF4-FFF2-40B4-BE49-F238E27FC236}">
                <a16:creationId xmlns:a16="http://schemas.microsoft.com/office/drawing/2014/main" id="{2D4E9B80-8C3D-F941-9A51-797FF40884F1}"/>
              </a:ext>
            </a:extLst>
          </p:cNvPr>
          <p:cNvSpPr/>
          <p:nvPr/>
        </p:nvSpPr>
        <p:spPr>
          <a:xfrm rot="16200000">
            <a:off x="4154539" y="4823534"/>
            <a:ext cx="1867496" cy="162243"/>
          </a:xfrm>
          <a:custGeom>
            <a:avLst/>
            <a:gdLst/>
            <a:ahLst/>
            <a:cxnLst/>
            <a:rect l="l" t="t" r="r" b="b"/>
            <a:pathLst>
              <a:path w="2445384" h="132714">
                <a:moveTo>
                  <a:pt x="2420907" y="51879"/>
                </a:moveTo>
                <a:lnTo>
                  <a:pt x="2417064" y="51879"/>
                </a:lnTo>
                <a:lnTo>
                  <a:pt x="2417064" y="80454"/>
                </a:lnTo>
                <a:lnTo>
                  <a:pt x="2364240" y="80557"/>
                </a:lnTo>
                <a:lnTo>
                  <a:pt x="2317368" y="108000"/>
                </a:lnTo>
                <a:lnTo>
                  <a:pt x="2315083" y="116751"/>
                </a:lnTo>
                <a:lnTo>
                  <a:pt x="2319146" y="123558"/>
                </a:lnTo>
                <a:lnTo>
                  <a:pt x="2323084" y="130365"/>
                </a:lnTo>
                <a:lnTo>
                  <a:pt x="2331846" y="132651"/>
                </a:lnTo>
                <a:lnTo>
                  <a:pt x="2445385" y="66103"/>
                </a:lnTo>
                <a:lnTo>
                  <a:pt x="2420907" y="51879"/>
                </a:lnTo>
                <a:close/>
              </a:path>
              <a:path w="2445384" h="132714">
                <a:moveTo>
                  <a:pt x="2364179" y="51982"/>
                </a:moveTo>
                <a:lnTo>
                  <a:pt x="0" y="56578"/>
                </a:lnTo>
                <a:lnTo>
                  <a:pt x="0" y="85153"/>
                </a:lnTo>
                <a:lnTo>
                  <a:pt x="2364240" y="80557"/>
                </a:lnTo>
                <a:lnTo>
                  <a:pt x="2388681" y="66229"/>
                </a:lnTo>
                <a:lnTo>
                  <a:pt x="2364179" y="51982"/>
                </a:lnTo>
                <a:close/>
              </a:path>
              <a:path w="2445384" h="132714">
                <a:moveTo>
                  <a:pt x="2388681" y="66229"/>
                </a:moveTo>
                <a:lnTo>
                  <a:pt x="2364240" y="80557"/>
                </a:lnTo>
                <a:lnTo>
                  <a:pt x="2417064" y="80454"/>
                </a:lnTo>
                <a:lnTo>
                  <a:pt x="2417064" y="78524"/>
                </a:lnTo>
                <a:lnTo>
                  <a:pt x="2409824" y="78524"/>
                </a:lnTo>
                <a:lnTo>
                  <a:pt x="2388681" y="66229"/>
                </a:lnTo>
                <a:close/>
              </a:path>
              <a:path w="2445384" h="132714">
                <a:moveTo>
                  <a:pt x="2409824" y="53835"/>
                </a:moveTo>
                <a:lnTo>
                  <a:pt x="2388681" y="66229"/>
                </a:lnTo>
                <a:lnTo>
                  <a:pt x="2409824" y="78524"/>
                </a:lnTo>
                <a:lnTo>
                  <a:pt x="2409824" y="53835"/>
                </a:lnTo>
                <a:close/>
              </a:path>
              <a:path w="2445384" h="132714">
                <a:moveTo>
                  <a:pt x="2417064" y="53835"/>
                </a:moveTo>
                <a:lnTo>
                  <a:pt x="2409824" y="53835"/>
                </a:lnTo>
                <a:lnTo>
                  <a:pt x="2409824" y="78524"/>
                </a:lnTo>
                <a:lnTo>
                  <a:pt x="2417064" y="78524"/>
                </a:lnTo>
                <a:lnTo>
                  <a:pt x="2417064" y="53835"/>
                </a:lnTo>
                <a:close/>
              </a:path>
              <a:path w="2445384" h="132714">
                <a:moveTo>
                  <a:pt x="2417064" y="51879"/>
                </a:moveTo>
                <a:lnTo>
                  <a:pt x="2364179" y="51982"/>
                </a:lnTo>
                <a:lnTo>
                  <a:pt x="2388681" y="66229"/>
                </a:lnTo>
                <a:lnTo>
                  <a:pt x="2409824" y="53835"/>
                </a:lnTo>
                <a:lnTo>
                  <a:pt x="2417064" y="53835"/>
                </a:lnTo>
                <a:lnTo>
                  <a:pt x="2417064" y="51879"/>
                </a:lnTo>
                <a:close/>
              </a:path>
              <a:path w="2445384" h="132714">
                <a:moveTo>
                  <a:pt x="2331592" y="0"/>
                </a:moveTo>
                <a:lnTo>
                  <a:pt x="2322830" y="2324"/>
                </a:lnTo>
                <a:lnTo>
                  <a:pt x="2314956" y="15976"/>
                </a:lnTo>
                <a:lnTo>
                  <a:pt x="2317241" y="24714"/>
                </a:lnTo>
                <a:lnTo>
                  <a:pt x="2364179" y="51982"/>
                </a:lnTo>
                <a:lnTo>
                  <a:pt x="2420907" y="51879"/>
                </a:lnTo>
                <a:lnTo>
                  <a:pt x="2331592" y="0"/>
                </a:lnTo>
                <a:close/>
              </a:path>
            </a:pathLst>
          </a:custGeom>
          <a:solidFill>
            <a:srgbClr val="54A839"/>
          </a:solidFill>
        </p:spPr>
        <p:txBody>
          <a:bodyPr wrap="square" lIns="0" tIns="0" rIns="0" bIns="0" rtlCol="0"/>
          <a:lstStyle/>
          <a:p>
            <a:endParaRPr/>
          </a:p>
        </p:txBody>
      </p:sp>
      <p:sp>
        <p:nvSpPr>
          <p:cNvPr id="22" name="object 19">
            <a:extLst>
              <a:ext uri="{FF2B5EF4-FFF2-40B4-BE49-F238E27FC236}">
                <a16:creationId xmlns:a16="http://schemas.microsoft.com/office/drawing/2014/main" id="{922FE13C-3E34-3844-B937-FE5DF28717D3}"/>
              </a:ext>
            </a:extLst>
          </p:cNvPr>
          <p:cNvSpPr/>
          <p:nvPr/>
        </p:nvSpPr>
        <p:spPr>
          <a:xfrm rot="5400000">
            <a:off x="6579286" y="4838791"/>
            <a:ext cx="1867496" cy="162243"/>
          </a:xfrm>
          <a:custGeom>
            <a:avLst/>
            <a:gdLst/>
            <a:ahLst/>
            <a:cxnLst/>
            <a:rect l="l" t="t" r="r" b="b"/>
            <a:pathLst>
              <a:path w="2445384" h="132714">
                <a:moveTo>
                  <a:pt x="2420907" y="51879"/>
                </a:moveTo>
                <a:lnTo>
                  <a:pt x="2417064" y="51879"/>
                </a:lnTo>
                <a:lnTo>
                  <a:pt x="2417064" y="80454"/>
                </a:lnTo>
                <a:lnTo>
                  <a:pt x="2364240" y="80557"/>
                </a:lnTo>
                <a:lnTo>
                  <a:pt x="2317368" y="108000"/>
                </a:lnTo>
                <a:lnTo>
                  <a:pt x="2315083" y="116751"/>
                </a:lnTo>
                <a:lnTo>
                  <a:pt x="2319146" y="123558"/>
                </a:lnTo>
                <a:lnTo>
                  <a:pt x="2323084" y="130365"/>
                </a:lnTo>
                <a:lnTo>
                  <a:pt x="2331846" y="132651"/>
                </a:lnTo>
                <a:lnTo>
                  <a:pt x="2445385" y="66103"/>
                </a:lnTo>
                <a:lnTo>
                  <a:pt x="2420907" y="51879"/>
                </a:lnTo>
                <a:close/>
              </a:path>
              <a:path w="2445384" h="132714">
                <a:moveTo>
                  <a:pt x="2364179" y="51982"/>
                </a:moveTo>
                <a:lnTo>
                  <a:pt x="0" y="56578"/>
                </a:lnTo>
                <a:lnTo>
                  <a:pt x="0" y="85153"/>
                </a:lnTo>
                <a:lnTo>
                  <a:pt x="2364240" y="80557"/>
                </a:lnTo>
                <a:lnTo>
                  <a:pt x="2388681" y="66229"/>
                </a:lnTo>
                <a:lnTo>
                  <a:pt x="2364179" y="51982"/>
                </a:lnTo>
                <a:close/>
              </a:path>
              <a:path w="2445384" h="132714">
                <a:moveTo>
                  <a:pt x="2388681" y="66229"/>
                </a:moveTo>
                <a:lnTo>
                  <a:pt x="2364240" y="80557"/>
                </a:lnTo>
                <a:lnTo>
                  <a:pt x="2417064" y="80454"/>
                </a:lnTo>
                <a:lnTo>
                  <a:pt x="2417064" y="78524"/>
                </a:lnTo>
                <a:lnTo>
                  <a:pt x="2409824" y="78524"/>
                </a:lnTo>
                <a:lnTo>
                  <a:pt x="2388681" y="66229"/>
                </a:lnTo>
                <a:close/>
              </a:path>
              <a:path w="2445384" h="132714">
                <a:moveTo>
                  <a:pt x="2409824" y="53835"/>
                </a:moveTo>
                <a:lnTo>
                  <a:pt x="2388681" y="66229"/>
                </a:lnTo>
                <a:lnTo>
                  <a:pt x="2409824" y="78524"/>
                </a:lnTo>
                <a:lnTo>
                  <a:pt x="2409824" y="53835"/>
                </a:lnTo>
                <a:close/>
              </a:path>
              <a:path w="2445384" h="132714">
                <a:moveTo>
                  <a:pt x="2417064" y="53835"/>
                </a:moveTo>
                <a:lnTo>
                  <a:pt x="2409824" y="53835"/>
                </a:lnTo>
                <a:lnTo>
                  <a:pt x="2409824" y="78524"/>
                </a:lnTo>
                <a:lnTo>
                  <a:pt x="2417064" y="78524"/>
                </a:lnTo>
                <a:lnTo>
                  <a:pt x="2417064" y="53835"/>
                </a:lnTo>
                <a:close/>
              </a:path>
              <a:path w="2445384" h="132714">
                <a:moveTo>
                  <a:pt x="2417064" y="51879"/>
                </a:moveTo>
                <a:lnTo>
                  <a:pt x="2364179" y="51982"/>
                </a:lnTo>
                <a:lnTo>
                  <a:pt x="2388681" y="66229"/>
                </a:lnTo>
                <a:lnTo>
                  <a:pt x="2409824" y="53835"/>
                </a:lnTo>
                <a:lnTo>
                  <a:pt x="2417064" y="53835"/>
                </a:lnTo>
                <a:lnTo>
                  <a:pt x="2417064" y="51879"/>
                </a:lnTo>
                <a:close/>
              </a:path>
              <a:path w="2445384" h="132714">
                <a:moveTo>
                  <a:pt x="2331592" y="0"/>
                </a:moveTo>
                <a:lnTo>
                  <a:pt x="2322830" y="2324"/>
                </a:lnTo>
                <a:lnTo>
                  <a:pt x="2314956" y="15976"/>
                </a:lnTo>
                <a:lnTo>
                  <a:pt x="2317241" y="24714"/>
                </a:lnTo>
                <a:lnTo>
                  <a:pt x="2364179" y="51982"/>
                </a:lnTo>
                <a:lnTo>
                  <a:pt x="2420907" y="51879"/>
                </a:lnTo>
                <a:lnTo>
                  <a:pt x="2331592" y="0"/>
                </a:lnTo>
                <a:close/>
              </a:path>
            </a:pathLst>
          </a:custGeom>
          <a:solidFill>
            <a:srgbClr val="54A839"/>
          </a:solidFill>
        </p:spPr>
        <p:txBody>
          <a:bodyPr wrap="square" lIns="0" tIns="0" rIns="0" bIns="0" rtlCol="0"/>
          <a:lstStyle/>
          <a:p>
            <a:endParaRPr/>
          </a:p>
        </p:txBody>
      </p:sp>
      <p:sp>
        <p:nvSpPr>
          <p:cNvPr id="23" name="object 11">
            <a:extLst>
              <a:ext uri="{FF2B5EF4-FFF2-40B4-BE49-F238E27FC236}">
                <a16:creationId xmlns:a16="http://schemas.microsoft.com/office/drawing/2014/main" id="{3AA10DC9-6EB6-6D40-9E5B-DCC922AFA476}"/>
              </a:ext>
            </a:extLst>
          </p:cNvPr>
          <p:cNvSpPr txBox="1"/>
          <p:nvPr/>
        </p:nvSpPr>
        <p:spPr>
          <a:xfrm>
            <a:off x="4724552" y="4499633"/>
            <a:ext cx="847926"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write</a:t>
            </a:r>
            <a:endParaRPr sz="2800" dirty="0">
              <a:latin typeface="Calibri"/>
              <a:cs typeface="Calibri"/>
            </a:endParaRPr>
          </a:p>
        </p:txBody>
      </p:sp>
      <p:sp>
        <p:nvSpPr>
          <p:cNvPr id="24" name="object 11">
            <a:extLst>
              <a:ext uri="{FF2B5EF4-FFF2-40B4-BE49-F238E27FC236}">
                <a16:creationId xmlns:a16="http://schemas.microsoft.com/office/drawing/2014/main" id="{6CD353C0-16B0-AF43-85F7-72CF51FC3A59}"/>
              </a:ext>
            </a:extLst>
          </p:cNvPr>
          <p:cNvSpPr txBox="1"/>
          <p:nvPr/>
        </p:nvSpPr>
        <p:spPr>
          <a:xfrm>
            <a:off x="7220587" y="4490782"/>
            <a:ext cx="692021"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endParaRPr sz="2800" dirty="0">
              <a:latin typeface="Calibri"/>
              <a:cs typeface="Calibri"/>
            </a:endParaRPr>
          </a:p>
        </p:txBody>
      </p:sp>
    </p:spTree>
    <p:extLst>
      <p:ext uri="{BB962C8B-B14F-4D97-AF65-F5344CB8AC3E}">
        <p14:creationId xmlns:p14="http://schemas.microsoft.com/office/powerpoint/2010/main" val="387461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890258" y="129387"/>
            <a:ext cx="7080884" cy="689291"/>
          </a:xfrm>
          <a:prstGeom prst="rect">
            <a:avLst/>
          </a:prstGeom>
        </p:spPr>
        <p:txBody>
          <a:bodyPr vert="horz" wrap="square" lIns="0" tIns="12065" rIns="0" bIns="0" rtlCol="0" anchor="ctr">
            <a:spAutoFit/>
          </a:bodyPr>
          <a:lstStyle/>
          <a:p>
            <a:pPr marL="12700">
              <a:lnSpc>
                <a:spcPct val="100000"/>
              </a:lnSpc>
              <a:spcBef>
                <a:spcPts val="95"/>
              </a:spcBef>
            </a:pPr>
            <a:r>
              <a:rPr sz="4400" b="0" u="none" spc="-5" dirty="0">
                <a:solidFill>
                  <a:schemeClr val="tx1"/>
                </a:solidFill>
                <a:latin typeface="+mj-lt"/>
              </a:rPr>
              <a:t>Means of</a:t>
            </a:r>
            <a:r>
              <a:rPr sz="4400" b="0" u="none" spc="535" dirty="0">
                <a:solidFill>
                  <a:schemeClr val="tx1"/>
                </a:solidFill>
                <a:latin typeface="+mj-lt"/>
              </a:rPr>
              <a:t> </a:t>
            </a:r>
            <a:r>
              <a:rPr sz="4400" b="0" u="none" spc="-10" dirty="0">
                <a:solidFill>
                  <a:schemeClr val="tx1"/>
                </a:solidFill>
                <a:latin typeface="+mj-lt"/>
              </a:rPr>
              <a:t>Authentication</a:t>
            </a:r>
          </a:p>
        </p:txBody>
      </p:sp>
      <p:sp>
        <p:nvSpPr>
          <p:cNvPr id="7" name="object 7"/>
          <p:cNvSpPr txBox="1"/>
          <p:nvPr/>
        </p:nvSpPr>
        <p:spPr>
          <a:xfrm>
            <a:off x="5060201" y="1665741"/>
            <a:ext cx="3438525" cy="3806170"/>
          </a:xfrm>
          <a:prstGeom prst="rect">
            <a:avLst/>
          </a:prstGeom>
        </p:spPr>
        <p:txBody>
          <a:bodyPr vert="horz" wrap="square" lIns="0" tIns="12700" rIns="0" bIns="0" rtlCol="0">
            <a:spAutoFit/>
          </a:bodyPr>
          <a:lstStyle/>
          <a:p>
            <a:pPr marL="294005" marR="490855" indent="-281940">
              <a:spcBef>
                <a:spcPts val="100"/>
              </a:spcBef>
              <a:buClr>
                <a:srgbClr val="990000"/>
              </a:buClr>
              <a:buSzPct val="75000"/>
              <a:buFont typeface="Wingdings"/>
              <a:buChar char=""/>
              <a:tabLst>
                <a:tab pos="294005" algn="l"/>
                <a:tab pos="294640" algn="l"/>
              </a:tabLst>
            </a:pPr>
            <a:r>
              <a:rPr dirty="0">
                <a:solidFill>
                  <a:srgbClr val="252525"/>
                </a:solidFill>
                <a:cs typeface="Calisto MT"/>
              </a:rPr>
              <a:t>Something the </a:t>
            </a:r>
            <a:r>
              <a:rPr spc="-5" dirty="0">
                <a:solidFill>
                  <a:srgbClr val="252525"/>
                </a:solidFill>
                <a:cs typeface="Calisto MT"/>
              </a:rPr>
              <a:t>individual</a:t>
            </a:r>
            <a:r>
              <a:rPr spc="-145" dirty="0">
                <a:solidFill>
                  <a:srgbClr val="252525"/>
                </a:solidFill>
                <a:cs typeface="Calisto MT"/>
              </a:rPr>
              <a:t> </a:t>
            </a:r>
            <a:r>
              <a:rPr dirty="0">
                <a:solidFill>
                  <a:srgbClr val="252525"/>
                </a:solidFill>
                <a:cs typeface="Calisto MT"/>
              </a:rPr>
              <a:t>is  </a:t>
            </a:r>
            <a:r>
              <a:rPr spc="-5" dirty="0">
                <a:solidFill>
                  <a:srgbClr val="252525"/>
                </a:solidFill>
                <a:cs typeface="Calisto MT"/>
              </a:rPr>
              <a:t>(static biometrics)</a:t>
            </a:r>
            <a:endParaRPr>
              <a:cs typeface="Calisto MT"/>
            </a:endParaRPr>
          </a:p>
          <a:p>
            <a:pPr marL="589915" marR="15875" lvl="1" indent="-295910">
              <a:spcBef>
                <a:spcPts val="600"/>
              </a:spcBef>
              <a:buClr>
                <a:srgbClr val="990000"/>
              </a:buClr>
              <a:buSzPct val="75000"/>
              <a:buFont typeface="Wingdings"/>
              <a:buChar char=""/>
              <a:tabLst>
                <a:tab pos="589915" algn="l"/>
                <a:tab pos="590550" algn="l"/>
              </a:tabLst>
            </a:pPr>
            <a:r>
              <a:rPr spc="-5" dirty="0">
                <a:solidFill>
                  <a:srgbClr val="252525"/>
                </a:solidFill>
                <a:cs typeface="Calisto MT"/>
              </a:rPr>
              <a:t>examples </a:t>
            </a:r>
            <a:r>
              <a:rPr dirty="0">
                <a:solidFill>
                  <a:srgbClr val="252525"/>
                </a:solidFill>
                <a:cs typeface="Calisto MT"/>
              </a:rPr>
              <a:t>include</a:t>
            </a:r>
            <a:r>
              <a:rPr spc="-55" dirty="0">
                <a:solidFill>
                  <a:srgbClr val="252525"/>
                </a:solidFill>
                <a:cs typeface="Calisto MT"/>
              </a:rPr>
              <a:t> </a:t>
            </a:r>
            <a:r>
              <a:rPr spc="-5" dirty="0">
                <a:solidFill>
                  <a:srgbClr val="252525"/>
                </a:solidFill>
                <a:cs typeface="Calisto MT"/>
              </a:rPr>
              <a:t>recognition  by </a:t>
            </a:r>
            <a:r>
              <a:rPr dirty="0">
                <a:solidFill>
                  <a:srgbClr val="252525"/>
                </a:solidFill>
                <a:cs typeface="Calisto MT"/>
              </a:rPr>
              <a:t>fingerprint, retina, and  face</a:t>
            </a:r>
            <a:endParaRPr>
              <a:cs typeface="Calisto MT"/>
            </a:endParaRPr>
          </a:p>
          <a:p>
            <a:pPr lvl="1">
              <a:lnSpc>
                <a:spcPct val="100000"/>
              </a:lnSpc>
              <a:buClr>
                <a:srgbClr val="990000"/>
              </a:buClr>
              <a:buFont typeface="Wingdings"/>
              <a:buChar char=""/>
            </a:pPr>
            <a:endParaRPr sz="2100">
              <a:cs typeface="Calisto MT"/>
            </a:endParaRPr>
          </a:p>
          <a:p>
            <a:pPr lvl="1">
              <a:spcBef>
                <a:spcPts val="40"/>
              </a:spcBef>
              <a:buClr>
                <a:srgbClr val="990000"/>
              </a:buClr>
              <a:buFont typeface="Wingdings"/>
              <a:buChar char=""/>
            </a:pPr>
            <a:endParaRPr sz="1750">
              <a:cs typeface="Calisto MT"/>
            </a:endParaRPr>
          </a:p>
          <a:p>
            <a:pPr marL="294005" marR="203835" indent="-281940">
              <a:buClr>
                <a:srgbClr val="990000"/>
              </a:buClr>
              <a:buSzPct val="75000"/>
              <a:buFont typeface="Wingdings"/>
              <a:buChar char=""/>
              <a:tabLst>
                <a:tab pos="294005" algn="l"/>
                <a:tab pos="294640" algn="l"/>
              </a:tabLst>
            </a:pPr>
            <a:r>
              <a:rPr dirty="0">
                <a:solidFill>
                  <a:srgbClr val="252525"/>
                </a:solidFill>
                <a:cs typeface="Calisto MT"/>
              </a:rPr>
              <a:t>Something the </a:t>
            </a:r>
            <a:r>
              <a:rPr spc="-5" dirty="0">
                <a:solidFill>
                  <a:srgbClr val="252525"/>
                </a:solidFill>
                <a:cs typeface="Calisto MT"/>
              </a:rPr>
              <a:t>individual</a:t>
            </a:r>
            <a:r>
              <a:rPr spc="-135" dirty="0">
                <a:solidFill>
                  <a:srgbClr val="252525"/>
                </a:solidFill>
                <a:cs typeface="Calisto MT"/>
              </a:rPr>
              <a:t> </a:t>
            </a:r>
            <a:r>
              <a:rPr spc="-5" dirty="0">
                <a:solidFill>
                  <a:srgbClr val="252525"/>
                </a:solidFill>
                <a:cs typeface="Calisto MT"/>
              </a:rPr>
              <a:t>does  </a:t>
            </a:r>
            <a:r>
              <a:rPr spc="-10" dirty="0">
                <a:solidFill>
                  <a:srgbClr val="252525"/>
                </a:solidFill>
                <a:cs typeface="Calisto MT"/>
              </a:rPr>
              <a:t>(dynamic</a:t>
            </a:r>
            <a:r>
              <a:rPr dirty="0">
                <a:solidFill>
                  <a:srgbClr val="252525"/>
                </a:solidFill>
                <a:cs typeface="Calisto MT"/>
              </a:rPr>
              <a:t> </a:t>
            </a:r>
            <a:r>
              <a:rPr spc="-5" dirty="0">
                <a:solidFill>
                  <a:srgbClr val="252525"/>
                </a:solidFill>
                <a:cs typeface="Calisto MT"/>
              </a:rPr>
              <a:t>biometrics)</a:t>
            </a:r>
            <a:endParaRPr>
              <a:cs typeface="Calisto MT"/>
            </a:endParaRPr>
          </a:p>
          <a:p>
            <a:pPr marL="589915" marR="5080" lvl="1" indent="-295910">
              <a:spcBef>
                <a:spcPts val="600"/>
              </a:spcBef>
              <a:buClr>
                <a:srgbClr val="990000"/>
              </a:buClr>
              <a:buSzPct val="75000"/>
              <a:buFont typeface="Wingdings"/>
              <a:buChar char=""/>
              <a:tabLst>
                <a:tab pos="589915" algn="l"/>
                <a:tab pos="590550" algn="l"/>
              </a:tabLst>
            </a:pPr>
            <a:r>
              <a:rPr spc="-5" dirty="0">
                <a:solidFill>
                  <a:srgbClr val="252525"/>
                </a:solidFill>
                <a:cs typeface="Calisto MT"/>
              </a:rPr>
              <a:t>examples </a:t>
            </a:r>
            <a:r>
              <a:rPr dirty="0">
                <a:solidFill>
                  <a:srgbClr val="252525"/>
                </a:solidFill>
                <a:cs typeface="Calisto MT"/>
              </a:rPr>
              <a:t>include </a:t>
            </a:r>
            <a:r>
              <a:rPr spc="-5" dirty="0">
                <a:solidFill>
                  <a:srgbClr val="252525"/>
                </a:solidFill>
                <a:cs typeface="Calisto MT"/>
              </a:rPr>
              <a:t>recognition  by </a:t>
            </a:r>
            <a:r>
              <a:rPr spc="-15" dirty="0">
                <a:solidFill>
                  <a:srgbClr val="252525"/>
                </a:solidFill>
                <a:cs typeface="Calisto MT"/>
              </a:rPr>
              <a:t>voice </a:t>
            </a:r>
            <a:r>
              <a:rPr spc="5" dirty="0">
                <a:solidFill>
                  <a:srgbClr val="252525"/>
                </a:solidFill>
                <a:cs typeface="Calisto MT"/>
              </a:rPr>
              <a:t>pattern, </a:t>
            </a:r>
            <a:r>
              <a:rPr spc="-10" dirty="0">
                <a:solidFill>
                  <a:srgbClr val="252525"/>
                </a:solidFill>
                <a:cs typeface="Calisto MT"/>
              </a:rPr>
              <a:t>handwriting  </a:t>
            </a:r>
            <a:r>
              <a:rPr spc="-5" dirty="0">
                <a:solidFill>
                  <a:srgbClr val="252525"/>
                </a:solidFill>
                <a:cs typeface="Calisto MT"/>
              </a:rPr>
              <a:t>characteristics, </a:t>
            </a:r>
            <a:r>
              <a:rPr dirty="0">
                <a:solidFill>
                  <a:srgbClr val="252525"/>
                </a:solidFill>
                <a:cs typeface="Calisto MT"/>
              </a:rPr>
              <a:t>and </a:t>
            </a:r>
            <a:r>
              <a:rPr spc="-5" dirty="0">
                <a:solidFill>
                  <a:srgbClr val="252525"/>
                </a:solidFill>
                <a:cs typeface="Calisto MT"/>
              </a:rPr>
              <a:t>typing  </a:t>
            </a:r>
            <a:r>
              <a:rPr spc="-10" dirty="0">
                <a:solidFill>
                  <a:srgbClr val="252525"/>
                </a:solidFill>
                <a:cs typeface="Calisto MT"/>
              </a:rPr>
              <a:t>rhythm</a:t>
            </a:r>
            <a:endParaRPr>
              <a:cs typeface="Calisto MT"/>
            </a:endParaRPr>
          </a:p>
        </p:txBody>
      </p:sp>
      <p:sp>
        <p:nvSpPr>
          <p:cNvPr id="8" name="object 8"/>
          <p:cNvSpPr txBox="1"/>
          <p:nvPr/>
        </p:nvSpPr>
        <p:spPr>
          <a:xfrm>
            <a:off x="890258" y="1589541"/>
            <a:ext cx="3496945" cy="3792320"/>
          </a:xfrm>
          <a:prstGeom prst="rect">
            <a:avLst/>
          </a:prstGeom>
        </p:spPr>
        <p:txBody>
          <a:bodyPr vert="horz" wrap="square" lIns="0" tIns="88900" rIns="0" bIns="0" rtlCol="0">
            <a:spAutoFit/>
          </a:bodyPr>
          <a:lstStyle/>
          <a:p>
            <a:pPr marL="294640" indent="-281940">
              <a:spcBef>
                <a:spcPts val="700"/>
              </a:spcBef>
              <a:buClr>
                <a:srgbClr val="990000"/>
              </a:buClr>
              <a:buSzPct val="75000"/>
              <a:buFont typeface="Wingdings"/>
              <a:buChar char=""/>
              <a:tabLst>
                <a:tab pos="294005" algn="l"/>
                <a:tab pos="294640" algn="l"/>
              </a:tabLst>
            </a:pPr>
            <a:r>
              <a:rPr dirty="0">
                <a:solidFill>
                  <a:srgbClr val="252525"/>
                </a:solidFill>
                <a:cs typeface="Calisto MT"/>
              </a:rPr>
              <a:t>Something the </a:t>
            </a:r>
            <a:r>
              <a:rPr spc="-5" dirty="0">
                <a:solidFill>
                  <a:srgbClr val="252525"/>
                </a:solidFill>
                <a:cs typeface="Calisto MT"/>
              </a:rPr>
              <a:t>individual</a:t>
            </a:r>
            <a:r>
              <a:rPr spc="-114" dirty="0">
                <a:solidFill>
                  <a:srgbClr val="252525"/>
                </a:solidFill>
                <a:cs typeface="Calisto MT"/>
              </a:rPr>
              <a:t> </a:t>
            </a:r>
            <a:r>
              <a:rPr spc="-10" dirty="0">
                <a:solidFill>
                  <a:srgbClr val="252525"/>
                </a:solidFill>
                <a:cs typeface="Calisto MT"/>
              </a:rPr>
              <a:t>knows</a:t>
            </a:r>
            <a:endParaRPr dirty="0">
              <a:cs typeface="Calisto MT"/>
            </a:endParaRPr>
          </a:p>
          <a:p>
            <a:pPr marL="590550" marR="5080" lvl="1" indent="-296545">
              <a:spcBef>
                <a:spcPts val="600"/>
              </a:spcBef>
              <a:buClr>
                <a:srgbClr val="990000"/>
              </a:buClr>
              <a:buSzPct val="75000"/>
              <a:buFont typeface="Wingdings"/>
              <a:buChar char=""/>
              <a:tabLst>
                <a:tab pos="589915" algn="l"/>
                <a:tab pos="591185" algn="l"/>
              </a:tabLst>
            </a:pPr>
            <a:r>
              <a:rPr spc="-5" dirty="0">
                <a:solidFill>
                  <a:srgbClr val="252525"/>
                </a:solidFill>
                <a:cs typeface="Calisto MT"/>
              </a:rPr>
              <a:t>examples </a:t>
            </a:r>
            <a:r>
              <a:rPr dirty="0">
                <a:solidFill>
                  <a:srgbClr val="252525"/>
                </a:solidFill>
                <a:cs typeface="Calisto MT"/>
              </a:rPr>
              <a:t>include a </a:t>
            </a:r>
            <a:r>
              <a:rPr spc="-10" dirty="0">
                <a:solidFill>
                  <a:srgbClr val="252525"/>
                </a:solidFill>
                <a:cs typeface="Calisto MT"/>
              </a:rPr>
              <a:t>password,  </a:t>
            </a:r>
            <a:r>
              <a:rPr dirty="0">
                <a:solidFill>
                  <a:srgbClr val="252525"/>
                </a:solidFill>
                <a:cs typeface="Calisto MT"/>
              </a:rPr>
              <a:t>a personal </a:t>
            </a:r>
            <a:r>
              <a:rPr spc="-5" dirty="0">
                <a:solidFill>
                  <a:srgbClr val="252525"/>
                </a:solidFill>
                <a:cs typeface="Calisto MT"/>
              </a:rPr>
              <a:t>identification  </a:t>
            </a:r>
            <a:r>
              <a:rPr spc="-10" dirty="0">
                <a:solidFill>
                  <a:srgbClr val="252525"/>
                </a:solidFill>
                <a:cs typeface="Calisto MT"/>
              </a:rPr>
              <a:t>number </a:t>
            </a:r>
            <a:r>
              <a:rPr spc="-5" dirty="0">
                <a:solidFill>
                  <a:srgbClr val="252525"/>
                </a:solidFill>
                <a:cs typeface="Calisto MT"/>
              </a:rPr>
              <a:t>(PIN), </a:t>
            </a:r>
            <a:r>
              <a:rPr dirty="0">
                <a:solidFill>
                  <a:srgbClr val="252525"/>
                </a:solidFill>
                <a:cs typeface="Calisto MT"/>
              </a:rPr>
              <a:t>or </a:t>
            </a:r>
            <a:r>
              <a:rPr spc="-10" dirty="0">
                <a:solidFill>
                  <a:srgbClr val="252525"/>
                </a:solidFill>
                <a:cs typeface="Calisto MT"/>
              </a:rPr>
              <a:t>answers </a:t>
            </a:r>
            <a:r>
              <a:rPr dirty="0">
                <a:solidFill>
                  <a:srgbClr val="252525"/>
                </a:solidFill>
                <a:cs typeface="Calisto MT"/>
              </a:rPr>
              <a:t>to  a prearranged set of</a:t>
            </a:r>
            <a:r>
              <a:rPr spc="120" dirty="0">
                <a:solidFill>
                  <a:srgbClr val="252525"/>
                </a:solidFill>
                <a:cs typeface="Calisto MT"/>
              </a:rPr>
              <a:t> </a:t>
            </a:r>
            <a:r>
              <a:rPr spc="-5" dirty="0">
                <a:solidFill>
                  <a:srgbClr val="252525"/>
                </a:solidFill>
                <a:cs typeface="Calisto MT"/>
              </a:rPr>
              <a:t>questions</a:t>
            </a:r>
            <a:endParaRPr dirty="0">
              <a:cs typeface="Calisto MT"/>
            </a:endParaRPr>
          </a:p>
          <a:p>
            <a:pPr lvl="1">
              <a:lnSpc>
                <a:spcPct val="100000"/>
              </a:lnSpc>
              <a:buClr>
                <a:srgbClr val="990000"/>
              </a:buClr>
              <a:buFont typeface="Wingdings"/>
              <a:buChar char=""/>
            </a:pPr>
            <a:endParaRPr sz="2100" dirty="0">
              <a:cs typeface="Calisto MT"/>
            </a:endParaRPr>
          </a:p>
          <a:p>
            <a:pPr lvl="1">
              <a:spcBef>
                <a:spcPts val="15"/>
              </a:spcBef>
              <a:buClr>
                <a:srgbClr val="990000"/>
              </a:buClr>
              <a:buFont typeface="Wingdings"/>
              <a:buChar char=""/>
            </a:pPr>
            <a:endParaRPr dirty="0">
              <a:cs typeface="Calisto MT"/>
            </a:endParaRPr>
          </a:p>
          <a:p>
            <a:pPr marL="294005" marR="756920" indent="-281940">
              <a:lnSpc>
                <a:spcPts val="1939"/>
              </a:lnSpc>
              <a:buClr>
                <a:srgbClr val="990000"/>
              </a:buClr>
              <a:buSzPct val="75000"/>
              <a:buFont typeface="Wingdings"/>
              <a:buChar char=""/>
              <a:tabLst>
                <a:tab pos="294005" algn="l"/>
                <a:tab pos="294640" algn="l"/>
              </a:tabLst>
            </a:pPr>
            <a:r>
              <a:rPr dirty="0">
                <a:solidFill>
                  <a:srgbClr val="252525"/>
                </a:solidFill>
                <a:cs typeface="Calisto MT"/>
              </a:rPr>
              <a:t>Something the</a:t>
            </a:r>
            <a:r>
              <a:rPr spc="-120" dirty="0">
                <a:solidFill>
                  <a:srgbClr val="252525"/>
                </a:solidFill>
                <a:cs typeface="Calisto MT"/>
              </a:rPr>
              <a:t> </a:t>
            </a:r>
            <a:r>
              <a:rPr spc="-5" dirty="0">
                <a:solidFill>
                  <a:srgbClr val="252525"/>
                </a:solidFill>
                <a:cs typeface="Calisto MT"/>
              </a:rPr>
              <a:t>individual  </a:t>
            </a:r>
            <a:r>
              <a:rPr dirty="0">
                <a:solidFill>
                  <a:srgbClr val="252525"/>
                </a:solidFill>
                <a:cs typeface="Calisto MT"/>
              </a:rPr>
              <a:t>possesses</a:t>
            </a:r>
            <a:endParaRPr dirty="0">
              <a:cs typeface="Calisto MT"/>
            </a:endParaRPr>
          </a:p>
          <a:p>
            <a:pPr marL="590550" marR="230504" lvl="1" indent="-296545">
              <a:lnSpc>
                <a:spcPct val="90100"/>
              </a:lnSpc>
              <a:spcBef>
                <a:spcPts val="575"/>
              </a:spcBef>
              <a:buClr>
                <a:srgbClr val="990000"/>
              </a:buClr>
              <a:buSzPct val="75000"/>
              <a:buFont typeface="Wingdings"/>
              <a:buChar char=""/>
              <a:tabLst>
                <a:tab pos="589915" algn="l"/>
                <a:tab pos="591185" algn="l"/>
              </a:tabLst>
            </a:pPr>
            <a:r>
              <a:rPr spc="-5" dirty="0">
                <a:solidFill>
                  <a:srgbClr val="252525"/>
                </a:solidFill>
                <a:cs typeface="Calisto MT"/>
              </a:rPr>
              <a:t>examples </a:t>
            </a:r>
            <a:r>
              <a:rPr dirty="0">
                <a:solidFill>
                  <a:srgbClr val="252525"/>
                </a:solidFill>
                <a:cs typeface="Calisto MT"/>
              </a:rPr>
              <a:t>include</a:t>
            </a:r>
            <a:r>
              <a:rPr spc="-55" dirty="0">
                <a:solidFill>
                  <a:srgbClr val="252525"/>
                </a:solidFill>
                <a:cs typeface="Calisto MT"/>
              </a:rPr>
              <a:t> </a:t>
            </a:r>
            <a:r>
              <a:rPr spc="-5" dirty="0">
                <a:solidFill>
                  <a:srgbClr val="252525"/>
                </a:solidFill>
                <a:cs typeface="Calisto MT"/>
              </a:rPr>
              <a:t>electronic  </a:t>
            </a:r>
            <a:r>
              <a:rPr spc="-20" dirty="0">
                <a:solidFill>
                  <a:srgbClr val="252525"/>
                </a:solidFill>
                <a:cs typeface="Calisto MT"/>
              </a:rPr>
              <a:t>keycards, </a:t>
            </a:r>
            <a:r>
              <a:rPr spc="5" dirty="0">
                <a:solidFill>
                  <a:srgbClr val="252525"/>
                </a:solidFill>
                <a:cs typeface="Calisto MT"/>
              </a:rPr>
              <a:t>smart </a:t>
            </a:r>
            <a:r>
              <a:rPr spc="-15" dirty="0">
                <a:solidFill>
                  <a:srgbClr val="252525"/>
                </a:solidFill>
                <a:cs typeface="Calisto MT"/>
              </a:rPr>
              <a:t>cards, </a:t>
            </a:r>
            <a:r>
              <a:rPr spc="-5" dirty="0">
                <a:solidFill>
                  <a:srgbClr val="252525"/>
                </a:solidFill>
                <a:cs typeface="Calisto MT"/>
              </a:rPr>
              <a:t>and  physical</a:t>
            </a:r>
            <a:r>
              <a:rPr spc="-25" dirty="0">
                <a:solidFill>
                  <a:srgbClr val="252525"/>
                </a:solidFill>
                <a:cs typeface="Calisto MT"/>
              </a:rPr>
              <a:t> </a:t>
            </a:r>
            <a:r>
              <a:rPr spc="-5" dirty="0">
                <a:solidFill>
                  <a:srgbClr val="252525"/>
                </a:solidFill>
                <a:cs typeface="Calisto MT"/>
              </a:rPr>
              <a:t>keys</a:t>
            </a:r>
            <a:endParaRPr dirty="0">
              <a:cs typeface="Calisto MT"/>
            </a:endParaRPr>
          </a:p>
          <a:p>
            <a:pPr marL="590550" lvl="1" indent="-297180">
              <a:spcBef>
                <a:spcPts val="359"/>
              </a:spcBef>
              <a:buClr>
                <a:srgbClr val="990000"/>
              </a:buClr>
              <a:buSzPct val="75000"/>
              <a:buFont typeface="Wingdings"/>
              <a:buChar char=""/>
              <a:tabLst>
                <a:tab pos="589915" algn="l"/>
                <a:tab pos="591185" algn="l"/>
              </a:tabLst>
            </a:pPr>
            <a:r>
              <a:rPr dirty="0">
                <a:solidFill>
                  <a:srgbClr val="252525"/>
                </a:solidFill>
                <a:cs typeface="Calisto MT"/>
              </a:rPr>
              <a:t>referred </a:t>
            </a:r>
            <a:r>
              <a:rPr spc="-5" dirty="0">
                <a:solidFill>
                  <a:srgbClr val="252525"/>
                </a:solidFill>
                <a:cs typeface="Calisto MT"/>
              </a:rPr>
              <a:t>to </a:t>
            </a:r>
            <a:r>
              <a:rPr dirty="0">
                <a:solidFill>
                  <a:srgbClr val="252525"/>
                </a:solidFill>
                <a:cs typeface="Calisto MT"/>
              </a:rPr>
              <a:t>as a</a:t>
            </a:r>
            <a:r>
              <a:rPr spc="-10" dirty="0">
                <a:solidFill>
                  <a:srgbClr val="252525"/>
                </a:solidFill>
                <a:cs typeface="Calisto MT"/>
              </a:rPr>
              <a:t> </a:t>
            </a:r>
            <a:r>
              <a:rPr b="1" i="1" dirty="0">
                <a:solidFill>
                  <a:srgbClr val="252525"/>
                </a:solidFill>
                <a:cs typeface="Calisto MT"/>
              </a:rPr>
              <a:t>token</a:t>
            </a:r>
            <a:endParaRPr dirty="0">
              <a:cs typeface="Calisto MT"/>
            </a:endParaRPr>
          </a:p>
        </p:txBody>
      </p:sp>
    </p:spTree>
    <p:extLst>
      <p:ext uri="{BB962C8B-B14F-4D97-AF65-F5344CB8AC3E}">
        <p14:creationId xmlns:p14="http://schemas.microsoft.com/office/powerpoint/2010/main" val="35955214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77922" y="-221300"/>
            <a:ext cx="10204255"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spc="50" dirty="0"/>
              <a:t> </a:t>
            </a:r>
            <a:r>
              <a:rPr dirty="0"/>
              <a:t>Biba </a:t>
            </a:r>
            <a:r>
              <a:rPr spc="-5" dirty="0"/>
              <a:t>Security Model</a:t>
            </a:r>
            <a:r>
              <a:rPr sz="1200" dirty="0"/>
              <a:t>	</a:t>
            </a:r>
          </a:p>
        </p:txBody>
      </p:sp>
      <p:sp>
        <p:nvSpPr>
          <p:cNvPr id="4" name="object 4"/>
          <p:cNvSpPr txBox="1"/>
          <p:nvPr/>
        </p:nvSpPr>
        <p:spPr>
          <a:xfrm>
            <a:off x="1130300" y="1010303"/>
            <a:ext cx="7402830" cy="2551430"/>
          </a:xfrm>
          <a:prstGeom prst="rect">
            <a:avLst/>
          </a:prstGeom>
        </p:spPr>
        <p:txBody>
          <a:bodyPr vert="horz" wrap="square" lIns="0" tIns="85725" rIns="0" bIns="0" rtlCol="0">
            <a:spAutoFit/>
          </a:bodyPr>
          <a:lstStyle/>
          <a:p>
            <a:pPr marL="12700">
              <a:spcBef>
                <a:spcPts val="675"/>
              </a:spcBef>
            </a:pPr>
            <a:r>
              <a:rPr sz="2400" u="heavy" spc="-5" dirty="0">
                <a:solidFill>
                  <a:srgbClr val="FF6600"/>
                </a:solidFill>
                <a:uFill>
                  <a:solidFill>
                    <a:srgbClr val="FF6600"/>
                  </a:solidFill>
                </a:uFill>
                <a:latin typeface="Arial"/>
                <a:cs typeface="Arial"/>
              </a:rPr>
              <a:t>Biba</a:t>
            </a:r>
            <a:r>
              <a:rPr sz="2400" spc="-5" dirty="0">
                <a:solidFill>
                  <a:srgbClr val="FF6600"/>
                </a:solidFill>
                <a:latin typeface="Arial"/>
                <a:cs typeface="Arial"/>
              </a:rPr>
              <a:t> </a:t>
            </a:r>
            <a:r>
              <a:rPr sz="2400" dirty="0">
                <a:solidFill>
                  <a:srgbClr val="003399"/>
                </a:solidFill>
                <a:latin typeface="Arial"/>
                <a:cs typeface="Arial"/>
              </a:rPr>
              <a:t>security </a:t>
            </a:r>
            <a:r>
              <a:rPr sz="2400" spc="-5" dirty="0">
                <a:solidFill>
                  <a:srgbClr val="003399"/>
                </a:solidFill>
                <a:latin typeface="Arial"/>
                <a:cs typeface="Arial"/>
              </a:rPr>
              <a:t>policy:</a:t>
            </a:r>
            <a:endParaRPr sz="2400" dirty="0">
              <a:latin typeface="Arial"/>
              <a:cs typeface="Arial"/>
            </a:endParaRPr>
          </a:p>
          <a:p>
            <a:pPr marL="756285" indent="-287020">
              <a:spcBef>
                <a:spcPts val="480"/>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Simple integrity</a:t>
            </a:r>
            <a:r>
              <a:rPr sz="2000" u="heavy" spc="-45"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condition</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read objects </a:t>
            </a:r>
            <a:r>
              <a:rPr dirty="0">
                <a:solidFill>
                  <a:srgbClr val="003399"/>
                </a:solidFill>
                <a:latin typeface="Arial"/>
                <a:cs typeface="Arial"/>
              </a:rPr>
              <a:t>of </a:t>
            </a:r>
            <a:r>
              <a:rPr spc="-5" dirty="0">
                <a:solidFill>
                  <a:srgbClr val="003399"/>
                </a:solidFill>
                <a:latin typeface="Arial"/>
                <a:cs typeface="Arial"/>
              </a:rPr>
              <a:t>lesser</a:t>
            </a:r>
            <a:r>
              <a:rPr spc="30" dirty="0">
                <a:solidFill>
                  <a:srgbClr val="003399"/>
                </a:solidFill>
                <a:latin typeface="Arial"/>
                <a:cs typeface="Arial"/>
              </a:rPr>
              <a:t> </a:t>
            </a:r>
            <a:r>
              <a:rPr spc="-5" dirty="0">
                <a:solidFill>
                  <a:srgbClr val="003399"/>
                </a:solidFill>
                <a:latin typeface="Arial"/>
                <a:cs typeface="Arial"/>
              </a:rPr>
              <a:t>integrity.</a:t>
            </a:r>
            <a:endParaRPr dirty="0">
              <a:latin typeface="Arial"/>
              <a:cs typeface="Arial"/>
            </a:endParaRPr>
          </a:p>
          <a:p>
            <a:pPr marL="756285" indent="-287020">
              <a:spcBef>
                <a:spcPts val="475"/>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Integrity star *</a:t>
            </a:r>
            <a:r>
              <a:rPr sz="2000" u="heavy" spc="-90"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a:t>
            </a:r>
            <a:r>
              <a:rPr spc="-10" dirty="0">
                <a:solidFill>
                  <a:srgbClr val="003399"/>
                </a:solidFill>
                <a:latin typeface="Arial"/>
                <a:cs typeface="Arial"/>
              </a:rPr>
              <a:t>write </a:t>
            </a:r>
            <a:r>
              <a:rPr dirty="0">
                <a:solidFill>
                  <a:srgbClr val="003399"/>
                </a:solidFill>
                <a:latin typeface="Arial"/>
                <a:cs typeface="Arial"/>
              </a:rPr>
              <a:t>to </a:t>
            </a:r>
            <a:r>
              <a:rPr spc="-5" dirty="0">
                <a:solidFill>
                  <a:srgbClr val="003399"/>
                </a:solidFill>
                <a:latin typeface="Arial"/>
                <a:cs typeface="Arial"/>
              </a:rPr>
              <a:t>objects </a:t>
            </a:r>
            <a:r>
              <a:rPr dirty="0">
                <a:solidFill>
                  <a:srgbClr val="003399"/>
                </a:solidFill>
                <a:latin typeface="Arial"/>
                <a:cs typeface="Arial"/>
              </a:rPr>
              <a:t>of </a:t>
            </a:r>
            <a:r>
              <a:rPr spc="-5" dirty="0">
                <a:solidFill>
                  <a:srgbClr val="003399"/>
                </a:solidFill>
                <a:latin typeface="Arial"/>
                <a:cs typeface="Arial"/>
              </a:rPr>
              <a:t>higher</a:t>
            </a:r>
            <a:r>
              <a:rPr spc="70" dirty="0">
                <a:solidFill>
                  <a:srgbClr val="003399"/>
                </a:solidFill>
                <a:latin typeface="Arial"/>
                <a:cs typeface="Arial"/>
              </a:rPr>
              <a:t> </a:t>
            </a:r>
            <a:r>
              <a:rPr spc="-5" dirty="0">
                <a:solidFill>
                  <a:srgbClr val="003399"/>
                </a:solidFill>
                <a:latin typeface="Arial"/>
                <a:cs typeface="Arial"/>
              </a:rPr>
              <a:t>integrity.</a:t>
            </a:r>
            <a:endParaRPr dirty="0">
              <a:latin typeface="Arial"/>
              <a:cs typeface="Arial"/>
            </a:endParaRPr>
          </a:p>
          <a:p>
            <a:pPr marL="756285" indent="-287020">
              <a:spcBef>
                <a:spcPts val="475"/>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Invocation</a:t>
            </a:r>
            <a:r>
              <a:rPr sz="2000" u="heavy" spc="-50"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spc="-5" dirty="0">
                <a:solidFill>
                  <a:srgbClr val="003399"/>
                </a:solidFill>
                <a:latin typeface="Arial"/>
                <a:cs typeface="Arial"/>
              </a:rPr>
              <a:t>Subject cannot send messages (logical request </a:t>
            </a:r>
            <a:r>
              <a:rPr dirty="0">
                <a:solidFill>
                  <a:srgbClr val="003399"/>
                </a:solidFill>
                <a:latin typeface="Arial"/>
                <a:cs typeface="Arial"/>
              </a:rPr>
              <a:t>for </a:t>
            </a:r>
            <a:r>
              <a:rPr spc="-5" dirty="0">
                <a:solidFill>
                  <a:srgbClr val="003399"/>
                </a:solidFill>
                <a:latin typeface="Arial"/>
                <a:cs typeface="Arial"/>
              </a:rPr>
              <a:t>service)</a:t>
            </a:r>
            <a:r>
              <a:rPr spc="90" dirty="0">
                <a:solidFill>
                  <a:srgbClr val="003399"/>
                </a:solidFill>
                <a:latin typeface="Arial"/>
                <a:cs typeface="Arial"/>
              </a:rPr>
              <a:t> </a:t>
            </a:r>
            <a:r>
              <a:rPr dirty="0">
                <a:solidFill>
                  <a:srgbClr val="003399"/>
                </a:solidFill>
                <a:latin typeface="Arial"/>
                <a:cs typeface="Arial"/>
              </a:rPr>
              <a:t>to</a:t>
            </a:r>
            <a:endParaRPr dirty="0">
              <a:latin typeface="Arial"/>
              <a:cs typeface="Arial"/>
            </a:endParaRPr>
          </a:p>
        </p:txBody>
      </p:sp>
      <p:sp>
        <p:nvSpPr>
          <p:cNvPr id="5" name="object 5"/>
          <p:cNvSpPr/>
          <p:nvPr/>
        </p:nvSpPr>
        <p:spPr>
          <a:xfrm>
            <a:off x="4777069" y="3811946"/>
            <a:ext cx="0" cy="2931160"/>
          </a:xfrm>
          <a:custGeom>
            <a:avLst/>
            <a:gdLst/>
            <a:ahLst/>
            <a:cxnLst/>
            <a:rect l="l" t="t" r="r" b="b"/>
            <a:pathLst>
              <a:path h="2931159">
                <a:moveTo>
                  <a:pt x="0" y="0"/>
                </a:moveTo>
                <a:lnTo>
                  <a:pt x="0" y="2930820"/>
                </a:lnTo>
              </a:path>
            </a:pathLst>
          </a:custGeom>
          <a:ln w="3175">
            <a:solidFill>
              <a:srgbClr val="000000"/>
            </a:solidFill>
          </a:ln>
        </p:spPr>
        <p:txBody>
          <a:bodyPr wrap="square" lIns="0" tIns="0" rIns="0" bIns="0" rtlCol="0"/>
          <a:lstStyle/>
          <a:p>
            <a:endParaRPr/>
          </a:p>
        </p:txBody>
      </p:sp>
      <p:sp>
        <p:nvSpPr>
          <p:cNvPr id="6" name="object 6"/>
          <p:cNvSpPr txBox="1"/>
          <p:nvPr/>
        </p:nvSpPr>
        <p:spPr>
          <a:xfrm>
            <a:off x="3467581" y="6350993"/>
            <a:ext cx="880110" cy="299085"/>
          </a:xfrm>
          <a:prstGeom prst="rect">
            <a:avLst/>
          </a:prstGeom>
        </p:spPr>
        <p:txBody>
          <a:bodyPr vert="horz" wrap="square" lIns="0" tIns="12065" rIns="0" bIns="0" rtlCol="0">
            <a:spAutoFit/>
          </a:bodyPr>
          <a:lstStyle/>
          <a:p>
            <a:pPr marL="205104" marR="5080" indent="-193040">
              <a:spcBef>
                <a:spcPts val="95"/>
              </a:spcBef>
            </a:pPr>
            <a:r>
              <a:rPr sz="900" b="1" spc="-5" dirty="0">
                <a:solidFill>
                  <a:srgbClr val="3366FF"/>
                </a:solidFill>
                <a:latin typeface="Arial"/>
                <a:cs typeface="Arial"/>
              </a:rPr>
              <a:t>Simple</a:t>
            </a:r>
            <a:r>
              <a:rPr sz="900" b="1" spc="-55" dirty="0">
                <a:solidFill>
                  <a:srgbClr val="3366FF"/>
                </a:solidFill>
                <a:latin typeface="Arial"/>
                <a:cs typeface="Arial"/>
              </a:rPr>
              <a:t> </a:t>
            </a:r>
            <a:r>
              <a:rPr sz="900" b="1" spc="-5" dirty="0">
                <a:solidFill>
                  <a:srgbClr val="3366FF"/>
                </a:solidFill>
                <a:latin typeface="Arial"/>
                <a:cs typeface="Arial"/>
              </a:rPr>
              <a:t>Integrity  Property</a:t>
            </a:r>
            <a:endParaRPr sz="900">
              <a:latin typeface="Arial"/>
              <a:cs typeface="Arial"/>
            </a:endParaRPr>
          </a:p>
        </p:txBody>
      </p:sp>
      <p:sp>
        <p:nvSpPr>
          <p:cNvPr id="7" name="object 7"/>
          <p:cNvSpPr txBox="1"/>
          <p:nvPr/>
        </p:nvSpPr>
        <p:spPr>
          <a:xfrm>
            <a:off x="2273555" y="3535807"/>
            <a:ext cx="2508885" cy="589280"/>
          </a:xfrm>
          <a:prstGeom prst="rect">
            <a:avLst/>
          </a:prstGeom>
        </p:spPr>
        <p:txBody>
          <a:bodyPr vert="horz" wrap="square" lIns="0" tIns="12700" rIns="0" bIns="0" rtlCol="0">
            <a:spAutoFit/>
          </a:bodyPr>
          <a:lstStyle/>
          <a:p>
            <a:pPr marL="12700">
              <a:spcBef>
                <a:spcPts val="100"/>
              </a:spcBef>
            </a:pPr>
            <a:r>
              <a:rPr spc="-5" dirty="0">
                <a:solidFill>
                  <a:srgbClr val="003399"/>
                </a:solidFill>
                <a:latin typeface="Arial"/>
                <a:cs typeface="Arial"/>
              </a:rPr>
              <a:t>object </a:t>
            </a:r>
            <a:r>
              <a:rPr dirty="0">
                <a:solidFill>
                  <a:srgbClr val="003399"/>
                </a:solidFill>
                <a:latin typeface="Arial"/>
                <a:cs typeface="Arial"/>
              </a:rPr>
              <a:t>of </a:t>
            </a:r>
            <a:r>
              <a:rPr spc="-5" dirty="0">
                <a:solidFill>
                  <a:srgbClr val="003399"/>
                </a:solidFill>
                <a:latin typeface="Arial"/>
                <a:cs typeface="Arial"/>
              </a:rPr>
              <a:t>higher</a:t>
            </a:r>
            <a:r>
              <a:rPr spc="-55" dirty="0">
                <a:solidFill>
                  <a:srgbClr val="003399"/>
                </a:solidFill>
                <a:latin typeface="Arial"/>
                <a:cs typeface="Arial"/>
              </a:rPr>
              <a:t> </a:t>
            </a:r>
            <a:r>
              <a:rPr spc="-5" dirty="0">
                <a:solidFill>
                  <a:srgbClr val="003399"/>
                </a:solidFill>
                <a:latin typeface="Arial"/>
                <a:cs typeface="Arial"/>
              </a:rPr>
              <a:t>integrity.</a:t>
            </a:r>
            <a:endParaRPr>
              <a:latin typeface="Arial"/>
              <a:cs typeface="Arial"/>
            </a:endParaRPr>
          </a:p>
          <a:p>
            <a:pPr marL="1454150">
              <a:spcBef>
                <a:spcPts val="894"/>
              </a:spcBef>
            </a:pPr>
            <a:r>
              <a:rPr sz="1150" b="1" dirty="0">
                <a:solidFill>
                  <a:srgbClr val="FF6600"/>
                </a:solidFill>
                <a:latin typeface="Arial"/>
                <a:cs typeface="Arial"/>
              </a:rPr>
              <a:t>Read</a:t>
            </a:r>
            <a:endParaRPr sz="1150">
              <a:latin typeface="Arial"/>
              <a:cs typeface="Arial"/>
            </a:endParaRPr>
          </a:p>
        </p:txBody>
      </p:sp>
      <p:sp>
        <p:nvSpPr>
          <p:cNvPr id="8" name="object 8"/>
          <p:cNvSpPr txBox="1"/>
          <p:nvPr/>
        </p:nvSpPr>
        <p:spPr>
          <a:xfrm>
            <a:off x="5410737" y="6350993"/>
            <a:ext cx="803910" cy="299085"/>
          </a:xfrm>
          <a:prstGeom prst="rect">
            <a:avLst/>
          </a:prstGeom>
        </p:spPr>
        <p:txBody>
          <a:bodyPr vert="horz" wrap="square" lIns="0" tIns="12065" rIns="0" bIns="0" rtlCol="0">
            <a:spAutoFit/>
          </a:bodyPr>
          <a:lstStyle/>
          <a:p>
            <a:pPr marL="167640" marR="5080" indent="-154940">
              <a:spcBef>
                <a:spcPts val="95"/>
              </a:spcBef>
            </a:pPr>
            <a:r>
              <a:rPr sz="900" b="1" spc="-5" dirty="0">
                <a:solidFill>
                  <a:srgbClr val="3366FF"/>
                </a:solidFill>
                <a:latin typeface="Arial"/>
                <a:cs typeface="Arial"/>
              </a:rPr>
              <a:t>* Star</a:t>
            </a:r>
            <a:r>
              <a:rPr sz="900" b="1" spc="-60" dirty="0">
                <a:solidFill>
                  <a:srgbClr val="3366FF"/>
                </a:solidFill>
                <a:latin typeface="Arial"/>
                <a:cs typeface="Arial"/>
              </a:rPr>
              <a:t> </a:t>
            </a:r>
            <a:r>
              <a:rPr sz="900" b="1" spc="-5" dirty="0">
                <a:solidFill>
                  <a:srgbClr val="3366FF"/>
                </a:solidFill>
                <a:latin typeface="Arial"/>
                <a:cs typeface="Arial"/>
              </a:rPr>
              <a:t>Integrity  Property</a:t>
            </a:r>
            <a:endParaRPr sz="900">
              <a:latin typeface="Arial"/>
              <a:cs typeface="Arial"/>
            </a:endParaRPr>
          </a:p>
        </p:txBody>
      </p:sp>
      <p:sp>
        <p:nvSpPr>
          <p:cNvPr id="9" name="object 9"/>
          <p:cNvSpPr/>
          <p:nvPr/>
        </p:nvSpPr>
        <p:spPr>
          <a:xfrm>
            <a:off x="3239311" y="5092230"/>
            <a:ext cx="732155" cy="384810"/>
          </a:xfrm>
          <a:custGeom>
            <a:avLst/>
            <a:gdLst/>
            <a:ahLst/>
            <a:cxnLst/>
            <a:rect l="l" t="t" r="r" b="b"/>
            <a:pathLst>
              <a:path w="732154" h="384810">
                <a:moveTo>
                  <a:pt x="658771" y="0"/>
                </a:move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close/>
              </a:path>
            </a:pathLst>
          </a:custGeom>
          <a:solidFill>
            <a:srgbClr val="ECF0F8"/>
          </a:solidFill>
        </p:spPr>
        <p:txBody>
          <a:bodyPr wrap="square" lIns="0" tIns="0" rIns="0" bIns="0" rtlCol="0"/>
          <a:lstStyle/>
          <a:p>
            <a:endParaRPr/>
          </a:p>
        </p:txBody>
      </p:sp>
      <p:sp>
        <p:nvSpPr>
          <p:cNvPr id="10" name="object 10"/>
          <p:cNvSpPr/>
          <p:nvPr/>
        </p:nvSpPr>
        <p:spPr>
          <a:xfrm>
            <a:off x="3239311" y="5092230"/>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ECF0F8"/>
            </a:solidFill>
          </a:ln>
        </p:spPr>
        <p:txBody>
          <a:bodyPr wrap="square" lIns="0" tIns="0" rIns="0" bIns="0" rtlCol="0"/>
          <a:lstStyle/>
          <a:p>
            <a:endParaRPr/>
          </a:p>
        </p:txBody>
      </p:sp>
      <p:sp>
        <p:nvSpPr>
          <p:cNvPr id="11" name="object 11"/>
          <p:cNvSpPr/>
          <p:nvPr/>
        </p:nvSpPr>
        <p:spPr>
          <a:xfrm>
            <a:off x="3166110" y="5018960"/>
            <a:ext cx="731973" cy="384671"/>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3166110" y="5018959"/>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000000"/>
            </a:solidFill>
          </a:ln>
        </p:spPr>
        <p:txBody>
          <a:bodyPr wrap="square" lIns="0" tIns="0" rIns="0" bIns="0" rtlCol="0"/>
          <a:lstStyle/>
          <a:p>
            <a:endParaRPr/>
          </a:p>
        </p:txBody>
      </p:sp>
      <p:sp>
        <p:nvSpPr>
          <p:cNvPr id="13" name="object 13"/>
          <p:cNvSpPr txBox="1"/>
          <p:nvPr/>
        </p:nvSpPr>
        <p:spPr>
          <a:xfrm>
            <a:off x="3202031" y="5071631"/>
            <a:ext cx="660400" cy="242118"/>
          </a:xfrm>
          <a:prstGeom prst="rect">
            <a:avLst/>
          </a:prstGeom>
        </p:spPr>
        <p:txBody>
          <a:bodyPr vert="horz" wrap="square" lIns="0" tIns="12065" rIns="0" bIns="0" rtlCol="0">
            <a:spAutoFit/>
          </a:bodyPr>
          <a:lstStyle/>
          <a:p>
            <a:pPr marL="156210" marR="5080" indent="-144145">
              <a:lnSpc>
                <a:spcPct val="102600"/>
              </a:lnSpc>
              <a:spcBef>
                <a:spcPts val="95"/>
              </a:spcBef>
            </a:pPr>
            <a:r>
              <a:rPr sz="750" spc="5" dirty="0">
                <a:latin typeface="Arial"/>
                <a:cs typeface="Arial"/>
              </a:rPr>
              <a:t>Subject:</a:t>
            </a:r>
            <a:r>
              <a:rPr sz="750" spc="-55" dirty="0">
                <a:latin typeface="Arial"/>
                <a:cs typeface="Arial"/>
              </a:rPr>
              <a:t> </a:t>
            </a:r>
            <a:r>
              <a:rPr sz="750" spc="5" dirty="0">
                <a:latin typeface="Arial"/>
                <a:cs typeface="Arial"/>
              </a:rPr>
              <a:t>Alfred  (Secret)</a:t>
            </a:r>
            <a:endParaRPr sz="750" dirty="0">
              <a:latin typeface="Arial"/>
              <a:cs typeface="Arial"/>
            </a:endParaRPr>
          </a:p>
        </p:txBody>
      </p:sp>
      <p:sp>
        <p:nvSpPr>
          <p:cNvPr id="14" name="object 14"/>
          <p:cNvSpPr/>
          <p:nvPr/>
        </p:nvSpPr>
        <p:spPr>
          <a:xfrm>
            <a:off x="4282390" y="5097522"/>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25"/>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15" name="object 15"/>
          <p:cNvSpPr/>
          <p:nvPr/>
        </p:nvSpPr>
        <p:spPr>
          <a:xfrm>
            <a:off x="4282390" y="5097522"/>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16" name="object 16"/>
          <p:cNvSpPr/>
          <p:nvPr/>
        </p:nvSpPr>
        <p:spPr>
          <a:xfrm>
            <a:off x="4282390" y="514148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17" name="object 17"/>
          <p:cNvSpPr/>
          <p:nvPr/>
        </p:nvSpPr>
        <p:spPr>
          <a:xfrm>
            <a:off x="4282390" y="516346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18" name="object 18"/>
          <p:cNvSpPr/>
          <p:nvPr/>
        </p:nvSpPr>
        <p:spPr>
          <a:xfrm>
            <a:off x="4282390" y="518544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19" name="object 19"/>
          <p:cNvSpPr/>
          <p:nvPr/>
        </p:nvSpPr>
        <p:spPr>
          <a:xfrm>
            <a:off x="4209188" y="5024252"/>
            <a:ext cx="439208" cy="374087"/>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4209188" y="5024251"/>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21" name="object 21"/>
          <p:cNvSpPr/>
          <p:nvPr/>
        </p:nvSpPr>
        <p:spPr>
          <a:xfrm>
            <a:off x="4209188" y="5068214"/>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22" name="object 22"/>
          <p:cNvSpPr/>
          <p:nvPr/>
        </p:nvSpPr>
        <p:spPr>
          <a:xfrm>
            <a:off x="4209188" y="509019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23" name="object 23"/>
          <p:cNvSpPr/>
          <p:nvPr/>
        </p:nvSpPr>
        <p:spPr>
          <a:xfrm>
            <a:off x="4209188" y="511217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24" name="object 24"/>
          <p:cNvSpPr txBox="1"/>
          <p:nvPr/>
        </p:nvSpPr>
        <p:spPr>
          <a:xfrm>
            <a:off x="4215440" y="5196193"/>
            <a:ext cx="427355" cy="130805"/>
          </a:xfrm>
          <a:prstGeom prst="rect">
            <a:avLst/>
          </a:prstGeom>
        </p:spPr>
        <p:txBody>
          <a:bodyPr vert="horz" wrap="square" lIns="0" tIns="15240" rIns="0" bIns="0" rtlCol="0">
            <a:spAutoFit/>
          </a:bodyPr>
          <a:lstStyle/>
          <a:p>
            <a:pPr marL="12700">
              <a:spcBef>
                <a:spcPts val="120"/>
              </a:spcBef>
            </a:pPr>
            <a:r>
              <a:rPr sz="750" spc="5" dirty="0">
                <a:latin typeface="Arial"/>
                <a:cs typeface="Arial"/>
              </a:rPr>
              <a:t>Object:</a:t>
            </a:r>
            <a:r>
              <a:rPr sz="750" spc="-50" dirty="0">
                <a:latin typeface="Arial"/>
                <a:cs typeface="Arial"/>
              </a:rPr>
              <a:t> </a:t>
            </a:r>
            <a:r>
              <a:rPr sz="750" spc="10" dirty="0">
                <a:latin typeface="Arial"/>
                <a:cs typeface="Arial"/>
              </a:rPr>
              <a:t>B</a:t>
            </a:r>
            <a:endParaRPr sz="750">
              <a:latin typeface="Arial"/>
              <a:cs typeface="Arial"/>
            </a:endParaRPr>
          </a:p>
        </p:txBody>
      </p:sp>
      <p:sp>
        <p:nvSpPr>
          <p:cNvPr id="25" name="object 25"/>
          <p:cNvSpPr/>
          <p:nvPr/>
        </p:nvSpPr>
        <p:spPr>
          <a:xfrm>
            <a:off x="4282390" y="4364814"/>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25"/>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26" name="object 26"/>
          <p:cNvSpPr/>
          <p:nvPr/>
        </p:nvSpPr>
        <p:spPr>
          <a:xfrm>
            <a:off x="4282390" y="4364814"/>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27" name="object 27"/>
          <p:cNvSpPr/>
          <p:nvPr/>
        </p:nvSpPr>
        <p:spPr>
          <a:xfrm>
            <a:off x="4282390" y="440877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28" name="object 28"/>
          <p:cNvSpPr/>
          <p:nvPr/>
        </p:nvSpPr>
        <p:spPr>
          <a:xfrm>
            <a:off x="4282390" y="4430758"/>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29" name="object 29"/>
          <p:cNvSpPr/>
          <p:nvPr/>
        </p:nvSpPr>
        <p:spPr>
          <a:xfrm>
            <a:off x="4282390" y="4452739"/>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30" name="object 30"/>
          <p:cNvSpPr/>
          <p:nvPr/>
        </p:nvSpPr>
        <p:spPr>
          <a:xfrm>
            <a:off x="4209188" y="4291544"/>
            <a:ext cx="439208" cy="374087"/>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4209188" y="4291543"/>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32" name="object 32"/>
          <p:cNvSpPr/>
          <p:nvPr/>
        </p:nvSpPr>
        <p:spPr>
          <a:xfrm>
            <a:off x="4209188" y="433550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33" name="object 33"/>
          <p:cNvSpPr/>
          <p:nvPr/>
        </p:nvSpPr>
        <p:spPr>
          <a:xfrm>
            <a:off x="4209188" y="435748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34" name="object 34"/>
          <p:cNvSpPr/>
          <p:nvPr/>
        </p:nvSpPr>
        <p:spPr>
          <a:xfrm>
            <a:off x="4209188" y="4379469"/>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4215440" y="4463485"/>
            <a:ext cx="427355" cy="130805"/>
          </a:xfrm>
          <a:prstGeom prst="rect">
            <a:avLst/>
          </a:prstGeom>
        </p:spPr>
        <p:txBody>
          <a:bodyPr vert="horz" wrap="square" lIns="0" tIns="15240" rIns="0" bIns="0" rtlCol="0">
            <a:spAutoFit/>
          </a:bodyPr>
          <a:lstStyle/>
          <a:p>
            <a:pPr marL="12700">
              <a:spcBef>
                <a:spcPts val="120"/>
              </a:spcBef>
            </a:pPr>
            <a:r>
              <a:rPr sz="750" spc="5" dirty="0">
                <a:latin typeface="Arial"/>
                <a:cs typeface="Arial"/>
              </a:rPr>
              <a:t>Object:</a:t>
            </a:r>
            <a:r>
              <a:rPr sz="750" spc="-50" dirty="0">
                <a:latin typeface="Arial"/>
                <a:cs typeface="Arial"/>
              </a:rPr>
              <a:t> </a:t>
            </a:r>
            <a:r>
              <a:rPr sz="750" spc="10" dirty="0">
                <a:latin typeface="Arial"/>
                <a:cs typeface="Arial"/>
              </a:rPr>
              <a:t>A</a:t>
            </a:r>
            <a:endParaRPr sz="750">
              <a:latin typeface="Arial"/>
              <a:cs typeface="Arial"/>
            </a:endParaRPr>
          </a:p>
        </p:txBody>
      </p:sp>
      <p:sp>
        <p:nvSpPr>
          <p:cNvPr id="36" name="object 36"/>
          <p:cNvSpPr/>
          <p:nvPr/>
        </p:nvSpPr>
        <p:spPr>
          <a:xfrm>
            <a:off x="4282390" y="5830230"/>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41"/>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37" name="object 37"/>
          <p:cNvSpPr/>
          <p:nvPr/>
        </p:nvSpPr>
        <p:spPr>
          <a:xfrm>
            <a:off x="4282390" y="5830230"/>
            <a:ext cx="439420" cy="374650"/>
          </a:xfrm>
          <a:custGeom>
            <a:avLst/>
            <a:gdLst/>
            <a:ahLst/>
            <a:cxnLst/>
            <a:rect l="l" t="t" r="r" b="b"/>
            <a:pathLst>
              <a:path w="439420" h="374650">
                <a:moveTo>
                  <a:pt x="0" y="43962"/>
                </a:moveTo>
                <a:lnTo>
                  <a:pt x="0" y="330141"/>
                </a:lnTo>
                <a:lnTo>
                  <a:pt x="11196" y="344036"/>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38" name="object 38"/>
          <p:cNvSpPr/>
          <p:nvPr/>
        </p:nvSpPr>
        <p:spPr>
          <a:xfrm>
            <a:off x="4282390" y="5874192"/>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39" name="object 39"/>
          <p:cNvSpPr/>
          <p:nvPr/>
        </p:nvSpPr>
        <p:spPr>
          <a:xfrm>
            <a:off x="4282390" y="5896173"/>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40" name="object 40"/>
          <p:cNvSpPr/>
          <p:nvPr/>
        </p:nvSpPr>
        <p:spPr>
          <a:xfrm>
            <a:off x="4282390" y="591815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41" name="object 41"/>
          <p:cNvSpPr/>
          <p:nvPr/>
        </p:nvSpPr>
        <p:spPr>
          <a:xfrm>
            <a:off x="4209188" y="5756959"/>
            <a:ext cx="439208" cy="374104"/>
          </a:xfrm>
          <a:prstGeom prst="rect">
            <a:avLst/>
          </a:prstGeom>
          <a:blipFill>
            <a:blip r:embed="rId5" cstate="print"/>
            <a:stretch>
              <a:fillRect/>
            </a:stretch>
          </a:blipFill>
        </p:spPr>
        <p:txBody>
          <a:bodyPr wrap="square" lIns="0" tIns="0" rIns="0" bIns="0" rtlCol="0"/>
          <a:lstStyle/>
          <a:p>
            <a:endParaRPr/>
          </a:p>
        </p:txBody>
      </p:sp>
      <p:sp>
        <p:nvSpPr>
          <p:cNvPr id="42" name="object 42"/>
          <p:cNvSpPr/>
          <p:nvPr/>
        </p:nvSpPr>
        <p:spPr>
          <a:xfrm>
            <a:off x="4209188" y="5756959"/>
            <a:ext cx="439420" cy="374650"/>
          </a:xfrm>
          <a:custGeom>
            <a:avLst/>
            <a:gdLst/>
            <a:ahLst/>
            <a:cxnLst/>
            <a:rect l="l" t="t" r="r" b="b"/>
            <a:pathLst>
              <a:path w="439420" h="374650">
                <a:moveTo>
                  <a:pt x="0" y="43962"/>
                </a:moveTo>
                <a:lnTo>
                  <a:pt x="0" y="330141"/>
                </a:lnTo>
                <a:lnTo>
                  <a:pt x="11196" y="344036"/>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43" name="object 43"/>
          <p:cNvSpPr/>
          <p:nvPr/>
        </p:nvSpPr>
        <p:spPr>
          <a:xfrm>
            <a:off x="4209188" y="5800921"/>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44" name="object 44"/>
          <p:cNvSpPr/>
          <p:nvPr/>
        </p:nvSpPr>
        <p:spPr>
          <a:xfrm>
            <a:off x="4209188" y="5822903"/>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45" name="object 45"/>
          <p:cNvSpPr/>
          <p:nvPr/>
        </p:nvSpPr>
        <p:spPr>
          <a:xfrm>
            <a:off x="4209188" y="5844884"/>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46" name="object 46"/>
          <p:cNvSpPr txBox="1"/>
          <p:nvPr/>
        </p:nvSpPr>
        <p:spPr>
          <a:xfrm>
            <a:off x="4261557" y="5870250"/>
            <a:ext cx="334645" cy="242118"/>
          </a:xfrm>
          <a:prstGeom prst="rect">
            <a:avLst/>
          </a:prstGeom>
        </p:spPr>
        <p:txBody>
          <a:bodyPr vert="horz" wrap="square" lIns="0" tIns="12065" rIns="0" bIns="0" rtlCol="0">
            <a:spAutoFit/>
          </a:bodyPr>
          <a:lstStyle/>
          <a:p>
            <a:pPr marL="131445" marR="5080" indent="-119380">
              <a:lnSpc>
                <a:spcPct val="102600"/>
              </a:lnSpc>
              <a:spcBef>
                <a:spcPts val="95"/>
              </a:spcBef>
            </a:pPr>
            <a:r>
              <a:rPr sz="750" spc="5" dirty="0">
                <a:latin typeface="Arial"/>
                <a:cs typeface="Arial"/>
              </a:rPr>
              <a:t>O</a:t>
            </a:r>
            <a:r>
              <a:rPr sz="750" spc="10" dirty="0">
                <a:latin typeface="Arial"/>
                <a:cs typeface="Arial"/>
              </a:rPr>
              <a:t>b</a:t>
            </a:r>
            <a:r>
              <a:rPr sz="750" dirty="0">
                <a:latin typeface="Arial"/>
                <a:cs typeface="Arial"/>
              </a:rPr>
              <a:t>j</a:t>
            </a:r>
            <a:r>
              <a:rPr sz="750" spc="10" dirty="0">
                <a:latin typeface="Arial"/>
                <a:cs typeface="Arial"/>
              </a:rPr>
              <a:t>e</a:t>
            </a:r>
            <a:r>
              <a:rPr sz="750" spc="5" dirty="0">
                <a:latin typeface="Arial"/>
                <a:cs typeface="Arial"/>
              </a:rPr>
              <a:t>c</a:t>
            </a:r>
            <a:r>
              <a:rPr sz="750" dirty="0">
                <a:latin typeface="Arial"/>
                <a:cs typeface="Arial"/>
              </a:rPr>
              <a:t>t</a:t>
            </a:r>
            <a:r>
              <a:rPr sz="750" spc="5" dirty="0">
                <a:latin typeface="Arial"/>
                <a:cs typeface="Arial"/>
              </a:rPr>
              <a:t>:  </a:t>
            </a:r>
            <a:r>
              <a:rPr sz="750" spc="10" dirty="0">
                <a:latin typeface="Arial"/>
                <a:cs typeface="Arial"/>
              </a:rPr>
              <a:t>C</a:t>
            </a:r>
            <a:endParaRPr sz="750">
              <a:latin typeface="Arial"/>
              <a:cs typeface="Arial"/>
            </a:endParaRPr>
          </a:p>
        </p:txBody>
      </p:sp>
      <p:sp>
        <p:nvSpPr>
          <p:cNvPr id="47" name="object 47"/>
          <p:cNvSpPr/>
          <p:nvPr/>
        </p:nvSpPr>
        <p:spPr>
          <a:xfrm>
            <a:off x="3941272" y="5448815"/>
            <a:ext cx="243109" cy="243258"/>
          </a:xfrm>
          <a:prstGeom prst="rect">
            <a:avLst/>
          </a:prstGeom>
          <a:blipFill>
            <a:blip r:embed="rId6" cstate="print"/>
            <a:stretch>
              <a:fillRect/>
            </a:stretch>
          </a:blipFill>
        </p:spPr>
        <p:txBody>
          <a:bodyPr wrap="square" lIns="0" tIns="0" rIns="0" bIns="0" rtlCol="0"/>
          <a:lstStyle/>
          <a:p>
            <a:endParaRPr/>
          </a:p>
        </p:txBody>
      </p:sp>
      <p:sp>
        <p:nvSpPr>
          <p:cNvPr id="48" name="object 48"/>
          <p:cNvSpPr/>
          <p:nvPr/>
        </p:nvSpPr>
        <p:spPr>
          <a:xfrm>
            <a:off x="3992024" y="5211336"/>
            <a:ext cx="217170" cy="0"/>
          </a:xfrm>
          <a:custGeom>
            <a:avLst/>
            <a:gdLst/>
            <a:ahLst/>
            <a:cxnLst/>
            <a:rect l="l" t="t" r="r" b="b"/>
            <a:pathLst>
              <a:path w="217170">
                <a:moveTo>
                  <a:pt x="217164" y="0"/>
                </a:moveTo>
                <a:lnTo>
                  <a:pt x="0" y="0"/>
                </a:lnTo>
              </a:path>
            </a:pathLst>
          </a:custGeom>
          <a:ln w="33216">
            <a:solidFill>
              <a:srgbClr val="4677BE"/>
            </a:solidFill>
          </a:ln>
        </p:spPr>
        <p:txBody>
          <a:bodyPr wrap="square" lIns="0" tIns="0" rIns="0" bIns="0" rtlCol="0"/>
          <a:lstStyle/>
          <a:p>
            <a:endParaRPr/>
          </a:p>
        </p:txBody>
      </p:sp>
      <p:sp>
        <p:nvSpPr>
          <p:cNvPr id="49" name="object 49"/>
          <p:cNvSpPr/>
          <p:nvPr/>
        </p:nvSpPr>
        <p:spPr>
          <a:xfrm>
            <a:off x="3898082" y="5157604"/>
            <a:ext cx="107950" cy="107950"/>
          </a:xfrm>
          <a:custGeom>
            <a:avLst/>
            <a:gdLst/>
            <a:ahLst/>
            <a:cxnLst/>
            <a:rect l="l" t="t" r="r" b="b"/>
            <a:pathLst>
              <a:path w="107950" h="107950">
                <a:moveTo>
                  <a:pt x="107362" y="0"/>
                </a:moveTo>
                <a:lnTo>
                  <a:pt x="0" y="53731"/>
                </a:lnTo>
                <a:lnTo>
                  <a:pt x="107362" y="107463"/>
                </a:lnTo>
                <a:lnTo>
                  <a:pt x="107362" y="0"/>
                </a:lnTo>
                <a:close/>
              </a:path>
            </a:pathLst>
          </a:custGeom>
          <a:solidFill>
            <a:srgbClr val="4677BE"/>
          </a:solidFill>
        </p:spPr>
        <p:txBody>
          <a:bodyPr wrap="square" lIns="0" tIns="0" rIns="0" bIns="0" rtlCol="0"/>
          <a:lstStyle/>
          <a:p>
            <a:endParaRPr/>
          </a:p>
        </p:txBody>
      </p:sp>
      <p:sp>
        <p:nvSpPr>
          <p:cNvPr id="50" name="object 50"/>
          <p:cNvSpPr/>
          <p:nvPr/>
        </p:nvSpPr>
        <p:spPr>
          <a:xfrm>
            <a:off x="3840254" y="4640558"/>
            <a:ext cx="390525" cy="319405"/>
          </a:xfrm>
          <a:custGeom>
            <a:avLst/>
            <a:gdLst/>
            <a:ahLst/>
            <a:cxnLst/>
            <a:rect l="l" t="t" r="r" b="b"/>
            <a:pathLst>
              <a:path w="390525" h="319404">
                <a:moveTo>
                  <a:pt x="390326" y="0"/>
                </a:moveTo>
                <a:lnTo>
                  <a:pt x="0" y="318972"/>
                </a:lnTo>
              </a:path>
            </a:pathLst>
          </a:custGeom>
          <a:ln w="33203">
            <a:solidFill>
              <a:srgbClr val="4677BE"/>
            </a:solidFill>
          </a:ln>
        </p:spPr>
        <p:txBody>
          <a:bodyPr wrap="square" lIns="0" tIns="0" rIns="0" bIns="0" rtlCol="0"/>
          <a:lstStyle/>
          <a:p>
            <a:endParaRPr/>
          </a:p>
        </p:txBody>
      </p:sp>
      <p:sp>
        <p:nvSpPr>
          <p:cNvPr id="51" name="object 51"/>
          <p:cNvSpPr/>
          <p:nvPr/>
        </p:nvSpPr>
        <p:spPr>
          <a:xfrm>
            <a:off x="3767541" y="4909380"/>
            <a:ext cx="117475" cy="109855"/>
          </a:xfrm>
          <a:custGeom>
            <a:avLst/>
            <a:gdLst/>
            <a:ahLst/>
            <a:cxnLst/>
            <a:rect l="l" t="t" r="r" b="b"/>
            <a:pathLst>
              <a:path w="117475" h="109854">
                <a:moveTo>
                  <a:pt x="49207" y="0"/>
                </a:moveTo>
                <a:lnTo>
                  <a:pt x="0" y="109580"/>
                </a:lnTo>
                <a:lnTo>
                  <a:pt x="117040" y="83284"/>
                </a:lnTo>
                <a:lnTo>
                  <a:pt x="49207" y="0"/>
                </a:lnTo>
                <a:close/>
              </a:path>
            </a:pathLst>
          </a:custGeom>
          <a:solidFill>
            <a:srgbClr val="4677BE"/>
          </a:solidFill>
        </p:spPr>
        <p:txBody>
          <a:bodyPr wrap="square" lIns="0" tIns="0" rIns="0" bIns="0" rtlCol="0"/>
          <a:lstStyle/>
          <a:p>
            <a:endParaRPr/>
          </a:p>
        </p:txBody>
      </p:sp>
      <p:sp>
        <p:nvSpPr>
          <p:cNvPr id="59" name="object 59"/>
          <p:cNvSpPr/>
          <p:nvPr/>
        </p:nvSpPr>
        <p:spPr>
          <a:xfrm>
            <a:off x="6187660" y="5097522"/>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25"/>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60" name="object 60"/>
          <p:cNvSpPr/>
          <p:nvPr/>
        </p:nvSpPr>
        <p:spPr>
          <a:xfrm>
            <a:off x="6187660" y="5097522"/>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61" name="object 61"/>
          <p:cNvSpPr/>
          <p:nvPr/>
        </p:nvSpPr>
        <p:spPr>
          <a:xfrm>
            <a:off x="6187660" y="514148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62" name="object 62"/>
          <p:cNvSpPr/>
          <p:nvPr/>
        </p:nvSpPr>
        <p:spPr>
          <a:xfrm>
            <a:off x="6187660" y="516346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63" name="object 63"/>
          <p:cNvSpPr/>
          <p:nvPr/>
        </p:nvSpPr>
        <p:spPr>
          <a:xfrm>
            <a:off x="6187660" y="518544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64" name="object 64"/>
          <p:cNvSpPr/>
          <p:nvPr/>
        </p:nvSpPr>
        <p:spPr>
          <a:xfrm>
            <a:off x="6114458" y="5024252"/>
            <a:ext cx="439208" cy="374087"/>
          </a:xfrm>
          <a:prstGeom prst="rect">
            <a:avLst/>
          </a:prstGeom>
          <a:blipFill>
            <a:blip r:embed="rId7" cstate="print"/>
            <a:stretch>
              <a:fillRect/>
            </a:stretch>
          </a:blipFill>
        </p:spPr>
        <p:txBody>
          <a:bodyPr wrap="square" lIns="0" tIns="0" rIns="0" bIns="0" rtlCol="0"/>
          <a:lstStyle/>
          <a:p>
            <a:endParaRPr/>
          </a:p>
        </p:txBody>
      </p:sp>
      <p:sp>
        <p:nvSpPr>
          <p:cNvPr id="65" name="object 65"/>
          <p:cNvSpPr/>
          <p:nvPr/>
        </p:nvSpPr>
        <p:spPr>
          <a:xfrm>
            <a:off x="6114458" y="5024251"/>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66" name="object 66"/>
          <p:cNvSpPr/>
          <p:nvPr/>
        </p:nvSpPr>
        <p:spPr>
          <a:xfrm>
            <a:off x="6114458" y="5068214"/>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67" name="object 67"/>
          <p:cNvSpPr/>
          <p:nvPr/>
        </p:nvSpPr>
        <p:spPr>
          <a:xfrm>
            <a:off x="6114458" y="509019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68" name="object 68"/>
          <p:cNvSpPr/>
          <p:nvPr/>
        </p:nvSpPr>
        <p:spPr>
          <a:xfrm>
            <a:off x="6114458" y="511217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69" name="object 69"/>
          <p:cNvSpPr txBox="1"/>
          <p:nvPr/>
        </p:nvSpPr>
        <p:spPr>
          <a:xfrm>
            <a:off x="6120710" y="5196193"/>
            <a:ext cx="427355" cy="130805"/>
          </a:xfrm>
          <a:prstGeom prst="rect">
            <a:avLst/>
          </a:prstGeom>
        </p:spPr>
        <p:txBody>
          <a:bodyPr vert="horz" wrap="square" lIns="0" tIns="15240" rIns="0" bIns="0" rtlCol="0">
            <a:spAutoFit/>
          </a:bodyPr>
          <a:lstStyle/>
          <a:p>
            <a:pPr marL="12700">
              <a:spcBef>
                <a:spcPts val="120"/>
              </a:spcBef>
            </a:pPr>
            <a:r>
              <a:rPr sz="750" spc="5" dirty="0">
                <a:latin typeface="Arial"/>
                <a:cs typeface="Arial"/>
              </a:rPr>
              <a:t>Object:</a:t>
            </a:r>
            <a:r>
              <a:rPr sz="750" spc="-50" dirty="0">
                <a:latin typeface="Arial"/>
                <a:cs typeface="Arial"/>
              </a:rPr>
              <a:t> </a:t>
            </a:r>
            <a:r>
              <a:rPr sz="750" spc="10" dirty="0">
                <a:latin typeface="Arial"/>
                <a:cs typeface="Arial"/>
              </a:rPr>
              <a:t>B</a:t>
            </a:r>
            <a:endParaRPr sz="750">
              <a:latin typeface="Arial"/>
              <a:cs typeface="Arial"/>
            </a:endParaRPr>
          </a:p>
        </p:txBody>
      </p:sp>
      <p:sp>
        <p:nvSpPr>
          <p:cNvPr id="70" name="object 70"/>
          <p:cNvSpPr/>
          <p:nvPr/>
        </p:nvSpPr>
        <p:spPr>
          <a:xfrm>
            <a:off x="6187660" y="4364814"/>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25"/>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71" name="object 71"/>
          <p:cNvSpPr/>
          <p:nvPr/>
        </p:nvSpPr>
        <p:spPr>
          <a:xfrm>
            <a:off x="6187660" y="4364814"/>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72" name="object 72"/>
          <p:cNvSpPr/>
          <p:nvPr/>
        </p:nvSpPr>
        <p:spPr>
          <a:xfrm>
            <a:off x="6187660" y="440877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73" name="object 73"/>
          <p:cNvSpPr/>
          <p:nvPr/>
        </p:nvSpPr>
        <p:spPr>
          <a:xfrm>
            <a:off x="6187660" y="4430758"/>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74" name="object 74"/>
          <p:cNvSpPr/>
          <p:nvPr/>
        </p:nvSpPr>
        <p:spPr>
          <a:xfrm>
            <a:off x="6187660" y="4452739"/>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75" name="object 75"/>
          <p:cNvSpPr/>
          <p:nvPr/>
        </p:nvSpPr>
        <p:spPr>
          <a:xfrm>
            <a:off x="6114458" y="4291544"/>
            <a:ext cx="439208" cy="374087"/>
          </a:xfrm>
          <a:prstGeom prst="rect">
            <a:avLst/>
          </a:prstGeom>
          <a:blipFill>
            <a:blip r:embed="rId8" cstate="print"/>
            <a:stretch>
              <a:fillRect/>
            </a:stretch>
          </a:blipFill>
        </p:spPr>
        <p:txBody>
          <a:bodyPr wrap="square" lIns="0" tIns="0" rIns="0" bIns="0" rtlCol="0"/>
          <a:lstStyle/>
          <a:p>
            <a:endParaRPr/>
          </a:p>
        </p:txBody>
      </p:sp>
      <p:sp>
        <p:nvSpPr>
          <p:cNvPr id="76" name="object 76"/>
          <p:cNvSpPr/>
          <p:nvPr/>
        </p:nvSpPr>
        <p:spPr>
          <a:xfrm>
            <a:off x="6114458" y="4291543"/>
            <a:ext cx="439420" cy="374650"/>
          </a:xfrm>
          <a:custGeom>
            <a:avLst/>
            <a:gdLst/>
            <a:ahLst/>
            <a:cxnLst/>
            <a:rect l="l" t="t" r="r" b="b"/>
            <a:pathLst>
              <a:path w="439420" h="374650">
                <a:moveTo>
                  <a:pt x="0" y="43962"/>
                </a:moveTo>
                <a:lnTo>
                  <a:pt x="0" y="330125"/>
                </a:lnTo>
                <a:lnTo>
                  <a:pt x="11196" y="344013"/>
                </a:lnTo>
                <a:lnTo>
                  <a:pt x="42374" y="356080"/>
                </a:lnTo>
                <a:lnTo>
                  <a:pt x="89914" y="365600"/>
                </a:lnTo>
                <a:lnTo>
                  <a:pt x="150197" y="371844"/>
                </a:lnTo>
                <a:lnTo>
                  <a:pt x="219604" y="374087"/>
                </a:lnTo>
                <a:lnTo>
                  <a:pt x="289042" y="371844"/>
                </a:lnTo>
                <a:lnTo>
                  <a:pt x="349328" y="365600"/>
                </a:lnTo>
                <a:lnTo>
                  <a:pt x="396856" y="356080"/>
                </a:lnTo>
                <a:lnTo>
                  <a:pt x="428019" y="344013"/>
                </a:lnTo>
                <a:lnTo>
                  <a:pt x="439208" y="330125"/>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77" name="object 77"/>
          <p:cNvSpPr/>
          <p:nvPr/>
        </p:nvSpPr>
        <p:spPr>
          <a:xfrm>
            <a:off x="6114458" y="4335506"/>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78" name="object 78"/>
          <p:cNvSpPr/>
          <p:nvPr/>
        </p:nvSpPr>
        <p:spPr>
          <a:xfrm>
            <a:off x="6114458" y="4357487"/>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79" name="object 79"/>
          <p:cNvSpPr/>
          <p:nvPr/>
        </p:nvSpPr>
        <p:spPr>
          <a:xfrm>
            <a:off x="6114458" y="4379469"/>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80" name="object 80"/>
          <p:cNvSpPr txBox="1"/>
          <p:nvPr/>
        </p:nvSpPr>
        <p:spPr>
          <a:xfrm>
            <a:off x="6120710" y="4463485"/>
            <a:ext cx="427355" cy="130805"/>
          </a:xfrm>
          <a:prstGeom prst="rect">
            <a:avLst/>
          </a:prstGeom>
        </p:spPr>
        <p:txBody>
          <a:bodyPr vert="horz" wrap="square" lIns="0" tIns="15240" rIns="0" bIns="0" rtlCol="0">
            <a:spAutoFit/>
          </a:bodyPr>
          <a:lstStyle/>
          <a:p>
            <a:pPr marL="12700">
              <a:spcBef>
                <a:spcPts val="120"/>
              </a:spcBef>
            </a:pPr>
            <a:r>
              <a:rPr sz="750" spc="5" dirty="0">
                <a:latin typeface="Arial"/>
                <a:cs typeface="Arial"/>
              </a:rPr>
              <a:t>Object:</a:t>
            </a:r>
            <a:r>
              <a:rPr sz="750" spc="-50" dirty="0">
                <a:latin typeface="Arial"/>
                <a:cs typeface="Arial"/>
              </a:rPr>
              <a:t> </a:t>
            </a:r>
            <a:r>
              <a:rPr sz="750" spc="10" dirty="0">
                <a:latin typeface="Arial"/>
                <a:cs typeface="Arial"/>
              </a:rPr>
              <a:t>A</a:t>
            </a:r>
            <a:endParaRPr sz="750">
              <a:latin typeface="Arial"/>
              <a:cs typeface="Arial"/>
            </a:endParaRPr>
          </a:p>
        </p:txBody>
      </p:sp>
      <p:sp>
        <p:nvSpPr>
          <p:cNvPr id="81" name="object 81"/>
          <p:cNvSpPr/>
          <p:nvPr/>
        </p:nvSpPr>
        <p:spPr>
          <a:xfrm>
            <a:off x="6187660" y="5830230"/>
            <a:ext cx="439420" cy="374650"/>
          </a:xfrm>
          <a:custGeom>
            <a:avLst/>
            <a:gdLst/>
            <a:ahLst/>
            <a:cxnLst/>
            <a:rect l="l" t="t" r="r" b="b"/>
            <a:pathLst>
              <a:path w="439420" h="374650">
                <a:moveTo>
                  <a:pt x="219604" y="0"/>
                </a:moveTo>
                <a:lnTo>
                  <a:pt x="150197" y="2243"/>
                </a:lnTo>
                <a:lnTo>
                  <a:pt x="89914" y="8487"/>
                </a:lnTo>
                <a:lnTo>
                  <a:pt x="42374" y="18007"/>
                </a:lnTo>
                <a:lnTo>
                  <a:pt x="0" y="43962"/>
                </a:lnTo>
                <a:lnTo>
                  <a:pt x="0" y="330141"/>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396856" y="18007"/>
                </a:lnTo>
                <a:lnTo>
                  <a:pt x="349328" y="8487"/>
                </a:lnTo>
                <a:lnTo>
                  <a:pt x="289042" y="2243"/>
                </a:lnTo>
                <a:lnTo>
                  <a:pt x="219604" y="0"/>
                </a:lnTo>
                <a:close/>
              </a:path>
            </a:pathLst>
          </a:custGeom>
          <a:solidFill>
            <a:srgbClr val="E8EDF7"/>
          </a:solidFill>
        </p:spPr>
        <p:txBody>
          <a:bodyPr wrap="square" lIns="0" tIns="0" rIns="0" bIns="0" rtlCol="0"/>
          <a:lstStyle/>
          <a:p>
            <a:endParaRPr/>
          </a:p>
        </p:txBody>
      </p:sp>
      <p:sp>
        <p:nvSpPr>
          <p:cNvPr id="82" name="object 82"/>
          <p:cNvSpPr/>
          <p:nvPr/>
        </p:nvSpPr>
        <p:spPr>
          <a:xfrm>
            <a:off x="6187660" y="5830230"/>
            <a:ext cx="439420" cy="374650"/>
          </a:xfrm>
          <a:custGeom>
            <a:avLst/>
            <a:gdLst/>
            <a:ahLst/>
            <a:cxnLst/>
            <a:rect l="l" t="t" r="r" b="b"/>
            <a:pathLst>
              <a:path w="439420" h="374650">
                <a:moveTo>
                  <a:pt x="0" y="43962"/>
                </a:moveTo>
                <a:lnTo>
                  <a:pt x="0" y="330141"/>
                </a:lnTo>
                <a:lnTo>
                  <a:pt x="11196" y="344036"/>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E8EDF7"/>
            </a:solidFill>
          </a:ln>
        </p:spPr>
        <p:txBody>
          <a:bodyPr wrap="square" lIns="0" tIns="0" rIns="0" bIns="0" rtlCol="0"/>
          <a:lstStyle/>
          <a:p>
            <a:endParaRPr/>
          </a:p>
        </p:txBody>
      </p:sp>
      <p:sp>
        <p:nvSpPr>
          <p:cNvPr id="83" name="object 83"/>
          <p:cNvSpPr/>
          <p:nvPr/>
        </p:nvSpPr>
        <p:spPr>
          <a:xfrm>
            <a:off x="6187660" y="5874192"/>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84" name="object 84"/>
          <p:cNvSpPr/>
          <p:nvPr/>
        </p:nvSpPr>
        <p:spPr>
          <a:xfrm>
            <a:off x="6187660" y="5896173"/>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85" name="object 85"/>
          <p:cNvSpPr/>
          <p:nvPr/>
        </p:nvSpPr>
        <p:spPr>
          <a:xfrm>
            <a:off x="6187660" y="5918155"/>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E8EDF7"/>
            </a:solidFill>
          </a:ln>
        </p:spPr>
        <p:txBody>
          <a:bodyPr wrap="square" lIns="0" tIns="0" rIns="0" bIns="0" rtlCol="0"/>
          <a:lstStyle/>
          <a:p>
            <a:endParaRPr/>
          </a:p>
        </p:txBody>
      </p:sp>
      <p:sp>
        <p:nvSpPr>
          <p:cNvPr id="86" name="object 86"/>
          <p:cNvSpPr/>
          <p:nvPr/>
        </p:nvSpPr>
        <p:spPr>
          <a:xfrm>
            <a:off x="6114458" y="5756959"/>
            <a:ext cx="439208" cy="374104"/>
          </a:xfrm>
          <a:prstGeom prst="rect">
            <a:avLst/>
          </a:prstGeom>
          <a:blipFill>
            <a:blip r:embed="rId9" cstate="print"/>
            <a:stretch>
              <a:fillRect/>
            </a:stretch>
          </a:blipFill>
        </p:spPr>
        <p:txBody>
          <a:bodyPr wrap="square" lIns="0" tIns="0" rIns="0" bIns="0" rtlCol="0"/>
          <a:lstStyle/>
          <a:p>
            <a:endParaRPr/>
          </a:p>
        </p:txBody>
      </p:sp>
      <p:sp>
        <p:nvSpPr>
          <p:cNvPr id="87" name="object 87"/>
          <p:cNvSpPr/>
          <p:nvPr/>
        </p:nvSpPr>
        <p:spPr>
          <a:xfrm>
            <a:off x="6114458" y="5756959"/>
            <a:ext cx="439420" cy="374650"/>
          </a:xfrm>
          <a:custGeom>
            <a:avLst/>
            <a:gdLst/>
            <a:ahLst/>
            <a:cxnLst/>
            <a:rect l="l" t="t" r="r" b="b"/>
            <a:pathLst>
              <a:path w="439420" h="374650">
                <a:moveTo>
                  <a:pt x="0" y="43962"/>
                </a:moveTo>
                <a:lnTo>
                  <a:pt x="0" y="330141"/>
                </a:lnTo>
                <a:lnTo>
                  <a:pt x="11196" y="344036"/>
                </a:lnTo>
                <a:lnTo>
                  <a:pt x="42374" y="356104"/>
                </a:lnTo>
                <a:lnTo>
                  <a:pt x="89914" y="365621"/>
                </a:lnTo>
                <a:lnTo>
                  <a:pt x="150197" y="371862"/>
                </a:lnTo>
                <a:lnTo>
                  <a:pt x="219604" y="374104"/>
                </a:lnTo>
                <a:lnTo>
                  <a:pt x="289042" y="371862"/>
                </a:lnTo>
                <a:lnTo>
                  <a:pt x="349328" y="365621"/>
                </a:lnTo>
                <a:lnTo>
                  <a:pt x="396856" y="356104"/>
                </a:lnTo>
                <a:lnTo>
                  <a:pt x="428019" y="344036"/>
                </a:lnTo>
                <a:lnTo>
                  <a:pt x="439208" y="330141"/>
                </a:lnTo>
                <a:lnTo>
                  <a:pt x="439208" y="43962"/>
                </a:lnTo>
                <a:lnTo>
                  <a:pt x="428019" y="30074"/>
                </a:lnTo>
                <a:lnTo>
                  <a:pt x="396856" y="18007"/>
                </a:lnTo>
                <a:lnTo>
                  <a:pt x="349328" y="8487"/>
                </a:lnTo>
                <a:lnTo>
                  <a:pt x="289042" y="2243"/>
                </a:lnTo>
                <a:lnTo>
                  <a:pt x="219604" y="0"/>
                </a:lnTo>
                <a:lnTo>
                  <a:pt x="150197" y="2243"/>
                </a:lnTo>
                <a:lnTo>
                  <a:pt x="89914" y="8487"/>
                </a:lnTo>
                <a:lnTo>
                  <a:pt x="42374" y="18007"/>
                </a:lnTo>
                <a:lnTo>
                  <a:pt x="11196" y="30074"/>
                </a:lnTo>
                <a:lnTo>
                  <a:pt x="0" y="43962"/>
                </a:lnTo>
                <a:close/>
              </a:path>
            </a:pathLst>
          </a:custGeom>
          <a:ln w="3175">
            <a:solidFill>
              <a:srgbClr val="000000"/>
            </a:solidFill>
          </a:ln>
        </p:spPr>
        <p:txBody>
          <a:bodyPr wrap="square" lIns="0" tIns="0" rIns="0" bIns="0" rtlCol="0"/>
          <a:lstStyle/>
          <a:p>
            <a:endParaRPr/>
          </a:p>
        </p:txBody>
      </p:sp>
      <p:sp>
        <p:nvSpPr>
          <p:cNvPr id="88" name="object 88"/>
          <p:cNvSpPr/>
          <p:nvPr/>
        </p:nvSpPr>
        <p:spPr>
          <a:xfrm>
            <a:off x="6114458" y="5800921"/>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89" name="object 89"/>
          <p:cNvSpPr/>
          <p:nvPr/>
        </p:nvSpPr>
        <p:spPr>
          <a:xfrm>
            <a:off x="6114458" y="5822903"/>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90" name="object 90"/>
          <p:cNvSpPr/>
          <p:nvPr/>
        </p:nvSpPr>
        <p:spPr>
          <a:xfrm>
            <a:off x="6114458" y="5844884"/>
            <a:ext cx="439420" cy="44450"/>
          </a:xfrm>
          <a:custGeom>
            <a:avLst/>
            <a:gdLst/>
            <a:ahLst/>
            <a:cxnLst/>
            <a:rect l="l" t="t" r="r" b="b"/>
            <a:pathLst>
              <a:path w="439420" h="44450">
                <a:moveTo>
                  <a:pt x="0" y="0"/>
                </a:moveTo>
                <a:lnTo>
                  <a:pt x="42374" y="25955"/>
                </a:lnTo>
                <a:lnTo>
                  <a:pt x="89914" y="35474"/>
                </a:lnTo>
                <a:lnTo>
                  <a:pt x="150197" y="41719"/>
                </a:lnTo>
                <a:lnTo>
                  <a:pt x="219604" y="43962"/>
                </a:lnTo>
                <a:lnTo>
                  <a:pt x="289042" y="41719"/>
                </a:lnTo>
                <a:lnTo>
                  <a:pt x="349328" y="35474"/>
                </a:lnTo>
                <a:lnTo>
                  <a:pt x="396856" y="25955"/>
                </a:lnTo>
                <a:lnTo>
                  <a:pt x="428019" y="13888"/>
                </a:lnTo>
                <a:lnTo>
                  <a:pt x="439208" y="0"/>
                </a:lnTo>
              </a:path>
            </a:pathLst>
          </a:custGeom>
          <a:ln w="3175">
            <a:solidFill>
              <a:srgbClr val="000000"/>
            </a:solidFill>
          </a:ln>
        </p:spPr>
        <p:txBody>
          <a:bodyPr wrap="square" lIns="0" tIns="0" rIns="0" bIns="0" rtlCol="0"/>
          <a:lstStyle/>
          <a:p>
            <a:endParaRPr/>
          </a:p>
        </p:txBody>
      </p:sp>
      <p:sp>
        <p:nvSpPr>
          <p:cNvPr id="91" name="object 91"/>
          <p:cNvSpPr txBox="1"/>
          <p:nvPr/>
        </p:nvSpPr>
        <p:spPr>
          <a:xfrm>
            <a:off x="6166827" y="5870250"/>
            <a:ext cx="334645" cy="242118"/>
          </a:xfrm>
          <a:prstGeom prst="rect">
            <a:avLst/>
          </a:prstGeom>
        </p:spPr>
        <p:txBody>
          <a:bodyPr vert="horz" wrap="square" lIns="0" tIns="12065" rIns="0" bIns="0" rtlCol="0">
            <a:spAutoFit/>
          </a:bodyPr>
          <a:lstStyle/>
          <a:p>
            <a:pPr marL="131445" marR="5080" indent="-119380">
              <a:lnSpc>
                <a:spcPct val="102600"/>
              </a:lnSpc>
              <a:spcBef>
                <a:spcPts val="95"/>
              </a:spcBef>
            </a:pPr>
            <a:r>
              <a:rPr sz="750" spc="5" dirty="0">
                <a:latin typeface="Arial"/>
                <a:cs typeface="Arial"/>
              </a:rPr>
              <a:t>O</a:t>
            </a:r>
            <a:r>
              <a:rPr sz="750" spc="10" dirty="0">
                <a:latin typeface="Arial"/>
                <a:cs typeface="Arial"/>
              </a:rPr>
              <a:t>b</a:t>
            </a:r>
            <a:r>
              <a:rPr sz="750" dirty="0">
                <a:latin typeface="Arial"/>
                <a:cs typeface="Arial"/>
              </a:rPr>
              <a:t>j</a:t>
            </a:r>
            <a:r>
              <a:rPr sz="750" spc="10" dirty="0">
                <a:latin typeface="Arial"/>
                <a:cs typeface="Arial"/>
              </a:rPr>
              <a:t>e</a:t>
            </a:r>
            <a:r>
              <a:rPr sz="750" spc="5" dirty="0">
                <a:latin typeface="Arial"/>
                <a:cs typeface="Arial"/>
              </a:rPr>
              <a:t>c</a:t>
            </a:r>
            <a:r>
              <a:rPr sz="750" dirty="0">
                <a:latin typeface="Arial"/>
                <a:cs typeface="Arial"/>
              </a:rPr>
              <a:t>t</a:t>
            </a:r>
            <a:r>
              <a:rPr sz="750" spc="5" dirty="0">
                <a:latin typeface="Arial"/>
                <a:cs typeface="Arial"/>
              </a:rPr>
              <a:t>:  </a:t>
            </a:r>
            <a:r>
              <a:rPr sz="750" spc="10" dirty="0">
                <a:latin typeface="Arial"/>
                <a:cs typeface="Arial"/>
              </a:rPr>
              <a:t>C</a:t>
            </a:r>
            <a:endParaRPr sz="750">
              <a:latin typeface="Arial"/>
              <a:cs typeface="Arial"/>
            </a:endParaRPr>
          </a:p>
        </p:txBody>
      </p:sp>
      <p:sp>
        <p:nvSpPr>
          <p:cNvPr id="92" name="object 92"/>
          <p:cNvSpPr/>
          <p:nvPr/>
        </p:nvSpPr>
        <p:spPr>
          <a:xfrm>
            <a:off x="5803352" y="5211336"/>
            <a:ext cx="163830" cy="0"/>
          </a:xfrm>
          <a:custGeom>
            <a:avLst/>
            <a:gdLst/>
            <a:ahLst/>
            <a:cxnLst/>
            <a:rect l="l" t="t" r="r" b="b"/>
            <a:pathLst>
              <a:path w="163829">
                <a:moveTo>
                  <a:pt x="163483" y="0"/>
                </a:moveTo>
                <a:lnTo>
                  <a:pt x="0" y="0"/>
                </a:lnTo>
              </a:path>
            </a:pathLst>
          </a:custGeom>
          <a:ln w="33216">
            <a:solidFill>
              <a:srgbClr val="4677BE"/>
            </a:solidFill>
          </a:ln>
        </p:spPr>
        <p:txBody>
          <a:bodyPr wrap="square" lIns="0" tIns="0" rIns="0" bIns="0" rtlCol="0"/>
          <a:lstStyle/>
          <a:p>
            <a:endParaRPr/>
          </a:p>
        </p:txBody>
      </p:sp>
      <p:sp>
        <p:nvSpPr>
          <p:cNvPr id="93" name="object 93"/>
          <p:cNvSpPr/>
          <p:nvPr/>
        </p:nvSpPr>
        <p:spPr>
          <a:xfrm>
            <a:off x="5953415" y="5157604"/>
            <a:ext cx="161290" cy="107950"/>
          </a:xfrm>
          <a:custGeom>
            <a:avLst/>
            <a:gdLst/>
            <a:ahLst/>
            <a:cxnLst/>
            <a:rect l="l" t="t" r="r" b="b"/>
            <a:pathLst>
              <a:path w="161289" h="107950">
                <a:moveTo>
                  <a:pt x="0" y="0"/>
                </a:moveTo>
                <a:lnTo>
                  <a:pt x="0" y="107463"/>
                </a:lnTo>
                <a:lnTo>
                  <a:pt x="161043" y="53731"/>
                </a:lnTo>
                <a:lnTo>
                  <a:pt x="0" y="0"/>
                </a:lnTo>
                <a:close/>
              </a:path>
            </a:pathLst>
          </a:custGeom>
          <a:solidFill>
            <a:srgbClr val="4677BE"/>
          </a:solidFill>
        </p:spPr>
        <p:txBody>
          <a:bodyPr wrap="square" lIns="0" tIns="0" rIns="0" bIns="0" rtlCol="0"/>
          <a:lstStyle/>
          <a:p>
            <a:endParaRPr/>
          </a:p>
        </p:txBody>
      </p:sp>
      <p:sp>
        <p:nvSpPr>
          <p:cNvPr id="94" name="object 94"/>
          <p:cNvSpPr/>
          <p:nvPr/>
        </p:nvSpPr>
        <p:spPr>
          <a:xfrm>
            <a:off x="5672811" y="5403632"/>
            <a:ext cx="390525" cy="319405"/>
          </a:xfrm>
          <a:custGeom>
            <a:avLst/>
            <a:gdLst/>
            <a:ahLst/>
            <a:cxnLst/>
            <a:rect l="l" t="t" r="r" b="b"/>
            <a:pathLst>
              <a:path w="390525" h="319404">
                <a:moveTo>
                  <a:pt x="0" y="0"/>
                </a:moveTo>
                <a:lnTo>
                  <a:pt x="390244" y="318890"/>
                </a:lnTo>
              </a:path>
            </a:pathLst>
          </a:custGeom>
          <a:ln w="33203">
            <a:solidFill>
              <a:srgbClr val="4677BE"/>
            </a:solidFill>
          </a:ln>
        </p:spPr>
        <p:txBody>
          <a:bodyPr wrap="square" lIns="0" tIns="0" rIns="0" bIns="0" rtlCol="0"/>
          <a:lstStyle/>
          <a:p>
            <a:endParaRPr/>
          </a:p>
        </p:txBody>
      </p:sp>
      <p:sp>
        <p:nvSpPr>
          <p:cNvPr id="95" name="object 95"/>
          <p:cNvSpPr/>
          <p:nvPr/>
        </p:nvSpPr>
        <p:spPr>
          <a:xfrm>
            <a:off x="6018728" y="5672454"/>
            <a:ext cx="117475" cy="109855"/>
          </a:xfrm>
          <a:custGeom>
            <a:avLst/>
            <a:gdLst/>
            <a:ahLst/>
            <a:cxnLst/>
            <a:rect l="l" t="t" r="r" b="b"/>
            <a:pathLst>
              <a:path w="117475" h="109854">
                <a:moveTo>
                  <a:pt x="67914" y="0"/>
                </a:moveTo>
                <a:lnTo>
                  <a:pt x="0" y="83203"/>
                </a:lnTo>
                <a:lnTo>
                  <a:pt x="117122" y="109580"/>
                </a:lnTo>
                <a:lnTo>
                  <a:pt x="67914" y="0"/>
                </a:lnTo>
                <a:close/>
              </a:path>
            </a:pathLst>
          </a:custGeom>
          <a:solidFill>
            <a:srgbClr val="4677BE"/>
          </a:solidFill>
        </p:spPr>
        <p:txBody>
          <a:bodyPr wrap="square" lIns="0" tIns="0" rIns="0" bIns="0" rtlCol="0"/>
          <a:lstStyle/>
          <a:p>
            <a:endParaRPr/>
          </a:p>
        </p:txBody>
      </p:sp>
      <p:sp>
        <p:nvSpPr>
          <p:cNvPr id="96" name="object 96"/>
          <p:cNvSpPr/>
          <p:nvPr/>
        </p:nvSpPr>
        <p:spPr>
          <a:xfrm>
            <a:off x="5837431" y="4716107"/>
            <a:ext cx="243028" cy="243258"/>
          </a:xfrm>
          <a:prstGeom prst="rect">
            <a:avLst/>
          </a:prstGeom>
          <a:blipFill>
            <a:blip r:embed="rId10" cstate="print"/>
            <a:stretch>
              <a:fillRect/>
            </a:stretch>
          </a:blipFill>
        </p:spPr>
        <p:txBody>
          <a:bodyPr wrap="square" lIns="0" tIns="0" rIns="0" bIns="0" rtlCol="0"/>
          <a:lstStyle/>
          <a:p>
            <a:endParaRPr/>
          </a:p>
        </p:txBody>
      </p:sp>
      <p:sp>
        <p:nvSpPr>
          <p:cNvPr id="97" name="object 97"/>
          <p:cNvSpPr txBox="1"/>
          <p:nvPr/>
        </p:nvSpPr>
        <p:spPr>
          <a:xfrm>
            <a:off x="5616840" y="3923725"/>
            <a:ext cx="391795" cy="189796"/>
          </a:xfrm>
          <a:prstGeom prst="rect">
            <a:avLst/>
          </a:prstGeom>
        </p:spPr>
        <p:txBody>
          <a:bodyPr vert="horz" wrap="square" lIns="0" tIns="12700" rIns="0" bIns="0" rtlCol="0">
            <a:spAutoFit/>
          </a:bodyPr>
          <a:lstStyle/>
          <a:p>
            <a:pPr marL="12700">
              <a:spcBef>
                <a:spcPts val="100"/>
              </a:spcBef>
            </a:pPr>
            <a:r>
              <a:rPr sz="1150" b="1" dirty="0">
                <a:solidFill>
                  <a:srgbClr val="FF6600"/>
                </a:solidFill>
                <a:latin typeface="Arial"/>
                <a:cs typeface="Arial"/>
              </a:rPr>
              <a:t>Write</a:t>
            </a:r>
            <a:endParaRPr sz="1150">
              <a:latin typeface="Arial"/>
              <a:cs typeface="Arial"/>
            </a:endParaRPr>
          </a:p>
        </p:txBody>
      </p:sp>
      <p:sp>
        <p:nvSpPr>
          <p:cNvPr id="98" name="object 98"/>
          <p:cNvSpPr/>
          <p:nvPr/>
        </p:nvSpPr>
        <p:spPr>
          <a:xfrm>
            <a:off x="2869237" y="4837736"/>
            <a:ext cx="4099560" cy="0"/>
          </a:xfrm>
          <a:custGeom>
            <a:avLst/>
            <a:gdLst/>
            <a:ahLst/>
            <a:cxnLst/>
            <a:rect l="l" t="t" r="r" b="b"/>
            <a:pathLst>
              <a:path w="4099559">
                <a:moveTo>
                  <a:pt x="0" y="0"/>
                </a:moveTo>
                <a:lnTo>
                  <a:pt x="4099237" y="0"/>
                </a:lnTo>
              </a:path>
            </a:pathLst>
          </a:custGeom>
          <a:ln w="3175">
            <a:solidFill>
              <a:srgbClr val="000000"/>
            </a:solidFill>
          </a:ln>
        </p:spPr>
        <p:txBody>
          <a:bodyPr wrap="square" lIns="0" tIns="0" rIns="0" bIns="0" rtlCol="0"/>
          <a:lstStyle/>
          <a:p>
            <a:endParaRPr/>
          </a:p>
        </p:txBody>
      </p:sp>
      <p:sp>
        <p:nvSpPr>
          <p:cNvPr id="99" name="object 99"/>
          <p:cNvSpPr/>
          <p:nvPr/>
        </p:nvSpPr>
        <p:spPr>
          <a:xfrm>
            <a:off x="2869237" y="5570444"/>
            <a:ext cx="4099560" cy="0"/>
          </a:xfrm>
          <a:custGeom>
            <a:avLst/>
            <a:gdLst/>
            <a:ahLst/>
            <a:cxnLst/>
            <a:rect l="l" t="t" r="r" b="b"/>
            <a:pathLst>
              <a:path w="4099559">
                <a:moveTo>
                  <a:pt x="0" y="0"/>
                </a:moveTo>
                <a:lnTo>
                  <a:pt x="4099237" y="0"/>
                </a:lnTo>
              </a:path>
            </a:pathLst>
          </a:custGeom>
          <a:ln w="3175">
            <a:solidFill>
              <a:srgbClr val="000000"/>
            </a:solidFill>
          </a:ln>
        </p:spPr>
        <p:txBody>
          <a:bodyPr wrap="square" lIns="0" tIns="0" rIns="0" bIns="0" rtlCol="0"/>
          <a:lstStyle/>
          <a:p>
            <a:endParaRPr/>
          </a:p>
        </p:txBody>
      </p:sp>
      <p:sp>
        <p:nvSpPr>
          <p:cNvPr id="100" name="object 100"/>
          <p:cNvSpPr txBox="1"/>
          <p:nvPr/>
        </p:nvSpPr>
        <p:spPr>
          <a:xfrm>
            <a:off x="2926400" y="4339310"/>
            <a:ext cx="138499" cy="27876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High</a:t>
            </a:r>
            <a:endParaRPr sz="900">
              <a:latin typeface="Arial"/>
              <a:cs typeface="Arial"/>
            </a:endParaRPr>
          </a:p>
        </p:txBody>
      </p:sp>
      <p:sp>
        <p:nvSpPr>
          <p:cNvPr id="101" name="object 101"/>
          <p:cNvSpPr txBox="1"/>
          <p:nvPr/>
        </p:nvSpPr>
        <p:spPr>
          <a:xfrm>
            <a:off x="2926400" y="5018163"/>
            <a:ext cx="138499" cy="38671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Middle</a:t>
            </a:r>
            <a:endParaRPr sz="900">
              <a:latin typeface="Arial"/>
              <a:cs typeface="Arial"/>
            </a:endParaRPr>
          </a:p>
        </p:txBody>
      </p:sp>
      <p:sp>
        <p:nvSpPr>
          <p:cNvPr id="102" name="object 102"/>
          <p:cNvSpPr txBox="1"/>
          <p:nvPr/>
        </p:nvSpPr>
        <p:spPr>
          <a:xfrm>
            <a:off x="2926400" y="5817374"/>
            <a:ext cx="138499" cy="25336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Low</a:t>
            </a:r>
            <a:endParaRPr sz="900">
              <a:latin typeface="Arial"/>
              <a:cs typeface="Arial"/>
            </a:endParaRPr>
          </a:p>
        </p:txBody>
      </p:sp>
      <p:sp>
        <p:nvSpPr>
          <p:cNvPr id="103" name="object 103"/>
          <p:cNvSpPr txBox="1"/>
          <p:nvPr/>
        </p:nvSpPr>
        <p:spPr>
          <a:xfrm>
            <a:off x="4817452" y="4339310"/>
            <a:ext cx="138499" cy="27876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High</a:t>
            </a:r>
            <a:endParaRPr sz="900">
              <a:latin typeface="Arial"/>
              <a:cs typeface="Arial"/>
            </a:endParaRPr>
          </a:p>
        </p:txBody>
      </p:sp>
      <p:sp>
        <p:nvSpPr>
          <p:cNvPr id="105" name="object 105"/>
          <p:cNvSpPr txBox="1"/>
          <p:nvPr/>
        </p:nvSpPr>
        <p:spPr>
          <a:xfrm>
            <a:off x="4817452" y="5817374"/>
            <a:ext cx="138499" cy="25336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Low</a:t>
            </a:r>
            <a:endParaRPr sz="900">
              <a:latin typeface="Arial"/>
              <a:cs typeface="Arial"/>
            </a:endParaRPr>
          </a:p>
        </p:txBody>
      </p:sp>
      <p:sp>
        <p:nvSpPr>
          <p:cNvPr id="108" name="object 9">
            <a:extLst>
              <a:ext uri="{FF2B5EF4-FFF2-40B4-BE49-F238E27FC236}">
                <a16:creationId xmlns:a16="http://schemas.microsoft.com/office/drawing/2014/main" id="{D58F4E31-6CFD-EA42-9527-436C242B0F18}"/>
              </a:ext>
            </a:extLst>
          </p:cNvPr>
          <p:cNvSpPr/>
          <p:nvPr/>
        </p:nvSpPr>
        <p:spPr>
          <a:xfrm>
            <a:off x="5149512" y="5098645"/>
            <a:ext cx="732155" cy="384810"/>
          </a:xfrm>
          <a:custGeom>
            <a:avLst/>
            <a:gdLst/>
            <a:ahLst/>
            <a:cxnLst/>
            <a:rect l="l" t="t" r="r" b="b"/>
            <a:pathLst>
              <a:path w="732154" h="384810">
                <a:moveTo>
                  <a:pt x="658771" y="0"/>
                </a:move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close/>
              </a:path>
            </a:pathLst>
          </a:custGeom>
          <a:solidFill>
            <a:srgbClr val="ECF0F8"/>
          </a:solidFill>
        </p:spPr>
        <p:txBody>
          <a:bodyPr wrap="square" lIns="0" tIns="0" rIns="0" bIns="0" rtlCol="0"/>
          <a:lstStyle/>
          <a:p>
            <a:endParaRPr/>
          </a:p>
        </p:txBody>
      </p:sp>
      <p:sp>
        <p:nvSpPr>
          <p:cNvPr id="109" name="object 10">
            <a:extLst>
              <a:ext uri="{FF2B5EF4-FFF2-40B4-BE49-F238E27FC236}">
                <a16:creationId xmlns:a16="http://schemas.microsoft.com/office/drawing/2014/main" id="{54722152-AA56-A64C-94AB-EACB6CC629BF}"/>
              </a:ext>
            </a:extLst>
          </p:cNvPr>
          <p:cNvSpPr/>
          <p:nvPr/>
        </p:nvSpPr>
        <p:spPr>
          <a:xfrm>
            <a:off x="5149512" y="5098645"/>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ECF0F8"/>
            </a:solidFill>
          </a:ln>
        </p:spPr>
        <p:txBody>
          <a:bodyPr wrap="square" lIns="0" tIns="0" rIns="0" bIns="0" rtlCol="0"/>
          <a:lstStyle/>
          <a:p>
            <a:endParaRPr/>
          </a:p>
        </p:txBody>
      </p:sp>
      <p:sp>
        <p:nvSpPr>
          <p:cNvPr id="110" name="object 11">
            <a:extLst>
              <a:ext uri="{FF2B5EF4-FFF2-40B4-BE49-F238E27FC236}">
                <a16:creationId xmlns:a16="http://schemas.microsoft.com/office/drawing/2014/main" id="{ACE3A249-EF75-6743-BDA0-52A816CA6D50}"/>
              </a:ext>
            </a:extLst>
          </p:cNvPr>
          <p:cNvSpPr/>
          <p:nvPr/>
        </p:nvSpPr>
        <p:spPr>
          <a:xfrm>
            <a:off x="5076311" y="5025375"/>
            <a:ext cx="731973" cy="384671"/>
          </a:xfrm>
          <a:prstGeom prst="rect">
            <a:avLst/>
          </a:prstGeom>
          <a:blipFill>
            <a:blip r:embed="rId2" cstate="print"/>
            <a:stretch>
              <a:fillRect/>
            </a:stretch>
          </a:blipFill>
        </p:spPr>
        <p:txBody>
          <a:bodyPr wrap="square" lIns="0" tIns="0" rIns="0" bIns="0" rtlCol="0"/>
          <a:lstStyle/>
          <a:p>
            <a:endParaRPr/>
          </a:p>
        </p:txBody>
      </p:sp>
      <p:sp>
        <p:nvSpPr>
          <p:cNvPr id="111" name="object 12">
            <a:extLst>
              <a:ext uri="{FF2B5EF4-FFF2-40B4-BE49-F238E27FC236}">
                <a16:creationId xmlns:a16="http://schemas.microsoft.com/office/drawing/2014/main" id="{2EAC2F8C-8271-9046-95AB-AAD4C718FA90}"/>
              </a:ext>
            </a:extLst>
          </p:cNvPr>
          <p:cNvSpPr/>
          <p:nvPr/>
        </p:nvSpPr>
        <p:spPr>
          <a:xfrm>
            <a:off x="5076311" y="5025374"/>
            <a:ext cx="732155" cy="384810"/>
          </a:xfrm>
          <a:custGeom>
            <a:avLst/>
            <a:gdLst/>
            <a:ahLst/>
            <a:cxnLst/>
            <a:rect l="l" t="t" r="r" b="b"/>
            <a:pathLst>
              <a:path w="732154" h="384810">
                <a:moveTo>
                  <a:pt x="73201" y="384671"/>
                </a:moveTo>
                <a:lnTo>
                  <a:pt x="658771" y="384671"/>
                </a:lnTo>
                <a:lnTo>
                  <a:pt x="687297" y="378912"/>
                </a:lnTo>
                <a:lnTo>
                  <a:pt x="710561" y="363209"/>
                </a:lnTo>
                <a:lnTo>
                  <a:pt x="726231" y="339919"/>
                </a:lnTo>
                <a:lnTo>
                  <a:pt x="731973" y="311400"/>
                </a:lnTo>
                <a:lnTo>
                  <a:pt x="731973" y="73270"/>
                </a:lnTo>
                <a:lnTo>
                  <a:pt x="726231" y="44752"/>
                </a:lnTo>
                <a:lnTo>
                  <a:pt x="710561" y="21462"/>
                </a:lnTo>
                <a:lnTo>
                  <a:pt x="687297" y="5758"/>
                </a:lnTo>
                <a:lnTo>
                  <a:pt x="658771" y="0"/>
                </a:lnTo>
                <a:lnTo>
                  <a:pt x="73201" y="0"/>
                </a:lnTo>
                <a:lnTo>
                  <a:pt x="44706" y="5758"/>
                </a:lnTo>
                <a:lnTo>
                  <a:pt x="21438" y="21462"/>
                </a:lnTo>
                <a:lnTo>
                  <a:pt x="5752" y="44752"/>
                </a:lnTo>
                <a:lnTo>
                  <a:pt x="0" y="73270"/>
                </a:lnTo>
                <a:lnTo>
                  <a:pt x="0" y="311400"/>
                </a:lnTo>
                <a:lnTo>
                  <a:pt x="5752" y="339919"/>
                </a:lnTo>
                <a:lnTo>
                  <a:pt x="21438" y="363209"/>
                </a:lnTo>
                <a:lnTo>
                  <a:pt x="44706" y="378912"/>
                </a:lnTo>
                <a:lnTo>
                  <a:pt x="73201" y="384671"/>
                </a:lnTo>
                <a:close/>
              </a:path>
            </a:pathLst>
          </a:custGeom>
          <a:ln w="3175">
            <a:solidFill>
              <a:srgbClr val="000000"/>
            </a:solidFill>
          </a:ln>
        </p:spPr>
        <p:txBody>
          <a:bodyPr wrap="square" lIns="0" tIns="0" rIns="0" bIns="0" rtlCol="0"/>
          <a:lstStyle/>
          <a:p>
            <a:endParaRPr/>
          </a:p>
        </p:txBody>
      </p:sp>
      <p:sp>
        <p:nvSpPr>
          <p:cNvPr id="112" name="object 13">
            <a:extLst>
              <a:ext uri="{FF2B5EF4-FFF2-40B4-BE49-F238E27FC236}">
                <a16:creationId xmlns:a16="http://schemas.microsoft.com/office/drawing/2014/main" id="{7584A356-9907-054E-AE7A-E14023C95D82}"/>
              </a:ext>
            </a:extLst>
          </p:cNvPr>
          <p:cNvSpPr txBox="1"/>
          <p:nvPr/>
        </p:nvSpPr>
        <p:spPr>
          <a:xfrm>
            <a:off x="5112232" y="5078046"/>
            <a:ext cx="660400" cy="242118"/>
          </a:xfrm>
          <a:prstGeom prst="rect">
            <a:avLst/>
          </a:prstGeom>
        </p:spPr>
        <p:txBody>
          <a:bodyPr vert="horz" wrap="square" lIns="0" tIns="12065" rIns="0" bIns="0" rtlCol="0">
            <a:spAutoFit/>
          </a:bodyPr>
          <a:lstStyle/>
          <a:p>
            <a:pPr marL="156210" marR="5080" indent="-144145">
              <a:lnSpc>
                <a:spcPct val="102600"/>
              </a:lnSpc>
              <a:spcBef>
                <a:spcPts val="95"/>
              </a:spcBef>
            </a:pPr>
            <a:r>
              <a:rPr sz="750" spc="5" dirty="0">
                <a:latin typeface="Arial"/>
                <a:cs typeface="Arial"/>
              </a:rPr>
              <a:t>Subject:</a:t>
            </a:r>
            <a:r>
              <a:rPr sz="750" spc="-55" dirty="0">
                <a:latin typeface="Arial"/>
                <a:cs typeface="Arial"/>
              </a:rPr>
              <a:t> </a:t>
            </a:r>
            <a:r>
              <a:rPr sz="750" spc="5" dirty="0">
                <a:latin typeface="Arial"/>
                <a:cs typeface="Arial"/>
              </a:rPr>
              <a:t>Alfred  (Secret)</a:t>
            </a:r>
            <a:endParaRPr sz="750" dirty="0">
              <a:latin typeface="Arial"/>
              <a:cs typeface="Arial"/>
            </a:endParaRPr>
          </a:p>
        </p:txBody>
      </p:sp>
      <p:sp>
        <p:nvSpPr>
          <p:cNvPr id="114" name="object 101">
            <a:extLst>
              <a:ext uri="{FF2B5EF4-FFF2-40B4-BE49-F238E27FC236}">
                <a16:creationId xmlns:a16="http://schemas.microsoft.com/office/drawing/2014/main" id="{FEC36226-B9AF-0143-958E-B77DB8877404}"/>
              </a:ext>
            </a:extLst>
          </p:cNvPr>
          <p:cNvSpPr txBox="1"/>
          <p:nvPr/>
        </p:nvSpPr>
        <p:spPr>
          <a:xfrm>
            <a:off x="4836601" y="5024578"/>
            <a:ext cx="138499" cy="386715"/>
          </a:xfrm>
          <a:prstGeom prst="rect">
            <a:avLst/>
          </a:prstGeom>
        </p:spPr>
        <p:txBody>
          <a:bodyPr vert="vert270" wrap="square" lIns="0" tIns="1270" rIns="0" bIns="0" rtlCol="0">
            <a:spAutoFit/>
          </a:bodyPr>
          <a:lstStyle/>
          <a:p>
            <a:pPr marL="12700">
              <a:spcBef>
                <a:spcPts val="10"/>
              </a:spcBef>
            </a:pPr>
            <a:r>
              <a:rPr sz="900" b="1" dirty="0">
                <a:solidFill>
                  <a:srgbClr val="008000"/>
                </a:solidFill>
                <a:latin typeface="Arial"/>
                <a:cs typeface="Arial"/>
              </a:rPr>
              <a:t>Middle</a:t>
            </a:r>
            <a:endParaRPr sz="900">
              <a:latin typeface="Arial"/>
              <a:cs typeface="Arial"/>
            </a:endParaRPr>
          </a:p>
        </p:txBody>
      </p:sp>
    </p:spTree>
    <p:extLst>
      <p:ext uri="{BB962C8B-B14F-4D97-AF65-F5344CB8AC3E}">
        <p14:creationId xmlns:p14="http://schemas.microsoft.com/office/powerpoint/2010/main" val="2074595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073523" y="3970908"/>
            <a:ext cx="2454275" cy="1878964"/>
          </a:xfrm>
          <a:custGeom>
            <a:avLst/>
            <a:gdLst/>
            <a:ahLst/>
            <a:cxnLst/>
            <a:rect l="l" t="t" r="r" b="b"/>
            <a:pathLst>
              <a:path w="2454275" h="1878964">
                <a:moveTo>
                  <a:pt x="408559" y="1375041"/>
                </a:moveTo>
                <a:lnTo>
                  <a:pt x="408305" y="1373759"/>
                </a:lnTo>
                <a:lnTo>
                  <a:pt x="407924" y="1372501"/>
                </a:lnTo>
                <a:lnTo>
                  <a:pt x="405155" y="1364869"/>
                </a:lnTo>
                <a:lnTo>
                  <a:pt x="355473" y="1227709"/>
                </a:lnTo>
                <a:lnTo>
                  <a:pt x="354965" y="1225181"/>
                </a:lnTo>
                <a:lnTo>
                  <a:pt x="354330" y="1223911"/>
                </a:lnTo>
                <a:lnTo>
                  <a:pt x="353314" y="1221359"/>
                </a:lnTo>
                <a:lnTo>
                  <a:pt x="352425" y="1220089"/>
                </a:lnTo>
                <a:lnTo>
                  <a:pt x="351790" y="1218831"/>
                </a:lnTo>
                <a:lnTo>
                  <a:pt x="346710" y="1218831"/>
                </a:lnTo>
                <a:lnTo>
                  <a:pt x="345567" y="1220089"/>
                </a:lnTo>
                <a:lnTo>
                  <a:pt x="342773" y="1221359"/>
                </a:lnTo>
                <a:lnTo>
                  <a:pt x="340868" y="1222629"/>
                </a:lnTo>
                <a:lnTo>
                  <a:pt x="329819" y="1232801"/>
                </a:lnTo>
                <a:lnTo>
                  <a:pt x="329184" y="1232801"/>
                </a:lnTo>
                <a:lnTo>
                  <a:pt x="328930" y="1234059"/>
                </a:lnTo>
                <a:lnTo>
                  <a:pt x="329057" y="1236611"/>
                </a:lnTo>
                <a:lnTo>
                  <a:pt x="329311" y="1236611"/>
                </a:lnTo>
                <a:lnTo>
                  <a:pt x="329692" y="1237881"/>
                </a:lnTo>
                <a:lnTo>
                  <a:pt x="377317" y="1363599"/>
                </a:lnTo>
                <a:lnTo>
                  <a:pt x="378206" y="1364869"/>
                </a:lnTo>
                <a:lnTo>
                  <a:pt x="376936" y="1363599"/>
                </a:lnTo>
                <a:lnTo>
                  <a:pt x="324954" y="1324241"/>
                </a:lnTo>
                <a:lnTo>
                  <a:pt x="269621" y="1282319"/>
                </a:lnTo>
                <a:lnTo>
                  <a:pt x="268859" y="1282319"/>
                </a:lnTo>
                <a:lnTo>
                  <a:pt x="268097" y="1281049"/>
                </a:lnTo>
                <a:lnTo>
                  <a:pt x="264541" y="1281049"/>
                </a:lnTo>
                <a:lnTo>
                  <a:pt x="263398" y="1282319"/>
                </a:lnTo>
                <a:lnTo>
                  <a:pt x="262128" y="1282319"/>
                </a:lnTo>
                <a:lnTo>
                  <a:pt x="260604" y="1283601"/>
                </a:lnTo>
                <a:lnTo>
                  <a:pt x="257175" y="1286141"/>
                </a:lnTo>
                <a:lnTo>
                  <a:pt x="252730" y="1288669"/>
                </a:lnTo>
                <a:lnTo>
                  <a:pt x="250825" y="1289951"/>
                </a:lnTo>
                <a:lnTo>
                  <a:pt x="249555" y="1291209"/>
                </a:lnTo>
                <a:lnTo>
                  <a:pt x="248158" y="1292491"/>
                </a:lnTo>
                <a:lnTo>
                  <a:pt x="247269" y="1293749"/>
                </a:lnTo>
                <a:lnTo>
                  <a:pt x="246634" y="1295019"/>
                </a:lnTo>
                <a:lnTo>
                  <a:pt x="246126" y="1296301"/>
                </a:lnTo>
                <a:lnTo>
                  <a:pt x="245745" y="1296301"/>
                </a:lnTo>
                <a:lnTo>
                  <a:pt x="245872" y="1297559"/>
                </a:lnTo>
                <a:lnTo>
                  <a:pt x="245872" y="1298841"/>
                </a:lnTo>
                <a:lnTo>
                  <a:pt x="246126" y="1300099"/>
                </a:lnTo>
                <a:lnTo>
                  <a:pt x="246507" y="1300099"/>
                </a:lnTo>
                <a:lnTo>
                  <a:pt x="296291" y="1424559"/>
                </a:lnTo>
                <a:lnTo>
                  <a:pt x="296926" y="1425841"/>
                </a:lnTo>
                <a:lnTo>
                  <a:pt x="295783" y="1424559"/>
                </a:lnTo>
                <a:lnTo>
                  <a:pt x="188341" y="1344549"/>
                </a:lnTo>
                <a:lnTo>
                  <a:pt x="187452" y="1343291"/>
                </a:lnTo>
                <a:lnTo>
                  <a:pt x="185801" y="1343291"/>
                </a:lnTo>
                <a:lnTo>
                  <a:pt x="184912" y="1342009"/>
                </a:lnTo>
                <a:lnTo>
                  <a:pt x="184023" y="1342009"/>
                </a:lnTo>
                <a:lnTo>
                  <a:pt x="182880" y="1343291"/>
                </a:lnTo>
                <a:lnTo>
                  <a:pt x="180467" y="1343291"/>
                </a:lnTo>
                <a:lnTo>
                  <a:pt x="177165" y="1345819"/>
                </a:lnTo>
                <a:lnTo>
                  <a:pt x="172339" y="1349641"/>
                </a:lnTo>
                <a:lnTo>
                  <a:pt x="170307" y="1350899"/>
                </a:lnTo>
                <a:lnTo>
                  <a:pt x="168529" y="1352169"/>
                </a:lnTo>
                <a:lnTo>
                  <a:pt x="165735" y="1354709"/>
                </a:lnTo>
                <a:lnTo>
                  <a:pt x="164719" y="1355991"/>
                </a:lnTo>
                <a:lnTo>
                  <a:pt x="163449" y="1357249"/>
                </a:lnTo>
                <a:lnTo>
                  <a:pt x="163068" y="1358519"/>
                </a:lnTo>
                <a:lnTo>
                  <a:pt x="163068" y="1359801"/>
                </a:lnTo>
                <a:lnTo>
                  <a:pt x="163449" y="1361059"/>
                </a:lnTo>
                <a:lnTo>
                  <a:pt x="164084" y="1362341"/>
                </a:lnTo>
                <a:lnTo>
                  <a:pt x="165227" y="1363599"/>
                </a:lnTo>
                <a:lnTo>
                  <a:pt x="167005" y="1364869"/>
                </a:lnTo>
                <a:lnTo>
                  <a:pt x="168148" y="1366151"/>
                </a:lnTo>
                <a:lnTo>
                  <a:pt x="169672" y="1366151"/>
                </a:lnTo>
                <a:lnTo>
                  <a:pt x="295275" y="1457591"/>
                </a:lnTo>
                <a:lnTo>
                  <a:pt x="296164" y="1458849"/>
                </a:lnTo>
                <a:lnTo>
                  <a:pt x="303403" y="1458849"/>
                </a:lnTo>
                <a:lnTo>
                  <a:pt x="305054" y="1457591"/>
                </a:lnTo>
                <a:lnTo>
                  <a:pt x="306959" y="1456309"/>
                </a:lnTo>
                <a:lnTo>
                  <a:pt x="308991" y="1455051"/>
                </a:lnTo>
                <a:lnTo>
                  <a:pt x="314198" y="1451241"/>
                </a:lnTo>
                <a:lnTo>
                  <a:pt x="319278" y="1447419"/>
                </a:lnTo>
                <a:lnTo>
                  <a:pt x="322834" y="1444891"/>
                </a:lnTo>
                <a:lnTo>
                  <a:pt x="324231" y="1442351"/>
                </a:lnTo>
                <a:lnTo>
                  <a:pt x="326009" y="1439799"/>
                </a:lnTo>
                <a:lnTo>
                  <a:pt x="326517" y="1439799"/>
                </a:lnTo>
                <a:lnTo>
                  <a:pt x="326771" y="1437259"/>
                </a:lnTo>
                <a:lnTo>
                  <a:pt x="326644" y="1436001"/>
                </a:lnTo>
                <a:lnTo>
                  <a:pt x="322567" y="1425841"/>
                </a:lnTo>
                <a:lnTo>
                  <a:pt x="282321" y="1325499"/>
                </a:lnTo>
                <a:lnTo>
                  <a:pt x="281686" y="1324241"/>
                </a:lnTo>
                <a:lnTo>
                  <a:pt x="282829" y="1325499"/>
                </a:lnTo>
                <a:lnTo>
                  <a:pt x="377063" y="1396619"/>
                </a:lnTo>
                <a:lnTo>
                  <a:pt x="378079" y="1396619"/>
                </a:lnTo>
                <a:lnTo>
                  <a:pt x="379095" y="1397901"/>
                </a:lnTo>
                <a:lnTo>
                  <a:pt x="383794" y="1397901"/>
                </a:lnTo>
                <a:lnTo>
                  <a:pt x="385318" y="1396619"/>
                </a:lnTo>
                <a:lnTo>
                  <a:pt x="387096" y="1395349"/>
                </a:lnTo>
                <a:lnTo>
                  <a:pt x="391160" y="1392809"/>
                </a:lnTo>
                <a:lnTo>
                  <a:pt x="393700" y="1391551"/>
                </a:lnTo>
                <a:lnTo>
                  <a:pt x="396494" y="1388999"/>
                </a:lnTo>
                <a:lnTo>
                  <a:pt x="399288" y="1387741"/>
                </a:lnTo>
                <a:lnTo>
                  <a:pt x="401574" y="1385201"/>
                </a:lnTo>
                <a:lnTo>
                  <a:pt x="403352" y="1383919"/>
                </a:lnTo>
                <a:lnTo>
                  <a:pt x="405003" y="1382649"/>
                </a:lnTo>
                <a:lnTo>
                  <a:pt x="406273" y="1381391"/>
                </a:lnTo>
                <a:lnTo>
                  <a:pt x="407035" y="1380109"/>
                </a:lnTo>
                <a:lnTo>
                  <a:pt x="407924" y="1378851"/>
                </a:lnTo>
                <a:lnTo>
                  <a:pt x="408305" y="1377569"/>
                </a:lnTo>
                <a:lnTo>
                  <a:pt x="408559" y="1375041"/>
                </a:lnTo>
                <a:close/>
              </a:path>
              <a:path w="2454275" h="1878964">
                <a:moveTo>
                  <a:pt x="479806" y="1072781"/>
                </a:moveTo>
                <a:lnTo>
                  <a:pt x="478028" y="1068959"/>
                </a:lnTo>
                <a:lnTo>
                  <a:pt x="473964" y="1063879"/>
                </a:lnTo>
                <a:lnTo>
                  <a:pt x="470027" y="1057529"/>
                </a:lnTo>
                <a:lnTo>
                  <a:pt x="466344" y="1054989"/>
                </a:lnTo>
                <a:lnTo>
                  <a:pt x="459613" y="1054989"/>
                </a:lnTo>
                <a:lnTo>
                  <a:pt x="455168" y="1056259"/>
                </a:lnTo>
                <a:lnTo>
                  <a:pt x="449834" y="1060081"/>
                </a:lnTo>
                <a:lnTo>
                  <a:pt x="444373" y="1063879"/>
                </a:lnTo>
                <a:lnTo>
                  <a:pt x="441325" y="1067689"/>
                </a:lnTo>
                <a:lnTo>
                  <a:pt x="440817" y="1071511"/>
                </a:lnTo>
                <a:lnTo>
                  <a:pt x="440182" y="1075309"/>
                </a:lnTo>
                <a:lnTo>
                  <a:pt x="441960" y="1079131"/>
                </a:lnTo>
                <a:lnTo>
                  <a:pt x="445897" y="1084211"/>
                </a:lnTo>
                <a:lnTo>
                  <a:pt x="449961" y="1090561"/>
                </a:lnTo>
                <a:lnTo>
                  <a:pt x="453644" y="1093089"/>
                </a:lnTo>
                <a:lnTo>
                  <a:pt x="460375" y="1093089"/>
                </a:lnTo>
                <a:lnTo>
                  <a:pt x="464820" y="1091831"/>
                </a:lnTo>
                <a:lnTo>
                  <a:pt x="470154" y="1088009"/>
                </a:lnTo>
                <a:lnTo>
                  <a:pt x="475615" y="1084211"/>
                </a:lnTo>
                <a:lnTo>
                  <a:pt x="478663" y="1080389"/>
                </a:lnTo>
                <a:lnTo>
                  <a:pt x="479171" y="1076579"/>
                </a:lnTo>
                <a:lnTo>
                  <a:pt x="479806" y="1072781"/>
                </a:lnTo>
                <a:close/>
              </a:path>
              <a:path w="2454275" h="1878964">
                <a:moveTo>
                  <a:pt x="499110" y="1309001"/>
                </a:moveTo>
                <a:lnTo>
                  <a:pt x="498983" y="1309001"/>
                </a:lnTo>
                <a:lnTo>
                  <a:pt x="498983" y="1307719"/>
                </a:lnTo>
                <a:lnTo>
                  <a:pt x="498729" y="1306449"/>
                </a:lnTo>
                <a:lnTo>
                  <a:pt x="498221" y="1306449"/>
                </a:lnTo>
                <a:lnTo>
                  <a:pt x="436499" y="1223911"/>
                </a:lnTo>
                <a:lnTo>
                  <a:pt x="435864" y="1216279"/>
                </a:lnTo>
                <a:lnTo>
                  <a:pt x="435610" y="1209929"/>
                </a:lnTo>
                <a:lnTo>
                  <a:pt x="435698" y="1201039"/>
                </a:lnTo>
                <a:lnTo>
                  <a:pt x="446278" y="1174381"/>
                </a:lnTo>
                <a:lnTo>
                  <a:pt x="448310" y="1173111"/>
                </a:lnTo>
                <a:lnTo>
                  <a:pt x="454025" y="1169289"/>
                </a:lnTo>
                <a:lnTo>
                  <a:pt x="455930" y="1169289"/>
                </a:lnTo>
                <a:lnTo>
                  <a:pt x="457581" y="1168031"/>
                </a:lnTo>
                <a:lnTo>
                  <a:pt x="459232" y="1168031"/>
                </a:lnTo>
                <a:lnTo>
                  <a:pt x="460629" y="1166761"/>
                </a:lnTo>
                <a:lnTo>
                  <a:pt x="463423" y="1166761"/>
                </a:lnTo>
                <a:lnTo>
                  <a:pt x="464439" y="1165479"/>
                </a:lnTo>
                <a:lnTo>
                  <a:pt x="465963" y="1165479"/>
                </a:lnTo>
                <a:lnTo>
                  <a:pt x="466344" y="1164209"/>
                </a:lnTo>
                <a:lnTo>
                  <a:pt x="466598" y="1162939"/>
                </a:lnTo>
                <a:lnTo>
                  <a:pt x="466471" y="1161681"/>
                </a:lnTo>
                <a:lnTo>
                  <a:pt x="466217" y="1161681"/>
                </a:lnTo>
                <a:lnTo>
                  <a:pt x="465836" y="1160411"/>
                </a:lnTo>
                <a:lnTo>
                  <a:pt x="465201" y="1159129"/>
                </a:lnTo>
                <a:lnTo>
                  <a:pt x="464312" y="1157859"/>
                </a:lnTo>
                <a:lnTo>
                  <a:pt x="463296" y="1155331"/>
                </a:lnTo>
                <a:lnTo>
                  <a:pt x="462153" y="1154061"/>
                </a:lnTo>
                <a:lnTo>
                  <a:pt x="460629" y="1151509"/>
                </a:lnTo>
                <a:lnTo>
                  <a:pt x="458978" y="1150239"/>
                </a:lnTo>
                <a:lnTo>
                  <a:pt x="457708" y="1148981"/>
                </a:lnTo>
                <a:lnTo>
                  <a:pt x="455676" y="1146429"/>
                </a:lnTo>
                <a:lnTo>
                  <a:pt x="454279" y="1145159"/>
                </a:lnTo>
                <a:lnTo>
                  <a:pt x="453136" y="1143889"/>
                </a:lnTo>
                <a:lnTo>
                  <a:pt x="452628" y="1143889"/>
                </a:lnTo>
                <a:lnTo>
                  <a:pt x="452120" y="1142631"/>
                </a:lnTo>
                <a:lnTo>
                  <a:pt x="448310" y="1142631"/>
                </a:lnTo>
                <a:lnTo>
                  <a:pt x="446659" y="1143889"/>
                </a:lnTo>
                <a:lnTo>
                  <a:pt x="444881" y="1143889"/>
                </a:lnTo>
                <a:lnTo>
                  <a:pt x="443103" y="1145159"/>
                </a:lnTo>
                <a:lnTo>
                  <a:pt x="441198" y="1145159"/>
                </a:lnTo>
                <a:lnTo>
                  <a:pt x="439293" y="1146429"/>
                </a:lnTo>
                <a:lnTo>
                  <a:pt x="437515" y="1147711"/>
                </a:lnTo>
                <a:lnTo>
                  <a:pt x="434213" y="1148981"/>
                </a:lnTo>
                <a:lnTo>
                  <a:pt x="432816" y="1150239"/>
                </a:lnTo>
                <a:lnTo>
                  <a:pt x="431546" y="1151509"/>
                </a:lnTo>
                <a:lnTo>
                  <a:pt x="428879" y="1152779"/>
                </a:lnTo>
                <a:lnTo>
                  <a:pt x="426466" y="1155331"/>
                </a:lnTo>
                <a:lnTo>
                  <a:pt x="424434" y="1157859"/>
                </a:lnTo>
                <a:lnTo>
                  <a:pt x="422275" y="1161681"/>
                </a:lnTo>
                <a:lnTo>
                  <a:pt x="420624" y="1164209"/>
                </a:lnTo>
                <a:lnTo>
                  <a:pt x="415620" y="1195959"/>
                </a:lnTo>
                <a:lnTo>
                  <a:pt x="415798" y="1201039"/>
                </a:lnTo>
                <a:lnTo>
                  <a:pt x="402209" y="1183259"/>
                </a:lnTo>
                <a:lnTo>
                  <a:pt x="401574" y="1183259"/>
                </a:lnTo>
                <a:lnTo>
                  <a:pt x="400939" y="1181989"/>
                </a:lnTo>
                <a:lnTo>
                  <a:pt x="395351" y="1181989"/>
                </a:lnTo>
                <a:lnTo>
                  <a:pt x="393954" y="1183259"/>
                </a:lnTo>
                <a:lnTo>
                  <a:pt x="392430" y="1184529"/>
                </a:lnTo>
                <a:lnTo>
                  <a:pt x="390779" y="1184529"/>
                </a:lnTo>
                <a:lnTo>
                  <a:pt x="388747" y="1187081"/>
                </a:lnTo>
                <a:lnTo>
                  <a:pt x="384937" y="1189609"/>
                </a:lnTo>
                <a:lnTo>
                  <a:pt x="383667" y="1190879"/>
                </a:lnTo>
                <a:lnTo>
                  <a:pt x="382524" y="1192161"/>
                </a:lnTo>
                <a:lnTo>
                  <a:pt x="381635" y="1193431"/>
                </a:lnTo>
                <a:lnTo>
                  <a:pt x="381127" y="1193431"/>
                </a:lnTo>
                <a:lnTo>
                  <a:pt x="380619" y="1194689"/>
                </a:lnTo>
                <a:lnTo>
                  <a:pt x="380619" y="1197229"/>
                </a:lnTo>
                <a:lnTo>
                  <a:pt x="381000" y="1198511"/>
                </a:lnTo>
                <a:lnTo>
                  <a:pt x="381508" y="1198511"/>
                </a:lnTo>
                <a:lnTo>
                  <a:pt x="475361" y="1322959"/>
                </a:lnTo>
                <a:lnTo>
                  <a:pt x="475869" y="1324241"/>
                </a:lnTo>
                <a:lnTo>
                  <a:pt x="476504" y="1324241"/>
                </a:lnTo>
                <a:lnTo>
                  <a:pt x="477266" y="1325499"/>
                </a:lnTo>
                <a:lnTo>
                  <a:pt x="480060" y="1325499"/>
                </a:lnTo>
                <a:lnTo>
                  <a:pt x="481203" y="1324241"/>
                </a:lnTo>
                <a:lnTo>
                  <a:pt x="482600" y="1324241"/>
                </a:lnTo>
                <a:lnTo>
                  <a:pt x="484124" y="1322959"/>
                </a:lnTo>
                <a:lnTo>
                  <a:pt x="485775" y="1321701"/>
                </a:lnTo>
                <a:lnTo>
                  <a:pt x="492252" y="1317891"/>
                </a:lnTo>
                <a:lnTo>
                  <a:pt x="494030" y="1316609"/>
                </a:lnTo>
                <a:lnTo>
                  <a:pt x="496697" y="1312799"/>
                </a:lnTo>
                <a:lnTo>
                  <a:pt x="497713" y="1312799"/>
                </a:lnTo>
                <a:lnTo>
                  <a:pt x="498729" y="1310259"/>
                </a:lnTo>
                <a:lnTo>
                  <a:pt x="499110" y="1309001"/>
                </a:lnTo>
                <a:close/>
              </a:path>
              <a:path w="2454275" h="1878964">
                <a:moveTo>
                  <a:pt x="597662" y="1234059"/>
                </a:moveTo>
                <a:lnTo>
                  <a:pt x="597408" y="1232801"/>
                </a:lnTo>
                <a:lnTo>
                  <a:pt x="596900" y="1231531"/>
                </a:lnTo>
                <a:lnTo>
                  <a:pt x="503047" y="1107059"/>
                </a:lnTo>
                <a:lnTo>
                  <a:pt x="502539" y="1107059"/>
                </a:lnTo>
                <a:lnTo>
                  <a:pt x="501904" y="1105789"/>
                </a:lnTo>
                <a:lnTo>
                  <a:pt x="497205" y="1105789"/>
                </a:lnTo>
                <a:lnTo>
                  <a:pt x="495808" y="1107059"/>
                </a:lnTo>
                <a:lnTo>
                  <a:pt x="494157" y="1108329"/>
                </a:lnTo>
                <a:lnTo>
                  <a:pt x="492633" y="1108329"/>
                </a:lnTo>
                <a:lnTo>
                  <a:pt x="490601" y="1109611"/>
                </a:lnTo>
                <a:lnTo>
                  <a:pt x="488315" y="1112139"/>
                </a:lnTo>
                <a:lnTo>
                  <a:pt x="486156" y="1113409"/>
                </a:lnTo>
                <a:lnTo>
                  <a:pt x="484378" y="1114679"/>
                </a:lnTo>
                <a:lnTo>
                  <a:pt x="482981" y="1115961"/>
                </a:lnTo>
                <a:lnTo>
                  <a:pt x="480695" y="1118489"/>
                </a:lnTo>
                <a:lnTo>
                  <a:pt x="479425" y="1121029"/>
                </a:lnTo>
                <a:lnTo>
                  <a:pt x="479171" y="1121029"/>
                </a:lnTo>
                <a:lnTo>
                  <a:pt x="479425" y="1123581"/>
                </a:lnTo>
                <a:lnTo>
                  <a:pt x="479679" y="1123581"/>
                </a:lnTo>
                <a:lnTo>
                  <a:pt x="480187" y="1124839"/>
                </a:lnTo>
                <a:lnTo>
                  <a:pt x="574040" y="1249311"/>
                </a:lnTo>
                <a:lnTo>
                  <a:pt x="574548" y="1250581"/>
                </a:lnTo>
                <a:lnTo>
                  <a:pt x="579882" y="1250581"/>
                </a:lnTo>
                <a:lnTo>
                  <a:pt x="581152" y="1249311"/>
                </a:lnTo>
                <a:lnTo>
                  <a:pt x="582803" y="1249311"/>
                </a:lnTo>
                <a:lnTo>
                  <a:pt x="584454" y="1248029"/>
                </a:lnTo>
                <a:lnTo>
                  <a:pt x="586359" y="1246759"/>
                </a:lnTo>
                <a:lnTo>
                  <a:pt x="588518" y="1245501"/>
                </a:lnTo>
                <a:lnTo>
                  <a:pt x="590931" y="1242961"/>
                </a:lnTo>
                <a:lnTo>
                  <a:pt x="597662" y="1235329"/>
                </a:lnTo>
                <a:lnTo>
                  <a:pt x="597662" y="1234059"/>
                </a:lnTo>
                <a:close/>
              </a:path>
              <a:path w="2454275" h="1878964">
                <a:moveTo>
                  <a:pt x="701929" y="1152779"/>
                </a:moveTo>
                <a:lnTo>
                  <a:pt x="701548" y="1151509"/>
                </a:lnTo>
                <a:lnTo>
                  <a:pt x="700786" y="1150239"/>
                </a:lnTo>
                <a:lnTo>
                  <a:pt x="699897" y="1147711"/>
                </a:lnTo>
                <a:lnTo>
                  <a:pt x="698500" y="1145159"/>
                </a:lnTo>
                <a:lnTo>
                  <a:pt x="696468" y="1142631"/>
                </a:lnTo>
                <a:lnTo>
                  <a:pt x="694182" y="1140079"/>
                </a:lnTo>
                <a:lnTo>
                  <a:pt x="693166" y="1138809"/>
                </a:lnTo>
                <a:lnTo>
                  <a:pt x="691261" y="1137539"/>
                </a:lnTo>
                <a:lnTo>
                  <a:pt x="689737" y="1136281"/>
                </a:lnTo>
                <a:lnTo>
                  <a:pt x="686943" y="1136281"/>
                </a:lnTo>
                <a:lnTo>
                  <a:pt x="686181" y="1137539"/>
                </a:lnTo>
                <a:lnTo>
                  <a:pt x="685546" y="1138809"/>
                </a:lnTo>
                <a:lnTo>
                  <a:pt x="684276" y="1140079"/>
                </a:lnTo>
                <a:lnTo>
                  <a:pt x="683514" y="1141361"/>
                </a:lnTo>
                <a:lnTo>
                  <a:pt x="682625" y="1142631"/>
                </a:lnTo>
                <a:lnTo>
                  <a:pt x="681609" y="1145159"/>
                </a:lnTo>
                <a:lnTo>
                  <a:pt x="679196" y="1147711"/>
                </a:lnTo>
                <a:lnTo>
                  <a:pt x="677799" y="1148981"/>
                </a:lnTo>
                <a:lnTo>
                  <a:pt x="676021" y="1151509"/>
                </a:lnTo>
                <a:lnTo>
                  <a:pt x="667385" y="1157859"/>
                </a:lnTo>
                <a:lnTo>
                  <a:pt x="661162" y="1159129"/>
                </a:lnTo>
                <a:lnTo>
                  <a:pt x="649478" y="1154061"/>
                </a:lnTo>
                <a:lnTo>
                  <a:pt x="643382" y="1147711"/>
                </a:lnTo>
                <a:lnTo>
                  <a:pt x="636905" y="1140079"/>
                </a:lnTo>
                <a:lnTo>
                  <a:pt x="584581" y="1070229"/>
                </a:lnTo>
                <a:lnTo>
                  <a:pt x="609841" y="1051179"/>
                </a:lnTo>
                <a:lnTo>
                  <a:pt x="616585" y="1046111"/>
                </a:lnTo>
                <a:lnTo>
                  <a:pt x="617982" y="1044829"/>
                </a:lnTo>
                <a:lnTo>
                  <a:pt x="618490" y="1043559"/>
                </a:lnTo>
                <a:lnTo>
                  <a:pt x="617982" y="1039761"/>
                </a:lnTo>
                <a:lnTo>
                  <a:pt x="616585" y="1035939"/>
                </a:lnTo>
                <a:lnTo>
                  <a:pt x="614045" y="1033411"/>
                </a:lnTo>
                <a:lnTo>
                  <a:pt x="612775" y="1030859"/>
                </a:lnTo>
                <a:lnTo>
                  <a:pt x="611505" y="1029589"/>
                </a:lnTo>
                <a:lnTo>
                  <a:pt x="609346" y="1028331"/>
                </a:lnTo>
                <a:lnTo>
                  <a:pt x="608330" y="1027061"/>
                </a:lnTo>
                <a:lnTo>
                  <a:pt x="607314" y="1027061"/>
                </a:lnTo>
                <a:lnTo>
                  <a:pt x="606298" y="1025779"/>
                </a:lnTo>
                <a:lnTo>
                  <a:pt x="603885" y="1025779"/>
                </a:lnTo>
                <a:lnTo>
                  <a:pt x="603123" y="1027061"/>
                </a:lnTo>
                <a:lnTo>
                  <a:pt x="602361" y="1027061"/>
                </a:lnTo>
                <a:lnTo>
                  <a:pt x="570357" y="1051179"/>
                </a:lnTo>
                <a:lnTo>
                  <a:pt x="548005" y="1021981"/>
                </a:lnTo>
                <a:lnTo>
                  <a:pt x="547497" y="1020711"/>
                </a:lnTo>
                <a:lnTo>
                  <a:pt x="546862" y="1020711"/>
                </a:lnTo>
                <a:lnTo>
                  <a:pt x="545338" y="1019429"/>
                </a:lnTo>
                <a:lnTo>
                  <a:pt x="543179" y="1019429"/>
                </a:lnTo>
                <a:lnTo>
                  <a:pt x="542036" y="1020711"/>
                </a:lnTo>
                <a:lnTo>
                  <a:pt x="540639" y="1020711"/>
                </a:lnTo>
                <a:lnTo>
                  <a:pt x="539115" y="1021981"/>
                </a:lnTo>
                <a:lnTo>
                  <a:pt x="537464" y="1023239"/>
                </a:lnTo>
                <a:lnTo>
                  <a:pt x="535432" y="1024509"/>
                </a:lnTo>
                <a:lnTo>
                  <a:pt x="530987" y="1027061"/>
                </a:lnTo>
                <a:lnTo>
                  <a:pt x="529209" y="1028331"/>
                </a:lnTo>
                <a:lnTo>
                  <a:pt x="527812" y="1029589"/>
                </a:lnTo>
                <a:lnTo>
                  <a:pt x="526542" y="1030859"/>
                </a:lnTo>
                <a:lnTo>
                  <a:pt x="525526" y="1032129"/>
                </a:lnTo>
                <a:lnTo>
                  <a:pt x="525018" y="1033411"/>
                </a:lnTo>
                <a:lnTo>
                  <a:pt x="524383" y="1034681"/>
                </a:lnTo>
                <a:lnTo>
                  <a:pt x="524129" y="1035939"/>
                </a:lnTo>
                <a:lnTo>
                  <a:pt x="524637" y="1038479"/>
                </a:lnTo>
                <a:lnTo>
                  <a:pt x="525145" y="1038479"/>
                </a:lnTo>
                <a:lnTo>
                  <a:pt x="547497" y="1068959"/>
                </a:lnTo>
                <a:lnTo>
                  <a:pt x="530098" y="1081659"/>
                </a:lnTo>
                <a:lnTo>
                  <a:pt x="529336" y="1081659"/>
                </a:lnTo>
                <a:lnTo>
                  <a:pt x="528828" y="1082929"/>
                </a:lnTo>
                <a:lnTo>
                  <a:pt x="528066" y="1084211"/>
                </a:lnTo>
                <a:lnTo>
                  <a:pt x="528066" y="1085481"/>
                </a:lnTo>
                <a:lnTo>
                  <a:pt x="528320" y="1086739"/>
                </a:lnTo>
                <a:lnTo>
                  <a:pt x="528447" y="1086739"/>
                </a:lnTo>
                <a:lnTo>
                  <a:pt x="528955" y="1088009"/>
                </a:lnTo>
                <a:lnTo>
                  <a:pt x="529590" y="1089279"/>
                </a:lnTo>
                <a:lnTo>
                  <a:pt x="530352" y="1090561"/>
                </a:lnTo>
                <a:lnTo>
                  <a:pt x="531241" y="1093089"/>
                </a:lnTo>
                <a:lnTo>
                  <a:pt x="532638" y="1094359"/>
                </a:lnTo>
                <a:lnTo>
                  <a:pt x="535051" y="1098181"/>
                </a:lnTo>
                <a:lnTo>
                  <a:pt x="537337" y="1099439"/>
                </a:lnTo>
                <a:lnTo>
                  <a:pt x="539242" y="1100709"/>
                </a:lnTo>
                <a:lnTo>
                  <a:pt x="541274" y="1101979"/>
                </a:lnTo>
                <a:lnTo>
                  <a:pt x="542925" y="1101979"/>
                </a:lnTo>
                <a:lnTo>
                  <a:pt x="544322" y="1100709"/>
                </a:lnTo>
                <a:lnTo>
                  <a:pt x="561721" y="1086739"/>
                </a:lnTo>
                <a:lnTo>
                  <a:pt x="616585" y="1160411"/>
                </a:lnTo>
                <a:lnTo>
                  <a:pt x="621919" y="1168031"/>
                </a:lnTo>
                <a:lnTo>
                  <a:pt x="627380" y="1173111"/>
                </a:lnTo>
                <a:lnTo>
                  <a:pt x="638048" y="1181989"/>
                </a:lnTo>
                <a:lnTo>
                  <a:pt x="643509" y="1184529"/>
                </a:lnTo>
                <a:lnTo>
                  <a:pt x="654558" y="1187081"/>
                </a:lnTo>
                <a:lnTo>
                  <a:pt x="660273" y="1187081"/>
                </a:lnTo>
                <a:lnTo>
                  <a:pt x="666242" y="1184529"/>
                </a:lnTo>
                <a:lnTo>
                  <a:pt x="672084" y="1183259"/>
                </a:lnTo>
                <a:lnTo>
                  <a:pt x="678307" y="1179461"/>
                </a:lnTo>
                <a:lnTo>
                  <a:pt x="684784" y="1175639"/>
                </a:lnTo>
                <a:lnTo>
                  <a:pt x="686943" y="1173111"/>
                </a:lnTo>
                <a:lnTo>
                  <a:pt x="692785" y="1168031"/>
                </a:lnTo>
                <a:lnTo>
                  <a:pt x="697611" y="1162939"/>
                </a:lnTo>
                <a:lnTo>
                  <a:pt x="698881" y="1160411"/>
                </a:lnTo>
                <a:lnTo>
                  <a:pt x="699897" y="1159129"/>
                </a:lnTo>
                <a:lnTo>
                  <a:pt x="700913" y="1157859"/>
                </a:lnTo>
                <a:lnTo>
                  <a:pt x="701548" y="1155331"/>
                </a:lnTo>
                <a:lnTo>
                  <a:pt x="701675" y="1154061"/>
                </a:lnTo>
                <a:lnTo>
                  <a:pt x="701929" y="1152779"/>
                </a:lnTo>
                <a:close/>
              </a:path>
              <a:path w="2454275" h="1878964">
                <a:moveTo>
                  <a:pt x="757809" y="196469"/>
                </a:moveTo>
                <a:lnTo>
                  <a:pt x="757555" y="195199"/>
                </a:lnTo>
                <a:lnTo>
                  <a:pt x="757428" y="193929"/>
                </a:lnTo>
                <a:lnTo>
                  <a:pt x="756793" y="192659"/>
                </a:lnTo>
                <a:lnTo>
                  <a:pt x="755777" y="191389"/>
                </a:lnTo>
                <a:lnTo>
                  <a:pt x="754888" y="190119"/>
                </a:lnTo>
                <a:lnTo>
                  <a:pt x="750951" y="185039"/>
                </a:lnTo>
                <a:lnTo>
                  <a:pt x="749554" y="183769"/>
                </a:lnTo>
                <a:lnTo>
                  <a:pt x="748030" y="182499"/>
                </a:lnTo>
                <a:lnTo>
                  <a:pt x="745363" y="179959"/>
                </a:lnTo>
                <a:lnTo>
                  <a:pt x="741553" y="177419"/>
                </a:lnTo>
                <a:lnTo>
                  <a:pt x="738632" y="174879"/>
                </a:lnTo>
                <a:lnTo>
                  <a:pt x="732282" y="173609"/>
                </a:lnTo>
                <a:lnTo>
                  <a:pt x="728726" y="172339"/>
                </a:lnTo>
                <a:lnTo>
                  <a:pt x="724662" y="172339"/>
                </a:lnTo>
                <a:lnTo>
                  <a:pt x="720598" y="171069"/>
                </a:lnTo>
                <a:lnTo>
                  <a:pt x="715899" y="172339"/>
                </a:lnTo>
                <a:lnTo>
                  <a:pt x="705231" y="173609"/>
                </a:lnTo>
                <a:lnTo>
                  <a:pt x="698881" y="174879"/>
                </a:lnTo>
                <a:lnTo>
                  <a:pt x="691769" y="177419"/>
                </a:lnTo>
                <a:lnTo>
                  <a:pt x="705485" y="159639"/>
                </a:lnTo>
                <a:lnTo>
                  <a:pt x="705993" y="158369"/>
                </a:lnTo>
                <a:lnTo>
                  <a:pt x="706374" y="158369"/>
                </a:lnTo>
                <a:lnTo>
                  <a:pt x="706501" y="157099"/>
                </a:lnTo>
                <a:lnTo>
                  <a:pt x="706247" y="155829"/>
                </a:lnTo>
                <a:lnTo>
                  <a:pt x="705866" y="154559"/>
                </a:lnTo>
                <a:lnTo>
                  <a:pt x="705358" y="154559"/>
                </a:lnTo>
                <a:lnTo>
                  <a:pt x="704596" y="153289"/>
                </a:lnTo>
                <a:lnTo>
                  <a:pt x="703326" y="152019"/>
                </a:lnTo>
                <a:lnTo>
                  <a:pt x="702183" y="150749"/>
                </a:lnTo>
                <a:lnTo>
                  <a:pt x="700532" y="149479"/>
                </a:lnTo>
                <a:lnTo>
                  <a:pt x="698500" y="148209"/>
                </a:lnTo>
                <a:lnTo>
                  <a:pt x="694563" y="144399"/>
                </a:lnTo>
                <a:lnTo>
                  <a:pt x="693166" y="144399"/>
                </a:lnTo>
                <a:lnTo>
                  <a:pt x="691769" y="143129"/>
                </a:lnTo>
                <a:lnTo>
                  <a:pt x="690499" y="143129"/>
                </a:lnTo>
                <a:lnTo>
                  <a:pt x="688213" y="141859"/>
                </a:lnTo>
                <a:lnTo>
                  <a:pt x="687324" y="141859"/>
                </a:lnTo>
                <a:lnTo>
                  <a:pt x="686054" y="143129"/>
                </a:lnTo>
                <a:lnTo>
                  <a:pt x="685419" y="143129"/>
                </a:lnTo>
                <a:lnTo>
                  <a:pt x="684911" y="144399"/>
                </a:lnTo>
                <a:lnTo>
                  <a:pt x="590677" y="268859"/>
                </a:lnTo>
                <a:lnTo>
                  <a:pt x="590042" y="268859"/>
                </a:lnTo>
                <a:lnTo>
                  <a:pt x="589788" y="270129"/>
                </a:lnTo>
                <a:lnTo>
                  <a:pt x="589661" y="271399"/>
                </a:lnTo>
                <a:lnTo>
                  <a:pt x="589915" y="272669"/>
                </a:lnTo>
                <a:lnTo>
                  <a:pt x="590550" y="272669"/>
                </a:lnTo>
                <a:lnTo>
                  <a:pt x="591058" y="273939"/>
                </a:lnTo>
                <a:lnTo>
                  <a:pt x="592074" y="275209"/>
                </a:lnTo>
                <a:lnTo>
                  <a:pt x="593344" y="276479"/>
                </a:lnTo>
                <a:lnTo>
                  <a:pt x="594741" y="277749"/>
                </a:lnTo>
                <a:lnTo>
                  <a:pt x="596519" y="279019"/>
                </a:lnTo>
                <a:lnTo>
                  <a:pt x="600964" y="282829"/>
                </a:lnTo>
                <a:lnTo>
                  <a:pt x="604647" y="285369"/>
                </a:lnTo>
                <a:lnTo>
                  <a:pt x="606171" y="286639"/>
                </a:lnTo>
                <a:lnTo>
                  <a:pt x="608711" y="286639"/>
                </a:lnTo>
                <a:lnTo>
                  <a:pt x="609727" y="287909"/>
                </a:lnTo>
                <a:lnTo>
                  <a:pt x="610743" y="287909"/>
                </a:lnTo>
                <a:lnTo>
                  <a:pt x="612267" y="286639"/>
                </a:lnTo>
                <a:lnTo>
                  <a:pt x="612902" y="286639"/>
                </a:lnTo>
                <a:lnTo>
                  <a:pt x="613410" y="285369"/>
                </a:lnTo>
                <a:lnTo>
                  <a:pt x="675386" y="204089"/>
                </a:lnTo>
                <a:lnTo>
                  <a:pt x="682498" y="201549"/>
                </a:lnTo>
                <a:lnTo>
                  <a:pt x="688721" y="199009"/>
                </a:lnTo>
                <a:lnTo>
                  <a:pt x="699262" y="196469"/>
                </a:lnTo>
                <a:lnTo>
                  <a:pt x="703961" y="195199"/>
                </a:lnTo>
                <a:lnTo>
                  <a:pt x="715518" y="195199"/>
                </a:lnTo>
                <a:lnTo>
                  <a:pt x="721360" y="196469"/>
                </a:lnTo>
                <a:lnTo>
                  <a:pt x="724027" y="197739"/>
                </a:lnTo>
                <a:lnTo>
                  <a:pt x="726313" y="200279"/>
                </a:lnTo>
                <a:lnTo>
                  <a:pt x="728218" y="201549"/>
                </a:lnTo>
                <a:lnTo>
                  <a:pt x="729869" y="202819"/>
                </a:lnTo>
                <a:lnTo>
                  <a:pt x="732663" y="205359"/>
                </a:lnTo>
                <a:lnTo>
                  <a:pt x="733806" y="207899"/>
                </a:lnTo>
                <a:lnTo>
                  <a:pt x="734822" y="209169"/>
                </a:lnTo>
                <a:lnTo>
                  <a:pt x="735965" y="210439"/>
                </a:lnTo>
                <a:lnTo>
                  <a:pt x="738251" y="214249"/>
                </a:lnTo>
                <a:lnTo>
                  <a:pt x="739013" y="214249"/>
                </a:lnTo>
                <a:lnTo>
                  <a:pt x="739775" y="215519"/>
                </a:lnTo>
                <a:lnTo>
                  <a:pt x="740537" y="215519"/>
                </a:lnTo>
                <a:lnTo>
                  <a:pt x="741172" y="216789"/>
                </a:lnTo>
                <a:lnTo>
                  <a:pt x="742696" y="215519"/>
                </a:lnTo>
                <a:lnTo>
                  <a:pt x="744347" y="215519"/>
                </a:lnTo>
                <a:lnTo>
                  <a:pt x="745236" y="214249"/>
                </a:lnTo>
                <a:lnTo>
                  <a:pt x="746252" y="212979"/>
                </a:lnTo>
                <a:lnTo>
                  <a:pt x="747395" y="212979"/>
                </a:lnTo>
                <a:lnTo>
                  <a:pt x="748538" y="210439"/>
                </a:lnTo>
                <a:lnTo>
                  <a:pt x="749808" y="209169"/>
                </a:lnTo>
                <a:lnTo>
                  <a:pt x="751332" y="206629"/>
                </a:lnTo>
                <a:lnTo>
                  <a:pt x="754253" y="202819"/>
                </a:lnTo>
                <a:lnTo>
                  <a:pt x="756031" y="200279"/>
                </a:lnTo>
                <a:lnTo>
                  <a:pt x="756666" y="200279"/>
                </a:lnTo>
                <a:lnTo>
                  <a:pt x="757047" y="199009"/>
                </a:lnTo>
                <a:lnTo>
                  <a:pt x="757301" y="199009"/>
                </a:lnTo>
                <a:lnTo>
                  <a:pt x="757555" y="197739"/>
                </a:lnTo>
                <a:lnTo>
                  <a:pt x="757682" y="197739"/>
                </a:lnTo>
                <a:lnTo>
                  <a:pt x="757809" y="196469"/>
                </a:lnTo>
                <a:close/>
              </a:path>
              <a:path w="2454275" h="1878964">
                <a:moveTo>
                  <a:pt x="826897" y="1051179"/>
                </a:moveTo>
                <a:lnTo>
                  <a:pt x="826770" y="1049909"/>
                </a:lnTo>
                <a:lnTo>
                  <a:pt x="826516" y="1048639"/>
                </a:lnTo>
                <a:lnTo>
                  <a:pt x="826135" y="1047381"/>
                </a:lnTo>
                <a:lnTo>
                  <a:pt x="825754" y="1047381"/>
                </a:lnTo>
                <a:lnTo>
                  <a:pt x="824738" y="1044829"/>
                </a:lnTo>
                <a:lnTo>
                  <a:pt x="824103" y="1044829"/>
                </a:lnTo>
                <a:lnTo>
                  <a:pt x="823341" y="1043559"/>
                </a:lnTo>
                <a:lnTo>
                  <a:pt x="822452" y="1042289"/>
                </a:lnTo>
                <a:lnTo>
                  <a:pt x="821182" y="1039761"/>
                </a:lnTo>
                <a:lnTo>
                  <a:pt x="818134" y="1037209"/>
                </a:lnTo>
                <a:lnTo>
                  <a:pt x="817245" y="1035939"/>
                </a:lnTo>
                <a:lnTo>
                  <a:pt x="815721" y="1035939"/>
                </a:lnTo>
                <a:lnTo>
                  <a:pt x="814959" y="1034681"/>
                </a:lnTo>
                <a:lnTo>
                  <a:pt x="813435" y="1034681"/>
                </a:lnTo>
                <a:lnTo>
                  <a:pt x="812673" y="1035939"/>
                </a:lnTo>
                <a:lnTo>
                  <a:pt x="810895" y="1037209"/>
                </a:lnTo>
                <a:lnTo>
                  <a:pt x="809625" y="1038479"/>
                </a:lnTo>
                <a:lnTo>
                  <a:pt x="808228" y="1041031"/>
                </a:lnTo>
                <a:lnTo>
                  <a:pt x="804799" y="1047381"/>
                </a:lnTo>
                <a:lnTo>
                  <a:pt x="802259" y="1051179"/>
                </a:lnTo>
                <a:lnTo>
                  <a:pt x="799846" y="1054989"/>
                </a:lnTo>
                <a:lnTo>
                  <a:pt x="796544" y="1058811"/>
                </a:lnTo>
                <a:lnTo>
                  <a:pt x="792734" y="1062609"/>
                </a:lnTo>
                <a:lnTo>
                  <a:pt x="788797" y="1067689"/>
                </a:lnTo>
                <a:lnTo>
                  <a:pt x="783844" y="1071511"/>
                </a:lnTo>
                <a:lnTo>
                  <a:pt x="777875" y="1076579"/>
                </a:lnTo>
                <a:lnTo>
                  <a:pt x="770382" y="1081659"/>
                </a:lnTo>
                <a:lnTo>
                  <a:pt x="763270" y="1085481"/>
                </a:lnTo>
                <a:lnTo>
                  <a:pt x="756412" y="1088009"/>
                </a:lnTo>
                <a:lnTo>
                  <a:pt x="749681" y="1089279"/>
                </a:lnTo>
                <a:lnTo>
                  <a:pt x="743077" y="1089279"/>
                </a:lnTo>
                <a:lnTo>
                  <a:pt x="708279" y="1068959"/>
                </a:lnTo>
                <a:lnTo>
                  <a:pt x="703072" y="1061339"/>
                </a:lnTo>
                <a:lnTo>
                  <a:pt x="725284" y="1044829"/>
                </a:lnTo>
                <a:lnTo>
                  <a:pt x="785114" y="1000379"/>
                </a:lnTo>
                <a:lnTo>
                  <a:pt x="787527" y="997839"/>
                </a:lnTo>
                <a:lnTo>
                  <a:pt x="788924" y="996581"/>
                </a:lnTo>
                <a:lnTo>
                  <a:pt x="789686" y="992759"/>
                </a:lnTo>
                <a:lnTo>
                  <a:pt x="790321" y="990231"/>
                </a:lnTo>
                <a:lnTo>
                  <a:pt x="789305" y="986409"/>
                </a:lnTo>
                <a:lnTo>
                  <a:pt x="786638" y="983881"/>
                </a:lnTo>
                <a:lnTo>
                  <a:pt x="783463" y="978789"/>
                </a:lnTo>
                <a:lnTo>
                  <a:pt x="778751" y="973709"/>
                </a:lnTo>
                <a:lnTo>
                  <a:pt x="776262" y="971181"/>
                </a:lnTo>
                <a:lnTo>
                  <a:pt x="773772" y="968629"/>
                </a:lnTo>
                <a:lnTo>
                  <a:pt x="768565" y="963561"/>
                </a:lnTo>
                <a:lnTo>
                  <a:pt x="763143" y="958481"/>
                </a:lnTo>
                <a:lnTo>
                  <a:pt x="758444" y="955344"/>
                </a:lnTo>
                <a:lnTo>
                  <a:pt x="758444" y="994029"/>
                </a:lnTo>
                <a:lnTo>
                  <a:pt x="690372" y="1044829"/>
                </a:lnTo>
                <a:lnTo>
                  <a:pt x="686816" y="1039761"/>
                </a:lnTo>
                <a:lnTo>
                  <a:pt x="684022" y="1034681"/>
                </a:lnTo>
                <a:lnTo>
                  <a:pt x="680212" y="1021981"/>
                </a:lnTo>
                <a:lnTo>
                  <a:pt x="679323" y="1016889"/>
                </a:lnTo>
                <a:lnTo>
                  <a:pt x="679831" y="1005459"/>
                </a:lnTo>
                <a:lnTo>
                  <a:pt x="704723" y="974979"/>
                </a:lnTo>
                <a:lnTo>
                  <a:pt x="721106" y="971181"/>
                </a:lnTo>
                <a:lnTo>
                  <a:pt x="729234" y="971181"/>
                </a:lnTo>
                <a:lnTo>
                  <a:pt x="737057" y="974979"/>
                </a:lnTo>
                <a:lnTo>
                  <a:pt x="744550" y="978789"/>
                </a:lnTo>
                <a:lnTo>
                  <a:pt x="751674" y="985139"/>
                </a:lnTo>
                <a:lnTo>
                  <a:pt x="758444" y="994029"/>
                </a:lnTo>
                <a:lnTo>
                  <a:pt x="758444" y="955344"/>
                </a:lnTo>
                <a:lnTo>
                  <a:pt x="732878" y="945781"/>
                </a:lnTo>
                <a:lnTo>
                  <a:pt x="719594" y="945781"/>
                </a:lnTo>
                <a:lnTo>
                  <a:pt x="684149" y="961009"/>
                </a:lnTo>
                <a:lnTo>
                  <a:pt x="677684" y="967359"/>
                </a:lnTo>
                <a:lnTo>
                  <a:pt x="672020" y="972439"/>
                </a:lnTo>
                <a:lnTo>
                  <a:pt x="654431" y="1013079"/>
                </a:lnTo>
                <a:lnTo>
                  <a:pt x="654367" y="1021981"/>
                </a:lnTo>
                <a:lnTo>
                  <a:pt x="654913" y="1028331"/>
                </a:lnTo>
                <a:lnTo>
                  <a:pt x="670674" y="1067689"/>
                </a:lnTo>
                <a:lnTo>
                  <a:pt x="676275" y="1075309"/>
                </a:lnTo>
                <a:lnTo>
                  <a:pt x="682701" y="1084211"/>
                </a:lnTo>
                <a:lnTo>
                  <a:pt x="689241" y="1090561"/>
                </a:lnTo>
                <a:lnTo>
                  <a:pt x="695896" y="1096911"/>
                </a:lnTo>
                <a:lnTo>
                  <a:pt x="709498" y="1107059"/>
                </a:lnTo>
                <a:lnTo>
                  <a:pt x="716407" y="1109611"/>
                </a:lnTo>
                <a:lnTo>
                  <a:pt x="723404" y="1113409"/>
                </a:lnTo>
                <a:lnTo>
                  <a:pt x="737666" y="1115961"/>
                </a:lnTo>
                <a:lnTo>
                  <a:pt x="744893" y="1114679"/>
                </a:lnTo>
                <a:lnTo>
                  <a:pt x="752195" y="1114679"/>
                </a:lnTo>
                <a:lnTo>
                  <a:pt x="774484" y="1107059"/>
                </a:lnTo>
                <a:lnTo>
                  <a:pt x="789686" y="1096911"/>
                </a:lnTo>
                <a:lnTo>
                  <a:pt x="795655" y="1091831"/>
                </a:lnTo>
                <a:lnTo>
                  <a:pt x="799122" y="1089279"/>
                </a:lnTo>
                <a:lnTo>
                  <a:pt x="800862" y="1088009"/>
                </a:lnTo>
                <a:lnTo>
                  <a:pt x="810006" y="1077861"/>
                </a:lnTo>
                <a:lnTo>
                  <a:pt x="813816" y="1074039"/>
                </a:lnTo>
                <a:lnTo>
                  <a:pt x="820166" y="1065161"/>
                </a:lnTo>
                <a:lnTo>
                  <a:pt x="822579" y="1061339"/>
                </a:lnTo>
                <a:lnTo>
                  <a:pt x="824103" y="1058811"/>
                </a:lnTo>
                <a:lnTo>
                  <a:pt x="825754" y="1056259"/>
                </a:lnTo>
                <a:lnTo>
                  <a:pt x="826643" y="1053731"/>
                </a:lnTo>
                <a:lnTo>
                  <a:pt x="826897" y="1052461"/>
                </a:lnTo>
                <a:lnTo>
                  <a:pt x="826897" y="1051179"/>
                </a:lnTo>
                <a:close/>
              </a:path>
              <a:path w="2454275" h="1878964">
                <a:moveTo>
                  <a:pt x="864489" y="298069"/>
                </a:moveTo>
                <a:lnTo>
                  <a:pt x="848398" y="259969"/>
                </a:lnTo>
                <a:lnTo>
                  <a:pt x="844892" y="256159"/>
                </a:lnTo>
                <a:lnTo>
                  <a:pt x="842556" y="253619"/>
                </a:lnTo>
                <a:lnTo>
                  <a:pt x="838200" y="250355"/>
                </a:lnTo>
                <a:lnTo>
                  <a:pt x="838200" y="294259"/>
                </a:lnTo>
                <a:lnTo>
                  <a:pt x="837641" y="303149"/>
                </a:lnTo>
                <a:lnTo>
                  <a:pt x="835240" y="312039"/>
                </a:lnTo>
                <a:lnTo>
                  <a:pt x="830973" y="319659"/>
                </a:lnTo>
                <a:lnTo>
                  <a:pt x="824865" y="328549"/>
                </a:lnTo>
                <a:lnTo>
                  <a:pt x="779081" y="294259"/>
                </a:lnTo>
                <a:lnTo>
                  <a:pt x="757047" y="277749"/>
                </a:lnTo>
                <a:lnTo>
                  <a:pt x="761111" y="272669"/>
                </a:lnTo>
                <a:lnTo>
                  <a:pt x="765683" y="268859"/>
                </a:lnTo>
                <a:lnTo>
                  <a:pt x="775843" y="261239"/>
                </a:lnTo>
                <a:lnTo>
                  <a:pt x="781177" y="258699"/>
                </a:lnTo>
                <a:lnTo>
                  <a:pt x="792226" y="256159"/>
                </a:lnTo>
                <a:lnTo>
                  <a:pt x="797941" y="256159"/>
                </a:lnTo>
                <a:lnTo>
                  <a:pt x="833628" y="279019"/>
                </a:lnTo>
                <a:lnTo>
                  <a:pt x="838200" y="294259"/>
                </a:lnTo>
                <a:lnTo>
                  <a:pt x="838200" y="250355"/>
                </a:lnTo>
                <a:lnTo>
                  <a:pt x="792734" y="232029"/>
                </a:lnTo>
                <a:lnTo>
                  <a:pt x="785431" y="233299"/>
                </a:lnTo>
                <a:lnTo>
                  <a:pt x="778129" y="233299"/>
                </a:lnTo>
                <a:lnTo>
                  <a:pt x="763778" y="238379"/>
                </a:lnTo>
                <a:lnTo>
                  <a:pt x="749808" y="245999"/>
                </a:lnTo>
                <a:lnTo>
                  <a:pt x="742962" y="252349"/>
                </a:lnTo>
                <a:lnTo>
                  <a:pt x="736358" y="257429"/>
                </a:lnTo>
                <a:lnTo>
                  <a:pt x="712800" y="289179"/>
                </a:lnTo>
                <a:lnTo>
                  <a:pt x="700976" y="327279"/>
                </a:lnTo>
                <a:lnTo>
                  <a:pt x="701294" y="334899"/>
                </a:lnTo>
                <a:lnTo>
                  <a:pt x="721067" y="375539"/>
                </a:lnTo>
                <a:lnTo>
                  <a:pt x="727430" y="380619"/>
                </a:lnTo>
                <a:lnTo>
                  <a:pt x="740537" y="392049"/>
                </a:lnTo>
                <a:lnTo>
                  <a:pt x="746379" y="395859"/>
                </a:lnTo>
                <a:lnTo>
                  <a:pt x="758190" y="400939"/>
                </a:lnTo>
                <a:lnTo>
                  <a:pt x="763524" y="403479"/>
                </a:lnTo>
                <a:lnTo>
                  <a:pt x="768350" y="406019"/>
                </a:lnTo>
                <a:lnTo>
                  <a:pt x="773049" y="407289"/>
                </a:lnTo>
                <a:lnTo>
                  <a:pt x="777240" y="408559"/>
                </a:lnTo>
                <a:lnTo>
                  <a:pt x="783844" y="411099"/>
                </a:lnTo>
                <a:lnTo>
                  <a:pt x="786003" y="411099"/>
                </a:lnTo>
                <a:lnTo>
                  <a:pt x="788670" y="409829"/>
                </a:lnTo>
                <a:lnTo>
                  <a:pt x="790829" y="409829"/>
                </a:lnTo>
                <a:lnTo>
                  <a:pt x="791464" y="408559"/>
                </a:lnTo>
                <a:lnTo>
                  <a:pt x="794385" y="406019"/>
                </a:lnTo>
                <a:lnTo>
                  <a:pt x="795147" y="404749"/>
                </a:lnTo>
                <a:lnTo>
                  <a:pt x="796036" y="403479"/>
                </a:lnTo>
                <a:lnTo>
                  <a:pt x="797306" y="402209"/>
                </a:lnTo>
                <a:lnTo>
                  <a:pt x="798322" y="400939"/>
                </a:lnTo>
                <a:lnTo>
                  <a:pt x="799846" y="398399"/>
                </a:lnTo>
                <a:lnTo>
                  <a:pt x="800227" y="397129"/>
                </a:lnTo>
                <a:lnTo>
                  <a:pt x="800735" y="395859"/>
                </a:lnTo>
                <a:lnTo>
                  <a:pt x="800735" y="394589"/>
                </a:lnTo>
                <a:lnTo>
                  <a:pt x="800354" y="393319"/>
                </a:lnTo>
                <a:lnTo>
                  <a:pt x="800100" y="393319"/>
                </a:lnTo>
                <a:lnTo>
                  <a:pt x="799719" y="392049"/>
                </a:lnTo>
                <a:lnTo>
                  <a:pt x="799084" y="392049"/>
                </a:lnTo>
                <a:lnTo>
                  <a:pt x="797941" y="390779"/>
                </a:lnTo>
                <a:lnTo>
                  <a:pt x="795909" y="390779"/>
                </a:lnTo>
                <a:lnTo>
                  <a:pt x="792988" y="389509"/>
                </a:lnTo>
                <a:lnTo>
                  <a:pt x="790067" y="389509"/>
                </a:lnTo>
                <a:lnTo>
                  <a:pt x="786511" y="388239"/>
                </a:lnTo>
                <a:lnTo>
                  <a:pt x="777875" y="385699"/>
                </a:lnTo>
                <a:lnTo>
                  <a:pt x="773049" y="383159"/>
                </a:lnTo>
                <a:lnTo>
                  <a:pt x="762381" y="378079"/>
                </a:lnTo>
                <a:lnTo>
                  <a:pt x="730631" y="346329"/>
                </a:lnTo>
                <a:lnTo>
                  <a:pt x="728218" y="327279"/>
                </a:lnTo>
                <a:lnTo>
                  <a:pt x="729488" y="320929"/>
                </a:lnTo>
                <a:lnTo>
                  <a:pt x="735076" y="308229"/>
                </a:lnTo>
                <a:lnTo>
                  <a:pt x="739140" y="300609"/>
                </a:lnTo>
                <a:lnTo>
                  <a:pt x="744347" y="294259"/>
                </a:lnTo>
                <a:lnTo>
                  <a:pt x="826262" y="356489"/>
                </a:lnTo>
                <a:lnTo>
                  <a:pt x="828548" y="357759"/>
                </a:lnTo>
                <a:lnTo>
                  <a:pt x="831215" y="359029"/>
                </a:lnTo>
                <a:lnTo>
                  <a:pt x="837184" y="359029"/>
                </a:lnTo>
                <a:lnTo>
                  <a:pt x="839978" y="356489"/>
                </a:lnTo>
                <a:lnTo>
                  <a:pt x="842645" y="352679"/>
                </a:lnTo>
                <a:lnTo>
                  <a:pt x="845820" y="348869"/>
                </a:lnTo>
                <a:lnTo>
                  <a:pt x="850201" y="342519"/>
                </a:lnTo>
                <a:lnTo>
                  <a:pt x="854024" y="336169"/>
                </a:lnTo>
                <a:lnTo>
                  <a:pt x="857300" y="329819"/>
                </a:lnTo>
                <a:lnTo>
                  <a:pt x="857846" y="328549"/>
                </a:lnTo>
                <a:lnTo>
                  <a:pt x="860044" y="323469"/>
                </a:lnTo>
                <a:lnTo>
                  <a:pt x="862177" y="317119"/>
                </a:lnTo>
                <a:lnTo>
                  <a:pt x="863638" y="310769"/>
                </a:lnTo>
                <a:lnTo>
                  <a:pt x="864412" y="304419"/>
                </a:lnTo>
                <a:lnTo>
                  <a:pt x="864489" y="298069"/>
                </a:lnTo>
                <a:close/>
              </a:path>
              <a:path w="2454275" h="1878964">
                <a:moveTo>
                  <a:pt x="999744" y="397129"/>
                </a:moveTo>
                <a:lnTo>
                  <a:pt x="981684" y="360299"/>
                </a:lnTo>
                <a:lnTo>
                  <a:pt x="949325" y="338709"/>
                </a:lnTo>
                <a:lnTo>
                  <a:pt x="944118" y="336169"/>
                </a:lnTo>
                <a:lnTo>
                  <a:pt x="939165" y="333629"/>
                </a:lnTo>
                <a:lnTo>
                  <a:pt x="934212" y="332359"/>
                </a:lnTo>
                <a:lnTo>
                  <a:pt x="929513" y="331089"/>
                </a:lnTo>
                <a:lnTo>
                  <a:pt x="925322" y="331089"/>
                </a:lnTo>
                <a:lnTo>
                  <a:pt x="921004" y="329819"/>
                </a:lnTo>
                <a:lnTo>
                  <a:pt x="913511" y="329819"/>
                </a:lnTo>
                <a:lnTo>
                  <a:pt x="911733" y="331089"/>
                </a:lnTo>
                <a:lnTo>
                  <a:pt x="910463" y="332359"/>
                </a:lnTo>
                <a:lnTo>
                  <a:pt x="909066" y="333629"/>
                </a:lnTo>
                <a:lnTo>
                  <a:pt x="907542" y="334899"/>
                </a:lnTo>
                <a:lnTo>
                  <a:pt x="905764" y="337439"/>
                </a:lnTo>
                <a:lnTo>
                  <a:pt x="904748" y="338709"/>
                </a:lnTo>
                <a:lnTo>
                  <a:pt x="903859" y="339979"/>
                </a:lnTo>
                <a:lnTo>
                  <a:pt x="903224" y="341249"/>
                </a:lnTo>
                <a:lnTo>
                  <a:pt x="902462" y="342519"/>
                </a:lnTo>
                <a:lnTo>
                  <a:pt x="902081" y="343789"/>
                </a:lnTo>
                <a:lnTo>
                  <a:pt x="901827" y="346329"/>
                </a:lnTo>
                <a:lnTo>
                  <a:pt x="902208" y="347599"/>
                </a:lnTo>
                <a:lnTo>
                  <a:pt x="902462" y="347599"/>
                </a:lnTo>
                <a:lnTo>
                  <a:pt x="902970" y="348869"/>
                </a:lnTo>
                <a:lnTo>
                  <a:pt x="904748" y="350139"/>
                </a:lnTo>
                <a:lnTo>
                  <a:pt x="906907" y="351409"/>
                </a:lnTo>
                <a:lnTo>
                  <a:pt x="913511" y="351409"/>
                </a:lnTo>
                <a:lnTo>
                  <a:pt x="917448" y="352679"/>
                </a:lnTo>
                <a:lnTo>
                  <a:pt x="922020" y="352679"/>
                </a:lnTo>
                <a:lnTo>
                  <a:pt x="926592" y="353949"/>
                </a:lnTo>
                <a:lnTo>
                  <a:pt x="931672" y="355219"/>
                </a:lnTo>
                <a:lnTo>
                  <a:pt x="942594" y="360299"/>
                </a:lnTo>
                <a:lnTo>
                  <a:pt x="948182" y="362839"/>
                </a:lnTo>
                <a:lnTo>
                  <a:pt x="953770" y="366649"/>
                </a:lnTo>
                <a:lnTo>
                  <a:pt x="962914" y="375539"/>
                </a:lnTo>
                <a:lnTo>
                  <a:pt x="968248" y="383159"/>
                </a:lnTo>
                <a:lnTo>
                  <a:pt x="969772" y="386969"/>
                </a:lnTo>
                <a:lnTo>
                  <a:pt x="970661" y="395859"/>
                </a:lnTo>
                <a:lnTo>
                  <a:pt x="969899" y="399669"/>
                </a:lnTo>
                <a:lnTo>
                  <a:pt x="966343" y="408559"/>
                </a:lnTo>
                <a:lnTo>
                  <a:pt x="963676" y="413639"/>
                </a:lnTo>
                <a:lnTo>
                  <a:pt x="959993" y="417449"/>
                </a:lnTo>
                <a:lnTo>
                  <a:pt x="952754" y="427609"/>
                </a:lnTo>
                <a:lnTo>
                  <a:pt x="940181" y="418299"/>
                </a:lnTo>
                <a:lnTo>
                  <a:pt x="940181" y="444119"/>
                </a:lnTo>
                <a:lnTo>
                  <a:pt x="920242" y="470789"/>
                </a:lnTo>
                <a:lnTo>
                  <a:pt x="912710" y="472059"/>
                </a:lnTo>
                <a:lnTo>
                  <a:pt x="886206" y="472059"/>
                </a:lnTo>
                <a:lnTo>
                  <a:pt x="860552" y="445389"/>
                </a:lnTo>
                <a:lnTo>
                  <a:pt x="859409" y="439039"/>
                </a:lnTo>
                <a:lnTo>
                  <a:pt x="861187" y="431419"/>
                </a:lnTo>
                <a:lnTo>
                  <a:pt x="866140" y="425069"/>
                </a:lnTo>
                <a:lnTo>
                  <a:pt x="868934" y="421259"/>
                </a:lnTo>
                <a:lnTo>
                  <a:pt x="872236" y="418719"/>
                </a:lnTo>
                <a:lnTo>
                  <a:pt x="875792" y="417449"/>
                </a:lnTo>
                <a:lnTo>
                  <a:pt x="879475" y="414909"/>
                </a:lnTo>
                <a:lnTo>
                  <a:pt x="892810" y="414909"/>
                </a:lnTo>
                <a:lnTo>
                  <a:pt x="897890" y="416179"/>
                </a:lnTo>
                <a:lnTo>
                  <a:pt x="903224" y="418719"/>
                </a:lnTo>
                <a:lnTo>
                  <a:pt x="908685" y="421259"/>
                </a:lnTo>
                <a:lnTo>
                  <a:pt x="914527" y="425069"/>
                </a:lnTo>
                <a:lnTo>
                  <a:pt x="940181" y="444119"/>
                </a:lnTo>
                <a:lnTo>
                  <a:pt x="940181" y="418299"/>
                </a:lnTo>
                <a:lnTo>
                  <a:pt x="935609" y="414909"/>
                </a:lnTo>
                <a:lnTo>
                  <a:pt x="928357" y="409829"/>
                </a:lnTo>
                <a:lnTo>
                  <a:pt x="921283" y="404749"/>
                </a:lnTo>
                <a:lnTo>
                  <a:pt x="907542" y="397129"/>
                </a:lnTo>
                <a:lnTo>
                  <a:pt x="900874" y="394589"/>
                </a:lnTo>
                <a:lnTo>
                  <a:pt x="894397" y="392049"/>
                </a:lnTo>
                <a:lnTo>
                  <a:pt x="888111" y="390779"/>
                </a:lnTo>
                <a:lnTo>
                  <a:pt x="882015" y="390779"/>
                </a:lnTo>
                <a:lnTo>
                  <a:pt x="874141" y="389509"/>
                </a:lnTo>
                <a:lnTo>
                  <a:pt x="837438" y="414909"/>
                </a:lnTo>
                <a:lnTo>
                  <a:pt x="831342" y="433959"/>
                </a:lnTo>
                <a:lnTo>
                  <a:pt x="831342" y="440309"/>
                </a:lnTo>
                <a:lnTo>
                  <a:pt x="832612" y="445389"/>
                </a:lnTo>
                <a:lnTo>
                  <a:pt x="833882" y="451739"/>
                </a:lnTo>
                <a:lnTo>
                  <a:pt x="836549" y="458089"/>
                </a:lnTo>
                <a:lnTo>
                  <a:pt x="840486" y="463169"/>
                </a:lnTo>
                <a:lnTo>
                  <a:pt x="844550" y="469519"/>
                </a:lnTo>
                <a:lnTo>
                  <a:pt x="881253" y="491109"/>
                </a:lnTo>
                <a:lnTo>
                  <a:pt x="888161" y="491109"/>
                </a:lnTo>
                <a:lnTo>
                  <a:pt x="895184" y="492379"/>
                </a:lnTo>
                <a:lnTo>
                  <a:pt x="902360" y="492379"/>
                </a:lnTo>
                <a:lnTo>
                  <a:pt x="909701" y="491109"/>
                </a:lnTo>
                <a:lnTo>
                  <a:pt x="899414" y="503809"/>
                </a:lnTo>
                <a:lnTo>
                  <a:pt x="904494" y="512699"/>
                </a:lnTo>
                <a:lnTo>
                  <a:pt x="906907" y="515239"/>
                </a:lnTo>
                <a:lnTo>
                  <a:pt x="909447" y="516509"/>
                </a:lnTo>
                <a:lnTo>
                  <a:pt x="911352" y="517779"/>
                </a:lnTo>
                <a:lnTo>
                  <a:pt x="912876" y="519049"/>
                </a:lnTo>
                <a:lnTo>
                  <a:pt x="914400" y="519049"/>
                </a:lnTo>
                <a:lnTo>
                  <a:pt x="915670" y="520319"/>
                </a:lnTo>
                <a:lnTo>
                  <a:pt x="918083" y="520319"/>
                </a:lnTo>
                <a:lnTo>
                  <a:pt x="919861" y="517779"/>
                </a:lnTo>
                <a:lnTo>
                  <a:pt x="954493" y="472059"/>
                </a:lnTo>
                <a:lnTo>
                  <a:pt x="983361" y="433959"/>
                </a:lnTo>
                <a:lnTo>
                  <a:pt x="987501" y="428879"/>
                </a:lnTo>
                <a:lnTo>
                  <a:pt x="988199" y="427609"/>
                </a:lnTo>
                <a:lnTo>
                  <a:pt x="991006" y="422529"/>
                </a:lnTo>
                <a:lnTo>
                  <a:pt x="993889" y="417449"/>
                </a:lnTo>
                <a:lnTo>
                  <a:pt x="996188" y="412369"/>
                </a:lnTo>
                <a:lnTo>
                  <a:pt x="998855" y="404749"/>
                </a:lnTo>
                <a:lnTo>
                  <a:pt x="999744" y="397129"/>
                </a:lnTo>
                <a:close/>
              </a:path>
              <a:path w="2454275" h="1878964">
                <a:moveTo>
                  <a:pt x="1209167" y="442849"/>
                </a:moveTo>
                <a:lnTo>
                  <a:pt x="1208913" y="442849"/>
                </a:lnTo>
                <a:lnTo>
                  <a:pt x="1208278" y="441579"/>
                </a:lnTo>
                <a:lnTo>
                  <a:pt x="1207770" y="440309"/>
                </a:lnTo>
                <a:lnTo>
                  <a:pt x="1204214" y="436499"/>
                </a:lnTo>
                <a:lnTo>
                  <a:pt x="1202436" y="435229"/>
                </a:lnTo>
                <a:lnTo>
                  <a:pt x="1200023" y="433959"/>
                </a:lnTo>
                <a:lnTo>
                  <a:pt x="1197864" y="431419"/>
                </a:lnTo>
                <a:lnTo>
                  <a:pt x="1195959" y="430149"/>
                </a:lnTo>
                <a:lnTo>
                  <a:pt x="1194308" y="430149"/>
                </a:lnTo>
                <a:lnTo>
                  <a:pt x="1192784" y="428879"/>
                </a:lnTo>
                <a:lnTo>
                  <a:pt x="1191387" y="428879"/>
                </a:lnTo>
                <a:lnTo>
                  <a:pt x="1189101" y="427609"/>
                </a:lnTo>
                <a:lnTo>
                  <a:pt x="1188085" y="427609"/>
                </a:lnTo>
                <a:lnTo>
                  <a:pt x="1186561" y="428879"/>
                </a:lnTo>
                <a:lnTo>
                  <a:pt x="1185418" y="428879"/>
                </a:lnTo>
                <a:lnTo>
                  <a:pt x="1130681" y="501269"/>
                </a:lnTo>
                <a:lnTo>
                  <a:pt x="1129499" y="493649"/>
                </a:lnTo>
                <a:lnTo>
                  <a:pt x="1127899" y="487299"/>
                </a:lnTo>
                <a:lnTo>
                  <a:pt x="1125829" y="479679"/>
                </a:lnTo>
                <a:lnTo>
                  <a:pt x="1123315" y="474599"/>
                </a:lnTo>
                <a:lnTo>
                  <a:pt x="1120292" y="468249"/>
                </a:lnTo>
                <a:lnTo>
                  <a:pt x="1116558" y="463169"/>
                </a:lnTo>
                <a:lnTo>
                  <a:pt x="1112266" y="458228"/>
                </a:lnTo>
                <a:lnTo>
                  <a:pt x="1112266" y="525399"/>
                </a:lnTo>
                <a:lnTo>
                  <a:pt x="1074547" y="576199"/>
                </a:lnTo>
                <a:lnTo>
                  <a:pt x="1067435" y="577469"/>
                </a:lnTo>
                <a:lnTo>
                  <a:pt x="1061212" y="578739"/>
                </a:lnTo>
                <a:lnTo>
                  <a:pt x="1050036" y="580009"/>
                </a:lnTo>
                <a:lnTo>
                  <a:pt x="1036320" y="580009"/>
                </a:lnTo>
                <a:lnTo>
                  <a:pt x="1032383" y="578739"/>
                </a:lnTo>
                <a:lnTo>
                  <a:pt x="1007491" y="555879"/>
                </a:lnTo>
                <a:lnTo>
                  <a:pt x="1005586" y="550799"/>
                </a:lnTo>
                <a:lnTo>
                  <a:pt x="1017016" y="511429"/>
                </a:lnTo>
                <a:lnTo>
                  <a:pt x="1025906" y="498729"/>
                </a:lnTo>
                <a:lnTo>
                  <a:pt x="1030351" y="492379"/>
                </a:lnTo>
                <a:lnTo>
                  <a:pt x="1064006" y="469519"/>
                </a:lnTo>
                <a:lnTo>
                  <a:pt x="1069975" y="468249"/>
                </a:lnTo>
                <a:lnTo>
                  <a:pt x="1082294" y="468249"/>
                </a:lnTo>
                <a:lnTo>
                  <a:pt x="1109370" y="501269"/>
                </a:lnTo>
                <a:lnTo>
                  <a:pt x="1112266" y="525399"/>
                </a:lnTo>
                <a:lnTo>
                  <a:pt x="1112266" y="458228"/>
                </a:lnTo>
                <a:lnTo>
                  <a:pt x="1112151" y="458089"/>
                </a:lnTo>
                <a:lnTo>
                  <a:pt x="1107059" y="454279"/>
                </a:lnTo>
                <a:lnTo>
                  <a:pt x="1100429" y="449199"/>
                </a:lnTo>
                <a:lnTo>
                  <a:pt x="1093736" y="445389"/>
                </a:lnTo>
                <a:lnTo>
                  <a:pt x="1086954" y="442849"/>
                </a:lnTo>
                <a:lnTo>
                  <a:pt x="1073277" y="440309"/>
                </a:lnTo>
                <a:lnTo>
                  <a:pt x="1066419" y="440309"/>
                </a:lnTo>
                <a:lnTo>
                  <a:pt x="1025779" y="456819"/>
                </a:lnTo>
                <a:lnTo>
                  <a:pt x="1019251" y="463169"/>
                </a:lnTo>
                <a:lnTo>
                  <a:pt x="1012837" y="468249"/>
                </a:lnTo>
                <a:lnTo>
                  <a:pt x="1006538" y="475869"/>
                </a:lnTo>
                <a:lnTo>
                  <a:pt x="1000379" y="483489"/>
                </a:lnTo>
                <a:lnTo>
                  <a:pt x="995464" y="489839"/>
                </a:lnTo>
                <a:lnTo>
                  <a:pt x="991044" y="497459"/>
                </a:lnTo>
                <a:lnTo>
                  <a:pt x="987082" y="503809"/>
                </a:lnTo>
                <a:lnTo>
                  <a:pt x="980719" y="517779"/>
                </a:lnTo>
                <a:lnTo>
                  <a:pt x="978547" y="525399"/>
                </a:lnTo>
                <a:lnTo>
                  <a:pt x="977049" y="531749"/>
                </a:lnTo>
                <a:lnTo>
                  <a:pt x="976249" y="539369"/>
                </a:lnTo>
                <a:lnTo>
                  <a:pt x="976249" y="545719"/>
                </a:lnTo>
                <a:lnTo>
                  <a:pt x="994029" y="582549"/>
                </a:lnTo>
                <a:lnTo>
                  <a:pt x="1000379" y="588899"/>
                </a:lnTo>
                <a:lnTo>
                  <a:pt x="1006817" y="592709"/>
                </a:lnTo>
                <a:lnTo>
                  <a:pt x="1013599" y="596519"/>
                </a:lnTo>
                <a:lnTo>
                  <a:pt x="1020673" y="599059"/>
                </a:lnTo>
                <a:lnTo>
                  <a:pt x="1028065" y="600329"/>
                </a:lnTo>
                <a:lnTo>
                  <a:pt x="1052245" y="600329"/>
                </a:lnTo>
                <a:lnTo>
                  <a:pt x="1060958" y="599059"/>
                </a:lnTo>
                <a:lnTo>
                  <a:pt x="1048512" y="615569"/>
                </a:lnTo>
                <a:lnTo>
                  <a:pt x="1048004" y="615569"/>
                </a:lnTo>
                <a:lnTo>
                  <a:pt x="1047623" y="616839"/>
                </a:lnTo>
                <a:lnTo>
                  <a:pt x="1047623" y="618109"/>
                </a:lnTo>
                <a:lnTo>
                  <a:pt x="1047877" y="619379"/>
                </a:lnTo>
                <a:lnTo>
                  <a:pt x="1048385" y="620649"/>
                </a:lnTo>
                <a:lnTo>
                  <a:pt x="1049020" y="621919"/>
                </a:lnTo>
                <a:lnTo>
                  <a:pt x="1049909" y="621919"/>
                </a:lnTo>
                <a:lnTo>
                  <a:pt x="1052195" y="624459"/>
                </a:lnTo>
                <a:lnTo>
                  <a:pt x="1053719" y="625729"/>
                </a:lnTo>
                <a:lnTo>
                  <a:pt x="1057529" y="628269"/>
                </a:lnTo>
                <a:lnTo>
                  <a:pt x="1059180" y="629539"/>
                </a:lnTo>
                <a:lnTo>
                  <a:pt x="1061974" y="632079"/>
                </a:lnTo>
                <a:lnTo>
                  <a:pt x="1068324" y="632079"/>
                </a:lnTo>
                <a:lnTo>
                  <a:pt x="1068832" y="630809"/>
                </a:lnTo>
                <a:lnTo>
                  <a:pt x="1092873" y="599059"/>
                </a:lnTo>
                <a:lnTo>
                  <a:pt x="1107287" y="580009"/>
                </a:lnTo>
                <a:lnTo>
                  <a:pt x="1166914" y="501269"/>
                </a:lnTo>
                <a:lnTo>
                  <a:pt x="1208278" y="446659"/>
                </a:lnTo>
                <a:lnTo>
                  <a:pt x="1208786" y="446659"/>
                </a:lnTo>
                <a:lnTo>
                  <a:pt x="1209040" y="445389"/>
                </a:lnTo>
                <a:lnTo>
                  <a:pt x="1209167" y="442849"/>
                </a:lnTo>
                <a:close/>
              </a:path>
              <a:path w="2454275" h="1878964">
                <a:moveTo>
                  <a:pt x="2454021" y="11430"/>
                </a:moveTo>
                <a:lnTo>
                  <a:pt x="2323338" y="27305"/>
                </a:lnTo>
                <a:lnTo>
                  <a:pt x="2317750" y="34417"/>
                </a:lnTo>
                <a:lnTo>
                  <a:pt x="2318804" y="42672"/>
                </a:lnTo>
                <a:lnTo>
                  <a:pt x="2319655" y="50038"/>
                </a:lnTo>
                <a:lnTo>
                  <a:pt x="2326767" y="55626"/>
                </a:lnTo>
                <a:lnTo>
                  <a:pt x="2380665" y="49110"/>
                </a:lnTo>
                <a:lnTo>
                  <a:pt x="1229766" y="922566"/>
                </a:lnTo>
                <a:lnTo>
                  <a:pt x="17272" y="0"/>
                </a:lnTo>
                <a:lnTo>
                  <a:pt x="0" y="22872"/>
                </a:lnTo>
                <a:lnTo>
                  <a:pt x="1206080" y="940536"/>
                </a:lnTo>
                <a:lnTo>
                  <a:pt x="0" y="1855863"/>
                </a:lnTo>
                <a:lnTo>
                  <a:pt x="17272" y="1878622"/>
                </a:lnTo>
                <a:lnTo>
                  <a:pt x="1229664" y="958481"/>
                </a:lnTo>
                <a:lnTo>
                  <a:pt x="2380691" y="1834235"/>
                </a:lnTo>
                <a:lnTo>
                  <a:pt x="2326894" y="1827618"/>
                </a:lnTo>
                <a:lnTo>
                  <a:pt x="2319782" y="1833181"/>
                </a:lnTo>
                <a:lnTo>
                  <a:pt x="2317750" y="1848840"/>
                </a:lnTo>
                <a:lnTo>
                  <a:pt x="2323338" y="1855978"/>
                </a:lnTo>
                <a:lnTo>
                  <a:pt x="2454021" y="1872043"/>
                </a:lnTo>
                <a:lnTo>
                  <a:pt x="2451620" y="1866252"/>
                </a:lnTo>
                <a:lnTo>
                  <a:pt x="2406650" y="1757705"/>
                </a:lnTo>
                <a:lnTo>
                  <a:pt x="2403729" y="1750415"/>
                </a:lnTo>
                <a:lnTo>
                  <a:pt x="2395347" y="1746948"/>
                </a:lnTo>
                <a:lnTo>
                  <a:pt x="2380742" y="1752981"/>
                </a:lnTo>
                <a:lnTo>
                  <a:pt x="2377313" y="1761337"/>
                </a:lnTo>
                <a:lnTo>
                  <a:pt x="2380361" y="1768627"/>
                </a:lnTo>
                <a:lnTo>
                  <a:pt x="2398026" y="1811439"/>
                </a:lnTo>
                <a:lnTo>
                  <a:pt x="1253350" y="940511"/>
                </a:lnTo>
                <a:lnTo>
                  <a:pt x="2398026" y="71767"/>
                </a:lnTo>
                <a:lnTo>
                  <a:pt x="2377186" y="122047"/>
                </a:lnTo>
                <a:lnTo>
                  <a:pt x="2380615" y="130302"/>
                </a:lnTo>
                <a:lnTo>
                  <a:pt x="2395220" y="136398"/>
                </a:lnTo>
                <a:lnTo>
                  <a:pt x="2403602" y="132969"/>
                </a:lnTo>
                <a:lnTo>
                  <a:pt x="2406523" y="125730"/>
                </a:lnTo>
                <a:lnTo>
                  <a:pt x="2451646" y="17145"/>
                </a:lnTo>
                <a:lnTo>
                  <a:pt x="2454021" y="11430"/>
                </a:lnTo>
                <a:close/>
              </a:path>
            </a:pathLst>
          </a:custGeom>
          <a:solidFill>
            <a:srgbClr val="FF0000"/>
          </a:solidFill>
        </p:spPr>
        <p:txBody>
          <a:bodyPr wrap="square" lIns="0" tIns="0" rIns="0" bIns="0" rtlCol="0"/>
          <a:lstStyle/>
          <a:p>
            <a:endParaRPr/>
          </a:p>
        </p:txBody>
      </p:sp>
      <p:sp>
        <p:nvSpPr>
          <p:cNvPr id="5" name="object 5"/>
          <p:cNvSpPr txBox="1">
            <a:spLocks noGrp="1"/>
          </p:cNvSpPr>
          <p:nvPr>
            <p:ph type="title"/>
          </p:nvPr>
        </p:nvSpPr>
        <p:spPr>
          <a:xfrm>
            <a:off x="853617" y="126607"/>
            <a:ext cx="5828030" cy="757555"/>
          </a:xfrm>
          <a:prstGeom prst="rect">
            <a:avLst/>
          </a:prstGeom>
        </p:spPr>
        <p:txBody>
          <a:bodyPr vert="horz" wrap="square" lIns="0" tIns="12700" rIns="0" bIns="0" rtlCol="0">
            <a:spAutoFit/>
          </a:bodyPr>
          <a:lstStyle/>
          <a:p>
            <a:pPr marL="12700">
              <a:lnSpc>
                <a:spcPct val="100000"/>
              </a:lnSpc>
              <a:spcBef>
                <a:spcPts val="100"/>
              </a:spcBef>
            </a:pPr>
            <a:r>
              <a:rPr spc="-155" dirty="0"/>
              <a:t>Multi-level </a:t>
            </a:r>
            <a:r>
              <a:rPr spc="-135" dirty="0"/>
              <a:t>access</a:t>
            </a:r>
            <a:r>
              <a:rPr spc="-409" dirty="0"/>
              <a:t> </a:t>
            </a:r>
            <a:r>
              <a:rPr spc="-160" dirty="0"/>
              <a:t>control</a:t>
            </a:r>
          </a:p>
        </p:txBody>
      </p:sp>
      <p:sp>
        <p:nvSpPr>
          <p:cNvPr id="6" name="object 6"/>
          <p:cNvSpPr txBox="1"/>
          <p:nvPr/>
        </p:nvSpPr>
        <p:spPr>
          <a:xfrm>
            <a:off x="501192" y="1060830"/>
            <a:ext cx="3205480" cy="1582420"/>
          </a:xfrm>
          <a:prstGeom prst="rect">
            <a:avLst/>
          </a:prstGeom>
        </p:spPr>
        <p:txBody>
          <a:bodyPr vert="horz" wrap="square" lIns="0" tIns="12700" rIns="0" bIns="0" rtlCol="0">
            <a:spAutoFit/>
          </a:bodyPr>
          <a:lstStyle/>
          <a:p>
            <a:pPr marL="464820" indent="-452755">
              <a:lnSpc>
                <a:spcPct val="100000"/>
              </a:lnSpc>
              <a:spcBef>
                <a:spcPts val="100"/>
              </a:spcBef>
              <a:buClr>
                <a:srgbClr val="E30477"/>
              </a:buClr>
              <a:buFont typeface="Wingdings"/>
              <a:buChar char=""/>
              <a:tabLst>
                <a:tab pos="464820" algn="l"/>
                <a:tab pos="465455" algn="l"/>
              </a:tabLst>
            </a:pPr>
            <a:r>
              <a:rPr sz="3600" dirty="0">
                <a:latin typeface="Calibri"/>
                <a:cs typeface="Calibri"/>
              </a:rPr>
              <a:t>Model </a:t>
            </a:r>
            <a:r>
              <a:rPr sz="3600" spc="-5" dirty="0">
                <a:latin typeface="Calibri"/>
                <a:cs typeface="Calibri"/>
              </a:rPr>
              <a:t>of</a:t>
            </a:r>
            <a:r>
              <a:rPr sz="3600" spc="-100" dirty="0">
                <a:latin typeface="Calibri"/>
                <a:cs typeface="Calibri"/>
              </a:rPr>
              <a:t> </a:t>
            </a:r>
            <a:r>
              <a:rPr sz="3600" dirty="0">
                <a:latin typeface="Calibri"/>
                <a:cs typeface="Calibri"/>
              </a:rPr>
              <a:t>Biba:</a:t>
            </a:r>
          </a:p>
          <a:p>
            <a:pPr marL="818515" lvl="1" indent="-349250">
              <a:lnSpc>
                <a:spcPct val="100000"/>
              </a:lnSpc>
              <a:spcBef>
                <a:spcPts val="135"/>
              </a:spcBef>
              <a:buClr>
                <a:srgbClr val="6AC2ED"/>
              </a:buClr>
              <a:buFont typeface="Wingdings"/>
              <a:buChar char=""/>
              <a:tabLst>
                <a:tab pos="818515" algn="l"/>
                <a:tab pos="819150" algn="l"/>
              </a:tabLst>
            </a:pPr>
            <a:r>
              <a:rPr sz="3200" dirty="0">
                <a:solidFill>
                  <a:srgbClr val="585858"/>
                </a:solidFill>
                <a:latin typeface="Calibri"/>
                <a:cs typeface="Calibri"/>
              </a:rPr>
              <a:t>No </a:t>
            </a:r>
            <a:r>
              <a:rPr sz="3200" spc="-10" dirty="0">
                <a:solidFill>
                  <a:srgbClr val="585858"/>
                </a:solidFill>
                <a:latin typeface="Calibri"/>
                <a:cs typeface="Calibri"/>
              </a:rPr>
              <a:t>write</a:t>
            </a:r>
            <a:r>
              <a:rPr sz="3200" spc="-35" dirty="0">
                <a:solidFill>
                  <a:srgbClr val="585858"/>
                </a:solidFill>
                <a:latin typeface="Calibri"/>
                <a:cs typeface="Calibri"/>
              </a:rPr>
              <a:t> </a:t>
            </a:r>
            <a:r>
              <a:rPr sz="3200" spc="-5" dirty="0">
                <a:solidFill>
                  <a:srgbClr val="585858"/>
                </a:solidFill>
                <a:latin typeface="Calibri"/>
                <a:cs typeface="Calibri"/>
              </a:rPr>
              <a:t>up</a:t>
            </a:r>
            <a:endParaRPr sz="3200" dirty="0">
              <a:latin typeface="Calibri"/>
              <a:cs typeface="Calibri"/>
            </a:endParaRPr>
          </a:p>
          <a:p>
            <a:pPr marL="818515" lvl="1" indent="-349250">
              <a:lnSpc>
                <a:spcPct val="100000"/>
              </a:lnSpc>
              <a:spcBef>
                <a:spcPts val="120"/>
              </a:spcBef>
              <a:buClr>
                <a:srgbClr val="6AC2ED"/>
              </a:buClr>
              <a:buFont typeface="Wingdings"/>
              <a:buChar char=""/>
              <a:tabLst>
                <a:tab pos="818515" algn="l"/>
                <a:tab pos="819150" algn="l"/>
              </a:tabLst>
            </a:pPr>
            <a:r>
              <a:rPr sz="3200" dirty="0">
                <a:solidFill>
                  <a:srgbClr val="585858"/>
                </a:solidFill>
                <a:latin typeface="Calibri"/>
                <a:cs typeface="Calibri"/>
              </a:rPr>
              <a:t>No </a:t>
            </a:r>
            <a:r>
              <a:rPr sz="3200" spc="-10" dirty="0">
                <a:solidFill>
                  <a:srgbClr val="585858"/>
                </a:solidFill>
                <a:latin typeface="Calibri"/>
                <a:cs typeface="Calibri"/>
              </a:rPr>
              <a:t>read</a:t>
            </a:r>
            <a:r>
              <a:rPr sz="3200" spc="-75" dirty="0">
                <a:solidFill>
                  <a:srgbClr val="585858"/>
                </a:solidFill>
                <a:latin typeface="Calibri"/>
                <a:cs typeface="Calibri"/>
              </a:rPr>
              <a:t> </a:t>
            </a:r>
            <a:r>
              <a:rPr sz="3200" spc="-5" dirty="0">
                <a:solidFill>
                  <a:srgbClr val="585858"/>
                </a:solidFill>
                <a:latin typeface="Calibri"/>
                <a:cs typeface="Calibri"/>
              </a:rPr>
              <a:t>down</a:t>
            </a:r>
            <a:endParaRPr sz="3200" dirty="0">
              <a:latin typeface="Calibri"/>
              <a:cs typeface="Calibri"/>
            </a:endParaRPr>
          </a:p>
        </p:txBody>
      </p:sp>
      <p:sp>
        <p:nvSpPr>
          <p:cNvPr id="7" name="object 7"/>
          <p:cNvSpPr/>
          <p:nvPr/>
        </p:nvSpPr>
        <p:spPr>
          <a:xfrm>
            <a:off x="3804539" y="1714500"/>
            <a:ext cx="228600" cy="1028700"/>
          </a:xfrm>
          <a:custGeom>
            <a:avLst/>
            <a:gdLst/>
            <a:ahLst/>
            <a:cxnLst/>
            <a:rect l="l" t="t" r="r" b="b"/>
            <a:pathLst>
              <a:path w="228600" h="1028700">
                <a:moveTo>
                  <a:pt x="0" y="0"/>
                </a:moveTo>
                <a:lnTo>
                  <a:pt x="44487" y="1494"/>
                </a:lnTo>
                <a:lnTo>
                  <a:pt x="80819" y="5572"/>
                </a:lnTo>
                <a:lnTo>
                  <a:pt x="105316" y="11626"/>
                </a:lnTo>
                <a:lnTo>
                  <a:pt x="114300" y="19050"/>
                </a:lnTo>
                <a:lnTo>
                  <a:pt x="114300" y="495300"/>
                </a:lnTo>
                <a:lnTo>
                  <a:pt x="123283" y="502723"/>
                </a:lnTo>
                <a:lnTo>
                  <a:pt x="147780" y="508777"/>
                </a:lnTo>
                <a:lnTo>
                  <a:pt x="184112" y="512855"/>
                </a:lnTo>
                <a:lnTo>
                  <a:pt x="228600" y="514350"/>
                </a:lnTo>
                <a:lnTo>
                  <a:pt x="184112" y="515844"/>
                </a:lnTo>
                <a:lnTo>
                  <a:pt x="147780" y="519922"/>
                </a:lnTo>
                <a:lnTo>
                  <a:pt x="123283" y="525976"/>
                </a:lnTo>
                <a:lnTo>
                  <a:pt x="114300" y="533400"/>
                </a:lnTo>
                <a:lnTo>
                  <a:pt x="114300" y="1009650"/>
                </a:lnTo>
                <a:lnTo>
                  <a:pt x="105316" y="1017073"/>
                </a:lnTo>
                <a:lnTo>
                  <a:pt x="80819" y="1023127"/>
                </a:lnTo>
                <a:lnTo>
                  <a:pt x="44487" y="1027205"/>
                </a:lnTo>
                <a:lnTo>
                  <a:pt x="0" y="1028700"/>
                </a:lnTo>
              </a:path>
            </a:pathLst>
          </a:custGeom>
          <a:ln w="12700">
            <a:solidFill>
              <a:srgbClr val="123B75"/>
            </a:solidFill>
          </a:ln>
        </p:spPr>
        <p:txBody>
          <a:bodyPr wrap="square" lIns="0" tIns="0" rIns="0" bIns="0" rtlCol="0"/>
          <a:lstStyle/>
          <a:p>
            <a:endParaRPr/>
          </a:p>
        </p:txBody>
      </p:sp>
      <p:sp>
        <p:nvSpPr>
          <p:cNvPr id="8" name="object 8"/>
          <p:cNvSpPr txBox="1"/>
          <p:nvPr/>
        </p:nvSpPr>
        <p:spPr>
          <a:xfrm>
            <a:off x="4177029" y="1977898"/>
            <a:ext cx="1242695"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Calibri"/>
                <a:cs typeface="Calibri"/>
              </a:rPr>
              <a:t>I</a:t>
            </a:r>
            <a:r>
              <a:rPr sz="2800" spc="-30" dirty="0">
                <a:latin typeface="Calibri"/>
                <a:cs typeface="Calibri"/>
              </a:rPr>
              <a:t>n</a:t>
            </a:r>
            <a:r>
              <a:rPr sz="2800" spc="-35" dirty="0">
                <a:latin typeface="Calibri"/>
                <a:cs typeface="Calibri"/>
              </a:rPr>
              <a:t>t</a:t>
            </a:r>
            <a:r>
              <a:rPr sz="2800" spc="-5" dirty="0">
                <a:latin typeface="Calibri"/>
                <a:cs typeface="Calibri"/>
              </a:rPr>
              <a:t>egri</a:t>
            </a:r>
            <a:r>
              <a:rPr sz="2800" spc="-15" dirty="0">
                <a:latin typeface="Calibri"/>
                <a:cs typeface="Calibri"/>
              </a:rPr>
              <a:t>t</a:t>
            </a:r>
            <a:r>
              <a:rPr sz="2800" spc="-5" dirty="0">
                <a:latin typeface="Calibri"/>
                <a:cs typeface="Calibri"/>
              </a:rPr>
              <a:t>y</a:t>
            </a:r>
            <a:endParaRPr sz="2800">
              <a:latin typeface="Calibri"/>
              <a:cs typeface="Calibri"/>
            </a:endParaRPr>
          </a:p>
        </p:txBody>
      </p:sp>
      <p:sp>
        <p:nvSpPr>
          <p:cNvPr id="9" name="object 9"/>
          <p:cNvSpPr/>
          <p:nvPr/>
        </p:nvSpPr>
        <p:spPr>
          <a:xfrm>
            <a:off x="1964817" y="4868926"/>
            <a:ext cx="8681720" cy="0"/>
          </a:xfrm>
          <a:custGeom>
            <a:avLst/>
            <a:gdLst/>
            <a:ahLst/>
            <a:cxnLst/>
            <a:rect l="l" t="t" r="r" b="b"/>
            <a:pathLst>
              <a:path w="8681720">
                <a:moveTo>
                  <a:pt x="0" y="0"/>
                </a:moveTo>
                <a:lnTo>
                  <a:pt x="8681466" y="0"/>
                </a:lnTo>
              </a:path>
            </a:pathLst>
          </a:custGeom>
          <a:ln w="38100">
            <a:solidFill>
              <a:srgbClr val="BEBEBE"/>
            </a:solidFill>
          </a:ln>
        </p:spPr>
        <p:txBody>
          <a:bodyPr wrap="square" lIns="0" tIns="0" rIns="0" bIns="0" rtlCol="0"/>
          <a:lstStyle/>
          <a:p>
            <a:endParaRPr/>
          </a:p>
        </p:txBody>
      </p:sp>
      <p:sp>
        <p:nvSpPr>
          <p:cNvPr id="10" name="object 10"/>
          <p:cNvSpPr txBox="1"/>
          <p:nvPr/>
        </p:nvSpPr>
        <p:spPr>
          <a:xfrm>
            <a:off x="5505958" y="3470275"/>
            <a:ext cx="16008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r>
              <a:rPr sz="2800" spc="-70" dirty="0">
                <a:solidFill>
                  <a:srgbClr val="54A839"/>
                </a:solidFill>
                <a:latin typeface="Calibri"/>
                <a:cs typeface="Calibri"/>
              </a:rPr>
              <a:t> </a:t>
            </a:r>
            <a:r>
              <a:rPr sz="2800" spc="-10" dirty="0">
                <a:solidFill>
                  <a:srgbClr val="54A839"/>
                </a:solidFill>
                <a:latin typeface="Calibri"/>
                <a:cs typeface="Calibri"/>
              </a:rPr>
              <a:t>write</a:t>
            </a:r>
            <a:endParaRPr sz="2800">
              <a:latin typeface="Calibri"/>
              <a:cs typeface="Calibri"/>
            </a:endParaRPr>
          </a:p>
        </p:txBody>
      </p:sp>
      <p:sp>
        <p:nvSpPr>
          <p:cNvPr id="11" name="object 11"/>
          <p:cNvSpPr/>
          <p:nvPr/>
        </p:nvSpPr>
        <p:spPr>
          <a:xfrm>
            <a:off x="3604005" y="5103838"/>
            <a:ext cx="1478152" cy="1478152"/>
          </a:xfrm>
          <a:prstGeom prst="rect">
            <a:avLst/>
          </a:prstGeom>
          <a:blipFill>
            <a:blip r:embed="rId2" cstate="print"/>
            <a:stretch>
              <a:fillRect/>
            </a:stretch>
          </a:blipFill>
        </p:spPr>
        <p:txBody>
          <a:bodyPr wrap="square" lIns="0" tIns="0" rIns="0" bIns="0" rtlCol="0"/>
          <a:lstStyle/>
          <a:p>
            <a:endParaRPr/>
          </a:p>
        </p:txBody>
      </p:sp>
      <p:grpSp>
        <p:nvGrpSpPr>
          <p:cNvPr id="12" name="object 12"/>
          <p:cNvGrpSpPr/>
          <p:nvPr/>
        </p:nvGrpSpPr>
        <p:grpSpPr>
          <a:xfrm>
            <a:off x="3604005" y="3241039"/>
            <a:ext cx="3923665" cy="1478280"/>
            <a:chOff x="3604005" y="3241039"/>
            <a:chExt cx="3923665" cy="1478280"/>
          </a:xfrm>
        </p:grpSpPr>
        <p:sp>
          <p:nvSpPr>
            <p:cNvPr id="13" name="object 13"/>
            <p:cNvSpPr/>
            <p:nvPr/>
          </p:nvSpPr>
          <p:spPr>
            <a:xfrm>
              <a:off x="3604005" y="3241039"/>
              <a:ext cx="1478152" cy="1478153"/>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082158" y="3915917"/>
              <a:ext cx="2445385" cy="132715"/>
            </a:xfrm>
            <a:custGeom>
              <a:avLst/>
              <a:gdLst/>
              <a:ahLst/>
              <a:cxnLst/>
              <a:rect l="l" t="t" r="r" b="b"/>
              <a:pathLst>
                <a:path w="2445384" h="132714">
                  <a:moveTo>
                    <a:pt x="2331719" y="0"/>
                  </a:moveTo>
                  <a:lnTo>
                    <a:pt x="2322957" y="2285"/>
                  </a:lnTo>
                  <a:lnTo>
                    <a:pt x="2319019" y="9143"/>
                  </a:lnTo>
                  <a:lnTo>
                    <a:pt x="2315083" y="15874"/>
                  </a:lnTo>
                  <a:lnTo>
                    <a:pt x="2317368" y="24637"/>
                  </a:lnTo>
                  <a:lnTo>
                    <a:pt x="2324099" y="28701"/>
                  </a:lnTo>
                  <a:lnTo>
                    <a:pt x="2364052" y="52022"/>
                  </a:lnTo>
                  <a:lnTo>
                    <a:pt x="2417064" y="52069"/>
                  </a:lnTo>
                  <a:lnTo>
                    <a:pt x="2417064" y="80644"/>
                  </a:lnTo>
                  <a:lnTo>
                    <a:pt x="2364235" y="80644"/>
                  </a:lnTo>
                  <a:lnTo>
                    <a:pt x="2317241" y="107949"/>
                  </a:lnTo>
                  <a:lnTo>
                    <a:pt x="2314956" y="116712"/>
                  </a:lnTo>
                  <a:lnTo>
                    <a:pt x="2318892" y="123570"/>
                  </a:lnTo>
                  <a:lnTo>
                    <a:pt x="2322957" y="130301"/>
                  </a:lnTo>
                  <a:lnTo>
                    <a:pt x="2331592" y="132587"/>
                  </a:lnTo>
                  <a:lnTo>
                    <a:pt x="2420942" y="80644"/>
                  </a:lnTo>
                  <a:lnTo>
                    <a:pt x="2417064" y="80644"/>
                  </a:lnTo>
                  <a:lnTo>
                    <a:pt x="2421023" y="80597"/>
                  </a:lnTo>
                  <a:lnTo>
                    <a:pt x="2445385" y="66420"/>
                  </a:lnTo>
                  <a:lnTo>
                    <a:pt x="2338577" y="3936"/>
                  </a:lnTo>
                  <a:lnTo>
                    <a:pt x="2331719" y="0"/>
                  </a:lnTo>
                  <a:close/>
                </a:path>
                <a:path w="2445384" h="132714">
                  <a:moveTo>
                    <a:pt x="2388693" y="66405"/>
                  </a:moveTo>
                  <a:lnTo>
                    <a:pt x="2364316" y="80597"/>
                  </a:lnTo>
                  <a:lnTo>
                    <a:pt x="2417064" y="80644"/>
                  </a:lnTo>
                  <a:lnTo>
                    <a:pt x="2417064" y="78739"/>
                  </a:lnTo>
                  <a:lnTo>
                    <a:pt x="2409824" y="78739"/>
                  </a:lnTo>
                  <a:lnTo>
                    <a:pt x="2388693" y="66405"/>
                  </a:lnTo>
                  <a:close/>
                </a:path>
                <a:path w="2445384" h="132714">
                  <a:moveTo>
                    <a:pt x="0" y="49910"/>
                  </a:moveTo>
                  <a:lnTo>
                    <a:pt x="0" y="78485"/>
                  </a:lnTo>
                  <a:lnTo>
                    <a:pt x="2364316" y="80597"/>
                  </a:lnTo>
                  <a:lnTo>
                    <a:pt x="2388693" y="66405"/>
                  </a:lnTo>
                  <a:lnTo>
                    <a:pt x="2364052" y="52022"/>
                  </a:lnTo>
                  <a:lnTo>
                    <a:pt x="0" y="49910"/>
                  </a:lnTo>
                  <a:close/>
                </a:path>
                <a:path w="2445384" h="132714">
                  <a:moveTo>
                    <a:pt x="2409824" y="54101"/>
                  </a:moveTo>
                  <a:lnTo>
                    <a:pt x="2388693" y="66405"/>
                  </a:lnTo>
                  <a:lnTo>
                    <a:pt x="2409824" y="78739"/>
                  </a:lnTo>
                  <a:lnTo>
                    <a:pt x="2409824" y="54101"/>
                  </a:lnTo>
                  <a:close/>
                </a:path>
                <a:path w="2445384" h="132714">
                  <a:moveTo>
                    <a:pt x="2417064" y="54101"/>
                  </a:moveTo>
                  <a:lnTo>
                    <a:pt x="2409824" y="54101"/>
                  </a:lnTo>
                  <a:lnTo>
                    <a:pt x="2409824" y="78739"/>
                  </a:lnTo>
                  <a:lnTo>
                    <a:pt x="2417064" y="78739"/>
                  </a:lnTo>
                  <a:lnTo>
                    <a:pt x="2417064" y="54101"/>
                  </a:lnTo>
                  <a:close/>
                </a:path>
                <a:path w="2445384" h="132714">
                  <a:moveTo>
                    <a:pt x="2364052" y="52022"/>
                  </a:moveTo>
                  <a:lnTo>
                    <a:pt x="2388693" y="66405"/>
                  </a:lnTo>
                  <a:lnTo>
                    <a:pt x="2409824" y="54101"/>
                  </a:lnTo>
                  <a:lnTo>
                    <a:pt x="2417064" y="54101"/>
                  </a:lnTo>
                  <a:lnTo>
                    <a:pt x="2417064" y="52069"/>
                  </a:lnTo>
                  <a:lnTo>
                    <a:pt x="2364052" y="52022"/>
                  </a:lnTo>
                  <a:close/>
                </a:path>
              </a:pathLst>
            </a:custGeom>
            <a:solidFill>
              <a:srgbClr val="54A839"/>
            </a:solidFill>
          </p:spPr>
          <p:txBody>
            <a:bodyPr wrap="square" lIns="0" tIns="0" rIns="0" bIns="0" rtlCol="0"/>
            <a:lstStyle/>
            <a:p>
              <a:endParaRPr/>
            </a:p>
          </p:txBody>
        </p:sp>
      </p:grpSp>
      <p:sp>
        <p:nvSpPr>
          <p:cNvPr id="15" name="object 15"/>
          <p:cNvSpPr/>
          <p:nvPr/>
        </p:nvSpPr>
        <p:spPr>
          <a:xfrm>
            <a:off x="7727944" y="3400650"/>
            <a:ext cx="860255" cy="1143748"/>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7727944" y="5256514"/>
            <a:ext cx="860255" cy="1143748"/>
          </a:xfrm>
          <a:prstGeom prst="rect">
            <a:avLst/>
          </a:prstGeom>
          <a:blipFill>
            <a:blip r:embed="rId4" cstate="print"/>
            <a:stretch>
              <a:fillRect/>
            </a:stretch>
          </a:blipFill>
        </p:spPr>
        <p:txBody>
          <a:bodyPr wrap="square" lIns="0" tIns="0" rIns="0" bIns="0" rtlCol="0"/>
          <a:lstStyle/>
          <a:p>
            <a:endParaRPr/>
          </a:p>
        </p:txBody>
      </p:sp>
      <p:sp>
        <p:nvSpPr>
          <p:cNvPr id="17" name="object 17"/>
          <p:cNvSpPr txBox="1"/>
          <p:nvPr/>
        </p:nvSpPr>
        <p:spPr>
          <a:xfrm>
            <a:off x="5505958" y="5326481"/>
            <a:ext cx="160083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54A839"/>
                </a:solidFill>
                <a:latin typeface="Calibri"/>
                <a:cs typeface="Calibri"/>
              </a:rPr>
              <a:t>read,</a:t>
            </a:r>
            <a:r>
              <a:rPr sz="2800" spc="-70" dirty="0">
                <a:solidFill>
                  <a:srgbClr val="54A839"/>
                </a:solidFill>
                <a:latin typeface="Calibri"/>
                <a:cs typeface="Calibri"/>
              </a:rPr>
              <a:t> </a:t>
            </a:r>
            <a:r>
              <a:rPr sz="2800" spc="-10" dirty="0">
                <a:solidFill>
                  <a:srgbClr val="54A839"/>
                </a:solidFill>
                <a:latin typeface="Calibri"/>
                <a:cs typeface="Calibri"/>
              </a:rPr>
              <a:t>write</a:t>
            </a:r>
            <a:endParaRPr sz="2800">
              <a:latin typeface="Calibri"/>
              <a:cs typeface="Calibri"/>
            </a:endParaRPr>
          </a:p>
        </p:txBody>
      </p:sp>
      <p:sp>
        <p:nvSpPr>
          <p:cNvPr id="18" name="object 18"/>
          <p:cNvSpPr/>
          <p:nvPr/>
        </p:nvSpPr>
        <p:spPr>
          <a:xfrm>
            <a:off x="5082159" y="5772048"/>
            <a:ext cx="2445385" cy="132715"/>
          </a:xfrm>
          <a:custGeom>
            <a:avLst/>
            <a:gdLst/>
            <a:ahLst/>
            <a:cxnLst/>
            <a:rect l="l" t="t" r="r" b="b"/>
            <a:pathLst>
              <a:path w="2445384" h="132714">
                <a:moveTo>
                  <a:pt x="2420907" y="51879"/>
                </a:moveTo>
                <a:lnTo>
                  <a:pt x="2417064" y="51879"/>
                </a:lnTo>
                <a:lnTo>
                  <a:pt x="2417064" y="80454"/>
                </a:lnTo>
                <a:lnTo>
                  <a:pt x="2364240" y="80557"/>
                </a:lnTo>
                <a:lnTo>
                  <a:pt x="2317368" y="108000"/>
                </a:lnTo>
                <a:lnTo>
                  <a:pt x="2315083" y="116751"/>
                </a:lnTo>
                <a:lnTo>
                  <a:pt x="2319146" y="123558"/>
                </a:lnTo>
                <a:lnTo>
                  <a:pt x="2323084" y="130365"/>
                </a:lnTo>
                <a:lnTo>
                  <a:pt x="2331846" y="132651"/>
                </a:lnTo>
                <a:lnTo>
                  <a:pt x="2445385" y="66103"/>
                </a:lnTo>
                <a:lnTo>
                  <a:pt x="2420907" y="51879"/>
                </a:lnTo>
                <a:close/>
              </a:path>
              <a:path w="2445384" h="132714">
                <a:moveTo>
                  <a:pt x="2364179" y="51982"/>
                </a:moveTo>
                <a:lnTo>
                  <a:pt x="0" y="56578"/>
                </a:lnTo>
                <a:lnTo>
                  <a:pt x="0" y="85153"/>
                </a:lnTo>
                <a:lnTo>
                  <a:pt x="2364240" y="80557"/>
                </a:lnTo>
                <a:lnTo>
                  <a:pt x="2388681" y="66229"/>
                </a:lnTo>
                <a:lnTo>
                  <a:pt x="2364179" y="51982"/>
                </a:lnTo>
                <a:close/>
              </a:path>
              <a:path w="2445384" h="132714">
                <a:moveTo>
                  <a:pt x="2388681" y="66229"/>
                </a:moveTo>
                <a:lnTo>
                  <a:pt x="2364240" y="80557"/>
                </a:lnTo>
                <a:lnTo>
                  <a:pt x="2417064" y="80454"/>
                </a:lnTo>
                <a:lnTo>
                  <a:pt x="2417064" y="78524"/>
                </a:lnTo>
                <a:lnTo>
                  <a:pt x="2409824" y="78524"/>
                </a:lnTo>
                <a:lnTo>
                  <a:pt x="2388681" y="66229"/>
                </a:lnTo>
                <a:close/>
              </a:path>
              <a:path w="2445384" h="132714">
                <a:moveTo>
                  <a:pt x="2409824" y="53835"/>
                </a:moveTo>
                <a:lnTo>
                  <a:pt x="2388681" y="66229"/>
                </a:lnTo>
                <a:lnTo>
                  <a:pt x="2409824" y="78524"/>
                </a:lnTo>
                <a:lnTo>
                  <a:pt x="2409824" y="53835"/>
                </a:lnTo>
                <a:close/>
              </a:path>
              <a:path w="2445384" h="132714">
                <a:moveTo>
                  <a:pt x="2417064" y="53835"/>
                </a:moveTo>
                <a:lnTo>
                  <a:pt x="2409824" y="53835"/>
                </a:lnTo>
                <a:lnTo>
                  <a:pt x="2409824" y="78524"/>
                </a:lnTo>
                <a:lnTo>
                  <a:pt x="2417064" y="78524"/>
                </a:lnTo>
                <a:lnTo>
                  <a:pt x="2417064" y="53835"/>
                </a:lnTo>
                <a:close/>
              </a:path>
              <a:path w="2445384" h="132714">
                <a:moveTo>
                  <a:pt x="2417064" y="51879"/>
                </a:moveTo>
                <a:lnTo>
                  <a:pt x="2364179" y="51982"/>
                </a:lnTo>
                <a:lnTo>
                  <a:pt x="2388681" y="66229"/>
                </a:lnTo>
                <a:lnTo>
                  <a:pt x="2409824" y="53835"/>
                </a:lnTo>
                <a:lnTo>
                  <a:pt x="2417064" y="53835"/>
                </a:lnTo>
                <a:lnTo>
                  <a:pt x="2417064" y="51879"/>
                </a:lnTo>
                <a:close/>
              </a:path>
              <a:path w="2445384" h="132714">
                <a:moveTo>
                  <a:pt x="2331592" y="0"/>
                </a:moveTo>
                <a:lnTo>
                  <a:pt x="2322830" y="2324"/>
                </a:lnTo>
                <a:lnTo>
                  <a:pt x="2314956" y="15976"/>
                </a:lnTo>
                <a:lnTo>
                  <a:pt x="2317241" y="24714"/>
                </a:lnTo>
                <a:lnTo>
                  <a:pt x="2364179" y="51982"/>
                </a:lnTo>
                <a:lnTo>
                  <a:pt x="2420907" y="51879"/>
                </a:lnTo>
                <a:lnTo>
                  <a:pt x="2331592" y="0"/>
                </a:lnTo>
                <a:close/>
              </a:path>
            </a:pathLst>
          </a:custGeom>
          <a:solidFill>
            <a:srgbClr val="54A839"/>
          </a:solidFill>
        </p:spPr>
        <p:txBody>
          <a:bodyPr wrap="square" lIns="0" tIns="0" rIns="0" bIns="0" rtlCol="0"/>
          <a:lstStyle/>
          <a:p>
            <a:endParaRPr/>
          </a:p>
        </p:txBody>
      </p:sp>
      <p:sp>
        <p:nvSpPr>
          <p:cNvPr id="19" name="object 19"/>
          <p:cNvSpPr txBox="1"/>
          <p:nvPr/>
        </p:nvSpPr>
        <p:spPr>
          <a:xfrm>
            <a:off x="1099210" y="4199915"/>
            <a:ext cx="1753870" cy="1132205"/>
          </a:xfrm>
          <a:prstGeom prst="rect">
            <a:avLst/>
          </a:prstGeom>
        </p:spPr>
        <p:txBody>
          <a:bodyPr vert="horz" wrap="square" lIns="0" tIns="12700" rIns="0" bIns="0" rtlCol="0">
            <a:spAutoFit/>
          </a:bodyPr>
          <a:lstStyle/>
          <a:p>
            <a:pPr marL="12700" marR="5080" indent="822960">
              <a:lnSpc>
                <a:spcPct val="129600"/>
              </a:lnSpc>
              <a:spcBef>
                <a:spcPts val="100"/>
              </a:spcBef>
            </a:pPr>
            <a:r>
              <a:rPr sz="2800" spc="-10" dirty="0">
                <a:latin typeface="Calibri"/>
                <a:cs typeface="Calibri"/>
              </a:rPr>
              <a:t>Sec</a:t>
            </a:r>
            <a:r>
              <a:rPr sz="2800" spc="-40" dirty="0">
                <a:latin typeface="Calibri"/>
                <a:cs typeface="Calibri"/>
              </a:rPr>
              <a:t>r</a:t>
            </a:r>
            <a:r>
              <a:rPr sz="2800" spc="-15" dirty="0">
                <a:latin typeface="Calibri"/>
                <a:cs typeface="Calibri"/>
              </a:rPr>
              <a:t>e</a:t>
            </a:r>
            <a:r>
              <a:rPr sz="2800" spc="-5" dirty="0">
                <a:latin typeface="Calibri"/>
                <a:cs typeface="Calibri"/>
              </a:rPr>
              <a:t>t  Unclassif</a:t>
            </a:r>
            <a:r>
              <a:rPr sz="2800" spc="-20" dirty="0">
                <a:latin typeface="Calibri"/>
                <a:cs typeface="Calibri"/>
              </a:rPr>
              <a:t>i</a:t>
            </a:r>
            <a:r>
              <a:rPr sz="2800" spc="-5" dirty="0">
                <a:latin typeface="Calibri"/>
                <a:cs typeface="Calibri"/>
              </a:rPr>
              <a:t>ed</a:t>
            </a:r>
            <a:endParaRPr sz="2800">
              <a:latin typeface="Calibri"/>
              <a:cs typeface="Calibri"/>
            </a:endParaRPr>
          </a:p>
        </p:txBody>
      </p:sp>
    </p:spTree>
    <p:extLst>
      <p:ext uri="{BB962C8B-B14F-4D97-AF65-F5344CB8AC3E}">
        <p14:creationId xmlns:p14="http://schemas.microsoft.com/office/powerpoint/2010/main" val="2167433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4300" y="163517"/>
            <a:ext cx="5828030" cy="689932"/>
          </a:xfrm>
          <a:prstGeom prst="rect">
            <a:avLst/>
          </a:prstGeom>
        </p:spPr>
        <p:txBody>
          <a:bodyPr vert="horz" wrap="square" lIns="0" tIns="12700" rIns="0" bIns="0" rtlCol="0">
            <a:spAutoFit/>
          </a:bodyPr>
          <a:lstStyle/>
          <a:p>
            <a:pPr marL="12700">
              <a:lnSpc>
                <a:spcPct val="100000"/>
              </a:lnSpc>
              <a:spcBef>
                <a:spcPts val="100"/>
              </a:spcBef>
            </a:pPr>
            <a:r>
              <a:rPr lang="en-US" spc="-155" dirty="0"/>
              <a:t>Chinese Wall Model</a:t>
            </a:r>
            <a:endParaRPr spc="-160" dirty="0"/>
          </a:p>
        </p:txBody>
      </p:sp>
      <p:sp>
        <p:nvSpPr>
          <p:cNvPr id="13" name="object 4">
            <a:extLst>
              <a:ext uri="{FF2B5EF4-FFF2-40B4-BE49-F238E27FC236}">
                <a16:creationId xmlns:a16="http://schemas.microsoft.com/office/drawing/2014/main" id="{41CBF28D-92AB-BF4F-96D4-D5489CCBBCED}"/>
              </a:ext>
            </a:extLst>
          </p:cNvPr>
          <p:cNvSpPr txBox="1"/>
          <p:nvPr/>
        </p:nvSpPr>
        <p:spPr>
          <a:xfrm>
            <a:off x="1130300" y="1546751"/>
            <a:ext cx="7402830" cy="3518271"/>
          </a:xfrm>
          <a:prstGeom prst="rect">
            <a:avLst/>
          </a:prstGeom>
        </p:spPr>
        <p:txBody>
          <a:bodyPr vert="horz" wrap="square" lIns="0" tIns="85725" rIns="0" bIns="0" rtlCol="0">
            <a:spAutoFit/>
          </a:bodyPr>
          <a:lstStyle/>
          <a:p>
            <a:pPr marL="12700">
              <a:spcBef>
                <a:spcPts val="675"/>
              </a:spcBef>
            </a:pPr>
            <a:r>
              <a:rPr lang="en-US" sz="2400" u="heavy" spc="-5" dirty="0">
                <a:solidFill>
                  <a:srgbClr val="FF6600"/>
                </a:solidFill>
                <a:uFill>
                  <a:solidFill>
                    <a:srgbClr val="FF6600"/>
                  </a:solidFill>
                </a:uFill>
                <a:latin typeface="Arial"/>
                <a:cs typeface="Arial"/>
              </a:rPr>
              <a:t>Chinese Wall</a:t>
            </a:r>
            <a:r>
              <a:rPr sz="2400" spc="-5" dirty="0">
                <a:solidFill>
                  <a:srgbClr val="FF6600"/>
                </a:solidFill>
                <a:latin typeface="Arial"/>
                <a:cs typeface="Arial"/>
              </a:rPr>
              <a:t> </a:t>
            </a:r>
            <a:r>
              <a:rPr sz="2400" dirty="0">
                <a:solidFill>
                  <a:srgbClr val="003399"/>
                </a:solidFill>
                <a:latin typeface="Arial"/>
                <a:cs typeface="Arial"/>
              </a:rPr>
              <a:t>security </a:t>
            </a:r>
            <a:r>
              <a:rPr sz="2400" spc="-5" dirty="0">
                <a:solidFill>
                  <a:srgbClr val="003399"/>
                </a:solidFill>
                <a:latin typeface="Arial"/>
                <a:cs typeface="Arial"/>
              </a:rPr>
              <a:t>policy:</a:t>
            </a:r>
            <a:endParaRPr sz="2400" dirty="0">
              <a:latin typeface="Arial"/>
              <a:cs typeface="Arial"/>
            </a:endParaRPr>
          </a:p>
          <a:p>
            <a:pPr marL="756285" indent="-287020">
              <a:spcBef>
                <a:spcPts val="480"/>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Simple integrity</a:t>
            </a:r>
            <a:r>
              <a:rPr sz="2000" u="heavy" spc="-45"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condition</a:t>
            </a:r>
            <a:endParaRPr sz="2000" dirty="0">
              <a:latin typeface="Arial"/>
              <a:cs typeface="Arial"/>
            </a:endParaRPr>
          </a:p>
          <a:p>
            <a:pPr marL="1155700" lvl="1" indent="-229235">
              <a:spcBef>
                <a:spcPts val="440"/>
              </a:spcBef>
              <a:buChar char="•"/>
              <a:tabLst>
                <a:tab pos="1155700" algn="l"/>
                <a:tab pos="1156335" algn="l"/>
              </a:tabLst>
            </a:pPr>
            <a:r>
              <a:rPr lang="en-US" spc="-5" dirty="0">
                <a:solidFill>
                  <a:srgbClr val="003399"/>
                </a:solidFill>
                <a:latin typeface="Arial"/>
                <a:cs typeface="Arial"/>
              </a:rPr>
              <a:t>A subject can be granted access to an object only if the object (a) is in the same company datasets as the objects already accessed by the subject and (b) belongs to a different conflict of interest class</a:t>
            </a:r>
            <a:r>
              <a:rPr spc="-5" dirty="0">
                <a:solidFill>
                  <a:srgbClr val="003399"/>
                </a:solidFill>
                <a:latin typeface="Arial"/>
                <a:cs typeface="Arial"/>
              </a:rPr>
              <a:t>.</a:t>
            </a:r>
            <a:endParaRPr dirty="0">
              <a:latin typeface="Arial"/>
              <a:cs typeface="Arial"/>
            </a:endParaRPr>
          </a:p>
          <a:p>
            <a:pPr marL="756285" indent="-287020">
              <a:spcBef>
                <a:spcPts val="475"/>
              </a:spcBef>
              <a:buClr>
                <a:srgbClr val="003399"/>
              </a:buClr>
              <a:buChar char="–"/>
              <a:tabLst>
                <a:tab pos="756285" algn="l"/>
                <a:tab pos="756920" algn="l"/>
              </a:tabLst>
            </a:pPr>
            <a:r>
              <a:rPr sz="2000" u="heavy" dirty="0">
                <a:solidFill>
                  <a:srgbClr val="FF6600"/>
                </a:solidFill>
                <a:uFill>
                  <a:solidFill>
                    <a:srgbClr val="FF6600"/>
                  </a:solidFill>
                </a:uFill>
                <a:latin typeface="Arial"/>
                <a:cs typeface="Arial"/>
              </a:rPr>
              <a:t>Integrity star *</a:t>
            </a:r>
            <a:r>
              <a:rPr sz="2000" u="heavy" spc="-90" dirty="0">
                <a:solidFill>
                  <a:srgbClr val="FF6600"/>
                </a:solidFill>
                <a:uFill>
                  <a:solidFill>
                    <a:srgbClr val="FF6600"/>
                  </a:solidFill>
                </a:uFill>
                <a:latin typeface="Arial"/>
                <a:cs typeface="Arial"/>
              </a:rPr>
              <a:t> </a:t>
            </a:r>
            <a:r>
              <a:rPr sz="2000" u="heavy" dirty="0">
                <a:solidFill>
                  <a:srgbClr val="FF6600"/>
                </a:solidFill>
                <a:uFill>
                  <a:solidFill>
                    <a:srgbClr val="FF6600"/>
                  </a:solidFill>
                </a:uFill>
                <a:latin typeface="Arial"/>
                <a:cs typeface="Arial"/>
              </a:rPr>
              <a:t>property</a:t>
            </a:r>
            <a:endParaRPr sz="2000" dirty="0">
              <a:latin typeface="Arial"/>
              <a:cs typeface="Arial"/>
            </a:endParaRPr>
          </a:p>
          <a:p>
            <a:pPr marL="1155700" lvl="1" indent="-229235">
              <a:spcBef>
                <a:spcPts val="440"/>
              </a:spcBef>
              <a:buChar char="•"/>
              <a:tabLst>
                <a:tab pos="1155700" algn="l"/>
                <a:tab pos="1156335" algn="l"/>
              </a:tabLst>
            </a:pPr>
            <a:r>
              <a:rPr lang="en-US" spc="-5" dirty="0">
                <a:solidFill>
                  <a:srgbClr val="003399"/>
                </a:solidFill>
                <a:latin typeface="Arial"/>
                <a:cs typeface="Arial"/>
              </a:rPr>
              <a:t>write access is only permitted if (a) access is permitted by the simple security rule and (b) no object can be read which is (</a:t>
            </a:r>
            <a:r>
              <a:rPr lang="en-US" spc="-5" dirty="0" err="1">
                <a:solidFill>
                  <a:srgbClr val="003399"/>
                </a:solidFill>
                <a:latin typeface="Arial"/>
                <a:cs typeface="Arial"/>
              </a:rPr>
              <a:t>i</a:t>
            </a:r>
            <a:r>
              <a:rPr lang="en-US" spc="-5" dirty="0">
                <a:solidFill>
                  <a:srgbClr val="003399"/>
                </a:solidFill>
                <a:latin typeface="Arial"/>
                <a:cs typeface="Arial"/>
              </a:rPr>
              <a:t>) in a different company dataset than the one for which write access is requested and (ii) contains sanitized information</a:t>
            </a:r>
            <a:r>
              <a:rPr spc="-5" dirty="0">
                <a:solidFill>
                  <a:srgbClr val="003399"/>
                </a:solidFill>
                <a:latin typeface="Arial"/>
                <a:cs typeface="Arial"/>
              </a:rPr>
              <a:t>.</a:t>
            </a:r>
            <a:endParaRPr dirty="0">
              <a:latin typeface="Arial"/>
              <a:cs typeface="Arial"/>
            </a:endParaRPr>
          </a:p>
        </p:txBody>
      </p:sp>
    </p:spTree>
    <p:extLst>
      <p:ext uri="{BB962C8B-B14F-4D97-AF65-F5344CB8AC3E}">
        <p14:creationId xmlns:p14="http://schemas.microsoft.com/office/powerpoint/2010/main" val="3934036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E024AF50-008E-7E40-9344-63664EC704C0}"/>
              </a:ext>
            </a:extLst>
          </p:cNvPr>
          <p:cNvPicPr>
            <a:picLocks noChangeAspect="1"/>
          </p:cNvPicPr>
          <p:nvPr/>
        </p:nvPicPr>
        <p:blipFill>
          <a:blip r:embed="rId3"/>
          <a:stretch>
            <a:fillRect/>
          </a:stretch>
        </p:blipFill>
        <p:spPr>
          <a:xfrm>
            <a:off x="1429584" y="3503230"/>
            <a:ext cx="8055792" cy="3354770"/>
          </a:xfrm>
          <a:prstGeom prst="rect">
            <a:avLst/>
          </a:prstGeom>
        </p:spPr>
      </p:pic>
      <p:sp>
        <p:nvSpPr>
          <p:cNvPr id="4" name="object 4"/>
          <p:cNvSpPr txBox="1">
            <a:spLocks noGrp="1"/>
          </p:cNvSpPr>
          <p:nvPr>
            <p:ph type="title"/>
          </p:nvPr>
        </p:nvSpPr>
        <p:spPr>
          <a:xfrm>
            <a:off x="870618" y="-235736"/>
            <a:ext cx="11315417" cy="1059212"/>
          </a:xfrm>
          <a:prstGeom prst="rect">
            <a:avLst/>
          </a:prstGeom>
        </p:spPr>
        <p:txBody>
          <a:bodyPr vert="horz" wrap="square" lIns="0" tIns="378408" rIns="0" bIns="0" rtlCol="0" anchor="ctr">
            <a:spAutoFit/>
          </a:bodyPr>
          <a:lstStyle/>
          <a:p>
            <a:pPr marL="12700">
              <a:lnSpc>
                <a:spcPct val="100000"/>
              </a:lnSpc>
              <a:spcBef>
                <a:spcPts val="100"/>
              </a:spcBef>
              <a:tabLst>
                <a:tab pos="8851265" algn="l"/>
              </a:tabLst>
            </a:pPr>
            <a:r>
              <a:rPr lang="en-US" spc="-155" dirty="0"/>
              <a:t>Chinese Wall Model</a:t>
            </a:r>
            <a:endParaRPr dirty="0"/>
          </a:p>
        </p:txBody>
      </p:sp>
      <p:sp>
        <p:nvSpPr>
          <p:cNvPr id="5" name="object 5"/>
          <p:cNvSpPr txBox="1"/>
          <p:nvPr/>
        </p:nvSpPr>
        <p:spPr>
          <a:xfrm>
            <a:off x="949198" y="1205458"/>
            <a:ext cx="10293603" cy="2475037"/>
          </a:xfrm>
          <a:prstGeom prst="rect">
            <a:avLst/>
          </a:prstGeom>
        </p:spPr>
        <p:txBody>
          <a:bodyPr vert="horz" wrap="square" lIns="0" tIns="12700" rIns="0" bIns="0" rtlCol="0">
            <a:spAutoFit/>
          </a:bodyPr>
          <a:lstStyle/>
          <a:p>
            <a:pPr marL="354965" marR="5080" indent="-342900">
              <a:spcBef>
                <a:spcPts val="575"/>
              </a:spcBef>
              <a:buFont typeface="Wingdings" pitchFamily="2" charset="2"/>
              <a:buChar char="§"/>
              <a:tabLst>
                <a:tab pos="355600" algn="l"/>
                <a:tab pos="356235" algn="l"/>
              </a:tabLst>
            </a:pPr>
            <a:r>
              <a:rPr lang="en-US" sz="2000" dirty="0">
                <a:solidFill>
                  <a:srgbClr val="003399"/>
                </a:solidFill>
                <a:latin typeface="Arial"/>
                <a:cs typeface="Arial"/>
              </a:rPr>
              <a:t>Consider the following conflict classes:</a:t>
            </a:r>
          </a:p>
          <a:p>
            <a:pPr marL="469265" marR="5080" lvl="1">
              <a:spcBef>
                <a:spcPts val="575"/>
              </a:spcBef>
              <a:tabLst>
                <a:tab pos="355600" algn="l"/>
                <a:tab pos="356235" algn="l"/>
              </a:tabLst>
            </a:pPr>
            <a:r>
              <a:rPr lang="en-US" sz="2000" dirty="0">
                <a:solidFill>
                  <a:srgbClr val="003399"/>
                </a:solidFill>
                <a:latin typeface="Arial"/>
                <a:cs typeface="Arial"/>
              </a:rPr>
              <a:t>{Ford, Honda, Toyota}</a:t>
            </a:r>
          </a:p>
          <a:p>
            <a:pPr marL="469265" marR="5080" lvl="1">
              <a:spcBef>
                <a:spcPts val="575"/>
              </a:spcBef>
              <a:tabLst>
                <a:tab pos="355600" algn="l"/>
                <a:tab pos="356235" algn="l"/>
              </a:tabLst>
            </a:pPr>
            <a:r>
              <a:rPr lang="en-US" sz="2000" dirty="0">
                <a:solidFill>
                  <a:srgbClr val="003399"/>
                </a:solidFill>
                <a:latin typeface="Arial"/>
                <a:cs typeface="Arial"/>
              </a:rPr>
              <a:t>{Bank of America, Wells Fargo, Chase}</a:t>
            </a:r>
          </a:p>
          <a:p>
            <a:pPr marL="469265" marR="5080" lvl="1">
              <a:spcBef>
                <a:spcPts val="575"/>
              </a:spcBef>
              <a:tabLst>
                <a:tab pos="355600" algn="l"/>
                <a:tab pos="356235" algn="l"/>
              </a:tabLst>
            </a:pPr>
            <a:r>
              <a:rPr lang="en-US" sz="2000" dirty="0">
                <a:solidFill>
                  <a:srgbClr val="003399"/>
                </a:solidFill>
                <a:latin typeface="Arial"/>
                <a:cs typeface="Arial"/>
              </a:rPr>
              <a:t>{Microsoft}</a:t>
            </a:r>
          </a:p>
          <a:p>
            <a:pPr marL="354965" marR="5080" indent="-342900">
              <a:spcBef>
                <a:spcPts val="575"/>
              </a:spcBef>
              <a:buFont typeface="Wingdings" pitchFamily="2" charset="2"/>
              <a:buChar char="§"/>
              <a:tabLst>
                <a:tab pos="355600" algn="l"/>
                <a:tab pos="356235" algn="l"/>
              </a:tabLst>
            </a:pPr>
            <a:r>
              <a:rPr lang="en-US" sz="2000" dirty="0">
                <a:solidFill>
                  <a:srgbClr val="003399"/>
                </a:solidFill>
                <a:latin typeface="Arial"/>
                <a:cs typeface="Arial"/>
              </a:rPr>
              <a:t>If you access a file from Bank of America, you're prohibited from accessing files from Wells Fargo and Chase, but you can access files from Ford, Honda, Toyota, and Microsoft.</a:t>
            </a:r>
            <a:endParaRPr sz="2000" dirty="0">
              <a:latin typeface="Arial"/>
              <a:cs typeface="Arial"/>
            </a:endParaRPr>
          </a:p>
        </p:txBody>
      </p:sp>
    </p:spTree>
    <p:extLst>
      <p:ext uri="{BB962C8B-B14F-4D97-AF65-F5344CB8AC3E}">
        <p14:creationId xmlns:p14="http://schemas.microsoft.com/office/powerpoint/2010/main" val="184399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4" name="object 4"/>
          <p:cNvSpPr txBox="1">
            <a:spLocks noGrp="1"/>
          </p:cNvSpPr>
          <p:nvPr>
            <p:ph type="sldNum" sz="quarter" idx="7"/>
          </p:nvPr>
        </p:nvSpPr>
        <p:spPr>
          <a:xfrm>
            <a:off x="11464417" y="6370116"/>
            <a:ext cx="538479" cy="330200"/>
          </a:xfrm>
          <a:prstGeom prst="rect">
            <a:avLst/>
          </a:prstGeom>
        </p:spPr>
        <p:txBody>
          <a:bodyPr vert="horz" wrap="square" lIns="0" tIns="0" rIns="0" bIns="0" rtlCol="0">
            <a:spAutoFit/>
          </a:bodyPr>
          <a:lstStyle>
            <a:defPPr>
              <a:defRPr lang="en-US"/>
            </a:defPPr>
            <a:lvl1pPr marL="0" algn="l" defTabSz="914400" rtl="0" eaLnBrk="1" latinLnBrk="0" hangingPunct="1">
              <a:defRPr sz="24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1770">
              <a:lnSpc>
                <a:spcPts val="2380"/>
              </a:lnSpc>
            </a:pPr>
            <a:fld id="{81D60167-4931-47E6-BA6A-407CBD079E47}" type="slidenum">
              <a:rPr lang="en-US" smtClean="0"/>
              <a:pPr marL="191770">
                <a:lnSpc>
                  <a:spcPts val="2380"/>
                </a:lnSpc>
              </a:pPr>
              <a:t>73</a:t>
            </a:fld>
            <a:endParaRPr dirty="0"/>
          </a:p>
        </p:txBody>
      </p:sp>
      <p:sp>
        <p:nvSpPr>
          <p:cNvPr id="3" name="object 3"/>
          <p:cNvSpPr txBox="1"/>
          <p:nvPr/>
        </p:nvSpPr>
        <p:spPr>
          <a:xfrm>
            <a:off x="501192" y="887261"/>
            <a:ext cx="7991475" cy="5083175"/>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600" spc="-10" dirty="0">
                <a:latin typeface="Calibri"/>
                <a:cs typeface="Calibri"/>
              </a:rPr>
              <a:t>Introduction</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Positioning </a:t>
            </a:r>
            <a:r>
              <a:rPr sz="3600" dirty="0">
                <a:latin typeface="Calibri"/>
                <a:cs typeface="Calibri"/>
              </a:rPr>
              <a:t>access</a:t>
            </a:r>
            <a:r>
              <a:rPr sz="3600" spc="5" dirty="0">
                <a:latin typeface="Calibri"/>
                <a:cs typeface="Calibri"/>
              </a:rPr>
              <a:t> </a:t>
            </a:r>
            <a:r>
              <a:rPr sz="3600" spc="-20" dirty="0">
                <a:latin typeface="Calibri"/>
                <a:cs typeface="Calibri"/>
              </a:rPr>
              <a:t>control</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dirty="0">
                <a:latin typeface="Calibri"/>
                <a:cs typeface="Calibri"/>
              </a:rPr>
              <a:t>Access </a:t>
            </a:r>
            <a:r>
              <a:rPr sz="3600" spc="-20" dirty="0">
                <a:latin typeface="Calibri"/>
                <a:cs typeface="Calibri"/>
              </a:rPr>
              <a:t>control </a:t>
            </a:r>
            <a:r>
              <a:rPr sz="3600" dirty="0">
                <a:latin typeface="Calibri"/>
                <a:cs typeface="Calibri"/>
              </a:rPr>
              <a:t>models</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How </a:t>
            </a:r>
            <a:r>
              <a:rPr sz="3600" spc="-30" dirty="0">
                <a:latin typeface="Calibri"/>
                <a:cs typeface="Calibri"/>
              </a:rPr>
              <a:t>to </a:t>
            </a:r>
            <a:r>
              <a:rPr sz="3600" spc="-25" dirty="0">
                <a:latin typeface="Calibri"/>
                <a:cs typeface="Calibri"/>
              </a:rPr>
              <a:t>enforce </a:t>
            </a:r>
            <a:r>
              <a:rPr sz="3600" dirty="0">
                <a:latin typeface="Calibri"/>
                <a:cs typeface="Calibri"/>
              </a:rPr>
              <a:t>access</a:t>
            </a:r>
            <a:r>
              <a:rPr sz="3600" spc="20" dirty="0">
                <a:latin typeface="Calibri"/>
                <a:cs typeface="Calibri"/>
              </a:rPr>
              <a:t> </a:t>
            </a:r>
            <a:r>
              <a:rPr sz="3600" spc="-20" dirty="0">
                <a:latin typeface="Calibri"/>
                <a:cs typeface="Calibri"/>
              </a:rPr>
              <a:t>control</a:t>
            </a:r>
            <a:endParaRPr sz="360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5" dirty="0">
                <a:latin typeface="Calibri"/>
                <a:cs typeface="Calibri"/>
              </a:rPr>
              <a:t>The bigger</a:t>
            </a:r>
            <a:r>
              <a:rPr sz="3600" spc="-25" dirty="0">
                <a:latin typeface="Calibri"/>
                <a:cs typeface="Calibri"/>
              </a:rPr>
              <a:t> </a:t>
            </a:r>
            <a:r>
              <a:rPr sz="3600" spc="-10" dirty="0">
                <a:latin typeface="Calibri"/>
                <a:cs typeface="Calibri"/>
              </a:rPr>
              <a:t>picture</a:t>
            </a:r>
            <a:endParaRPr sz="3600">
              <a:latin typeface="Calibri"/>
              <a:cs typeface="Calibri"/>
            </a:endParaRPr>
          </a:p>
          <a:p>
            <a:pPr marL="464820" indent="-452755">
              <a:lnSpc>
                <a:spcPct val="100000"/>
              </a:lnSpc>
              <a:spcBef>
                <a:spcPts val="1370"/>
              </a:spcBef>
              <a:buFont typeface="Wingdings"/>
              <a:buChar char=""/>
              <a:tabLst>
                <a:tab pos="464820" algn="l"/>
                <a:tab pos="465455" algn="l"/>
              </a:tabLst>
            </a:pPr>
            <a:r>
              <a:rPr sz="3600" spc="-5" dirty="0">
                <a:solidFill>
                  <a:srgbClr val="E30477"/>
                </a:solidFill>
                <a:latin typeface="Calibri"/>
                <a:cs typeface="Calibri"/>
              </a:rPr>
              <a:t>Some </a:t>
            </a:r>
            <a:r>
              <a:rPr sz="3600" spc="-10" dirty="0">
                <a:solidFill>
                  <a:srgbClr val="E30477"/>
                </a:solidFill>
                <a:latin typeface="Calibri"/>
                <a:cs typeface="Calibri"/>
              </a:rPr>
              <a:t>important </a:t>
            </a:r>
            <a:r>
              <a:rPr sz="3600" spc="-5" dirty="0">
                <a:solidFill>
                  <a:srgbClr val="E30477"/>
                </a:solidFill>
                <a:latin typeface="Calibri"/>
                <a:cs typeface="Calibri"/>
              </a:rPr>
              <a:t>technologies </a:t>
            </a:r>
            <a:r>
              <a:rPr sz="3600" dirty="0">
                <a:solidFill>
                  <a:srgbClr val="E30477"/>
                </a:solidFill>
                <a:latin typeface="Calibri"/>
                <a:cs typeface="Calibri"/>
              </a:rPr>
              <a:t>in</a:t>
            </a:r>
            <a:r>
              <a:rPr sz="3600" spc="-95" dirty="0">
                <a:solidFill>
                  <a:srgbClr val="E30477"/>
                </a:solidFill>
                <a:latin typeface="Calibri"/>
                <a:cs typeface="Calibri"/>
              </a:rPr>
              <a:t> </a:t>
            </a:r>
            <a:r>
              <a:rPr sz="3600" spc="-10" dirty="0">
                <a:solidFill>
                  <a:srgbClr val="E30477"/>
                </a:solidFill>
                <a:latin typeface="Calibri"/>
                <a:cs typeface="Calibri"/>
              </a:rPr>
              <a:t>practice</a:t>
            </a:r>
            <a:endParaRPr sz="3600">
              <a:latin typeface="Calibri"/>
              <a:cs typeface="Calibri"/>
            </a:endParaRPr>
          </a:p>
          <a:p>
            <a:pPr marL="464820" indent="-452755">
              <a:lnSpc>
                <a:spcPct val="100000"/>
              </a:lnSpc>
              <a:spcBef>
                <a:spcPts val="1375"/>
              </a:spcBef>
              <a:buClr>
                <a:srgbClr val="E30477"/>
              </a:buClr>
              <a:buFont typeface="Wingdings"/>
              <a:buChar char=""/>
              <a:tabLst>
                <a:tab pos="464820" algn="l"/>
                <a:tab pos="465455" algn="l"/>
              </a:tabLst>
            </a:pPr>
            <a:r>
              <a:rPr sz="3600" spc="-20" dirty="0">
                <a:latin typeface="Calibri"/>
                <a:cs typeface="Calibri"/>
              </a:rPr>
              <a:t>Recap </a:t>
            </a:r>
            <a:r>
              <a:rPr sz="3600" dirty="0">
                <a:latin typeface="Calibri"/>
                <a:cs typeface="Calibri"/>
              </a:rPr>
              <a:t>and</a:t>
            </a:r>
            <a:r>
              <a:rPr sz="3600" spc="-5" dirty="0">
                <a:latin typeface="Calibri"/>
                <a:cs typeface="Calibri"/>
              </a:rPr>
              <a:t> </a:t>
            </a:r>
            <a:r>
              <a:rPr sz="3600" spc="-10" dirty="0">
                <a:latin typeface="Calibri"/>
                <a:cs typeface="Calibri"/>
              </a:rPr>
              <a:t>conclusion</a:t>
            </a:r>
            <a:endParaRPr sz="3600">
              <a:latin typeface="Calibri"/>
              <a:cs typeface="Calibri"/>
            </a:endParaRPr>
          </a:p>
        </p:txBody>
      </p:sp>
    </p:spTree>
    <p:extLst>
      <p:ext uri="{BB962C8B-B14F-4D97-AF65-F5344CB8AC3E}">
        <p14:creationId xmlns:p14="http://schemas.microsoft.com/office/powerpoint/2010/main" val="5841973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44842" y="157088"/>
            <a:ext cx="5850255" cy="757555"/>
          </a:xfrm>
          <a:prstGeom prst="rect">
            <a:avLst/>
          </a:prstGeom>
        </p:spPr>
        <p:txBody>
          <a:bodyPr vert="horz" wrap="square" lIns="0" tIns="12700" rIns="0" bIns="0" rtlCol="0">
            <a:spAutoFit/>
          </a:bodyPr>
          <a:lstStyle/>
          <a:p>
            <a:pPr marL="12700">
              <a:lnSpc>
                <a:spcPct val="100000"/>
              </a:lnSpc>
              <a:spcBef>
                <a:spcPts val="100"/>
              </a:spcBef>
            </a:pPr>
            <a:r>
              <a:rPr spc="-175" dirty="0"/>
              <a:t>Federated</a:t>
            </a:r>
            <a:r>
              <a:rPr spc="-295" dirty="0"/>
              <a:t> </a:t>
            </a:r>
            <a:r>
              <a:rPr spc="-155" dirty="0"/>
              <a:t>authentication</a:t>
            </a:r>
          </a:p>
        </p:txBody>
      </p:sp>
      <p:grpSp>
        <p:nvGrpSpPr>
          <p:cNvPr id="4" name="object 4"/>
          <p:cNvGrpSpPr/>
          <p:nvPr/>
        </p:nvGrpSpPr>
        <p:grpSpPr>
          <a:xfrm>
            <a:off x="559353" y="1264936"/>
            <a:ext cx="11633200" cy="5436235"/>
            <a:chOff x="559353" y="1264936"/>
            <a:chExt cx="11633200" cy="5436235"/>
          </a:xfrm>
        </p:grpSpPr>
        <p:sp>
          <p:nvSpPr>
            <p:cNvPr id="5" name="object 5"/>
            <p:cNvSpPr/>
            <p:nvPr/>
          </p:nvSpPr>
          <p:spPr>
            <a:xfrm>
              <a:off x="720026" y="2061123"/>
              <a:ext cx="8014968" cy="341352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59353" y="5657200"/>
              <a:ext cx="3302422" cy="104371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49922" y="5761228"/>
              <a:ext cx="2909824" cy="63874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8950451" y="1264936"/>
              <a:ext cx="3241548" cy="325675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9095104" y="1423161"/>
              <a:ext cx="2773679" cy="2742438"/>
            </a:xfrm>
            <a:prstGeom prst="rect">
              <a:avLst/>
            </a:prstGeom>
            <a:blipFill>
              <a:blip r:embed="rId6"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791135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2" y="139953"/>
            <a:ext cx="5850255" cy="757555"/>
          </a:xfrm>
          <a:prstGeom prst="rect">
            <a:avLst/>
          </a:prstGeom>
        </p:spPr>
        <p:txBody>
          <a:bodyPr vert="horz" wrap="square" lIns="0" tIns="12700" rIns="0" bIns="0" rtlCol="0">
            <a:spAutoFit/>
          </a:bodyPr>
          <a:lstStyle/>
          <a:p>
            <a:pPr marL="12700">
              <a:lnSpc>
                <a:spcPct val="100000"/>
              </a:lnSpc>
              <a:spcBef>
                <a:spcPts val="100"/>
              </a:spcBef>
            </a:pPr>
            <a:r>
              <a:rPr spc="-175" dirty="0"/>
              <a:t>Federated</a:t>
            </a:r>
            <a:r>
              <a:rPr spc="-295" dirty="0"/>
              <a:t> </a:t>
            </a:r>
            <a:r>
              <a:rPr spc="-155" dirty="0"/>
              <a:t>authentication</a:t>
            </a:r>
          </a:p>
        </p:txBody>
      </p:sp>
      <p:sp>
        <p:nvSpPr>
          <p:cNvPr id="3" name="object 3"/>
          <p:cNvSpPr txBox="1"/>
          <p:nvPr/>
        </p:nvSpPr>
        <p:spPr>
          <a:xfrm>
            <a:off x="501192" y="897508"/>
            <a:ext cx="11323955" cy="5080000"/>
          </a:xfrm>
          <a:prstGeom prst="rect">
            <a:avLst/>
          </a:prstGeom>
        </p:spPr>
        <p:txBody>
          <a:bodyPr vert="horz" wrap="square" lIns="0" tIns="131445" rIns="0" bIns="0" rtlCol="0">
            <a:spAutoFit/>
          </a:bodyPr>
          <a:lstStyle/>
          <a:p>
            <a:pPr marL="464820" indent="-452755">
              <a:lnSpc>
                <a:spcPct val="100000"/>
              </a:lnSpc>
              <a:spcBef>
                <a:spcPts val="1035"/>
              </a:spcBef>
              <a:buClr>
                <a:srgbClr val="E30477"/>
              </a:buClr>
              <a:buFont typeface="Wingdings"/>
              <a:buChar char=""/>
              <a:tabLst>
                <a:tab pos="464820" algn="l"/>
                <a:tab pos="465455" algn="l"/>
              </a:tabLst>
            </a:pPr>
            <a:r>
              <a:rPr sz="3600" spc="-10" dirty="0">
                <a:latin typeface="Calibri"/>
                <a:cs typeface="Calibri"/>
              </a:rPr>
              <a:t>Externalizes authorization </a:t>
            </a:r>
            <a:r>
              <a:rPr sz="3600" spc="-20" dirty="0">
                <a:latin typeface="Calibri"/>
                <a:cs typeface="Calibri"/>
              </a:rPr>
              <a:t>from </a:t>
            </a:r>
            <a:r>
              <a:rPr sz="3600" dirty="0">
                <a:latin typeface="Calibri"/>
                <a:cs typeface="Calibri"/>
              </a:rPr>
              <a:t>a </a:t>
            </a:r>
            <a:r>
              <a:rPr sz="3600" spc="-15" dirty="0">
                <a:latin typeface="Calibri"/>
                <a:cs typeface="Calibri"/>
              </a:rPr>
              <a:t>remote</a:t>
            </a:r>
            <a:r>
              <a:rPr sz="3600" spc="-75" dirty="0">
                <a:latin typeface="Calibri"/>
                <a:cs typeface="Calibri"/>
              </a:rPr>
              <a:t> </a:t>
            </a:r>
            <a:r>
              <a:rPr sz="3600" spc="-5" dirty="0">
                <a:latin typeface="Calibri"/>
                <a:cs typeface="Calibri"/>
              </a:rPr>
              <a:t>application</a:t>
            </a:r>
            <a:endParaRPr sz="3600">
              <a:latin typeface="Calibri"/>
              <a:cs typeface="Calibri"/>
            </a:endParaRPr>
          </a:p>
          <a:p>
            <a:pPr marL="464820" indent="-452755">
              <a:lnSpc>
                <a:spcPts val="4195"/>
              </a:lnSpc>
              <a:spcBef>
                <a:spcPts val="940"/>
              </a:spcBef>
              <a:buClr>
                <a:srgbClr val="E30477"/>
              </a:buClr>
              <a:buFont typeface="Wingdings"/>
              <a:buChar char=""/>
              <a:tabLst>
                <a:tab pos="464820" algn="l"/>
                <a:tab pos="465455" algn="l"/>
              </a:tabLst>
            </a:pPr>
            <a:r>
              <a:rPr sz="3600" spc="-15" dirty="0">
                <a:latin typeface="Calibri"/>
                <a:cs typeface="Calibri"/>
              </a:rPr>
              <a:t>Advantages:</a:t>
            </a:r>
            <a:endParaRPr sz="3600">
              <a:latin typeface="Calibri"/>
              <a:cs typeface="Calibri"/>
            </a:endParaRPr>
          </a:p>
          <a:p>
            <a:pPr marL="818515" lvl="1" indent="-349250">
              <a:lnSpc>
                <a:spcPts val="3579"/>
              </a:lnSpc>
              <a:buClr>
                <a:srgbClr val="6AC2ED"/>
              </a:buClr>
              <a:buFont typeface="Wingdings"/>
              <a:buChar char=""/>
              <a:tabLst>
                <a:tab pos="818515" algn="l"/>
                <a:tab pos="819150" algn="l"/>
              </a:tabLst>
            </a:pPr>
            <a:r>
              <a:rPr sz="3200" spc="-20" dirty="0">
                <a:solidFill>
                  <a:srgbClr val="585858"/>
                </a:solidFill>
                <a:latin typeface="Calibri"/>
                <a:cs typeface="Calibri"/>
              </a:rPr>
              <a:t>Lowers </a:t>
            </a:r>
            <a:r>
              <a:rPr sz="3200" dirty="0">
                <a:solidFill>
                  <a:srgbClr val="585858"/>
                </a:solidFill>
                <a:latin typeface="Calibri"/>
                <a:cs typeface="Calibri"/>
              </a:rPr>
              <a:t>the </a:t>
            </a:r>
            <a:r>
              <a:rPr sz="3200" spc="-5" dirty="0">
                <a:solidFill>
                  <a:srgbClr val="585858"/>
                </a:solidFill>
                <a:latin typeface="Calibri"/>
                <a:cs typeface="Calibri"/>
              </a:rPr>
              <a:t>amount of </a:t>
            </a:r>
            <a:r>
              <a:rPr sz="3200" spc="-15" dirty="0">
                <a:solidFill>
                  <a:srgbClr val="585858"/>
                </a:solidFill>
                <a:latin typeface="Calibri"/>
                <a:cs typeface="Calibri"/>
              </a:rPr>
              <a:t>passwords </a:t>
            </a:r>
            <a:r>
              <a:rPr sz="3200" dirty="0">
                <a:solidFill>
                  <a:srgbClr val="585858"/>
                </a:solidFill>
                <a:latin typeface="Calibri"/>
                <a:cs typeface="Calibri"/>
              </a:rPr>
              <a:t>and </a:t>
            </a:r>
            <a:r>
              <a:rPr sz="3200" spc="-20" dirty="0">
                <a:solidFill>
                  <a:srgbClr val="585858"/>
                </a:solidFill>
                <a:latin typeface="Calibri"/>
                <a:cs typeface="Calibri"/>
              </a:rPr>
              <a:t>therefore </a:t>
            </a:r>
            <a:r>
              <a:rPr sz="3200" spc="-15" dirty="0">
                <a:solidFill>
                  <a:srgbClr val="585858"/>
                </a:solidFill>
                <a:latin typeface="Calibri"/>
                <a:cs typeface="Calibri"/>
              </a:rPr>
              <a:t>password</a:t>
            </a:r>
            <a:r>
              <a:rPr sz="3200" spc="40" dirty="0">
                <a:solidFill>
                  <a:srgbClr val="585858"/>
                </a:solidFill>
                <a:latin typeface="Calibri"/>
                <a:cs typeface="Calibri"/>
              </a:rPr>
              <a:t> </a:t>
            </a:r>
            <a:r>
              <a:rPr sz="3200" spc="-10" dirty="0">
                <a:solidFill>
                  <a:srgbClr val="585858"/>
                </a:solidFill>
                <a:latin typeface="Calibri"/>
                <a:cs typeface="Calibri"/>
              </a:rPr>
              <a:t>reuse</a:t>
            </a:r>
            <a:endParaRPr sz="3200">
              <a:latin typeface="Calibri"/>
              <a:cs typeface="Calibri"/>
            </a:endParaRPr>
          </a:p>
          <a:p>
            <a:pPr marL="818515" lvl="1" indent="-349250">
              <a:lnSpc>
                <a:spcPts val="3570"/>
              </a:lnSpc>
              <a:buClr>
                <a:srgbClr val="6AC2ED"/>
              </a:buClr>
              <a:buFont typeface="Wingdings"/>
              <a:buChar char=""/>
              <a:tabLst>
                <a:tab pos="818515" algn="l"/>
                <a:tab pos="819150" algn="l"/>
              </a:tabLst>
            </a:pPr>
            <a:r>
              <a:rPr sz="3200" spc="-5" dirty="0">
                <a:solidFill>
                  <a:srgbClr val="585858"/>
                </a:solidFill>
                <a:latin typeface="Calibri"/>
                <a:cs typeface="Calibri"/>
              </a:rPr>
              <a:t>Can be used </a:t>
            </a:r>
            <a:r>
              <a:rPr sz="3200" spc="-20" dirty="0">
                <a:solidFill>
                  <a:srgbClr val="585858"/>
                </a:solidFill>
                <a:latin typeface="Calibri"/>
                <a:cs typeface="Calibri"/>
              </a:rPr>
              <a:t>to centralize </a:t>
            </a:r>
            <a:r>
              <a:rPr sz="3200" spc="-5" dirty="0">
                <a:solidFill>
                  <a:srgbClr val="585858"/>
                </a:solidFill>
                <a:latin typeface="Calibri"/>
                <a:cs typeface="Calibri"/>
              </a:rPr>
              <a:t>user </a:t>
            </a:r>
            <a:r>
              <a:rPr sz="3200" spc="-10" dirty="0">
                <a:solidFill>
                  <a:srgbClr val="585858"/>
                </a:solidFill>
                <a:latin typeface="Calibri"/>
                <a:cs typeface="Calibri"/>
              </a:rPr>
              <a:t>mgmt </a:t>
            </a:r>
            <a:r>
              <a:rPr sz="3200" spc="-30" dirty="0">
                <a:solidFill>
                  <a:srgbClr val="585858"/>
                </a:solidFill>
                <a:latin typeface="Calibri"/>
                <a:cs typeface="Calibri"/>
              </a:rPr>
              <a:t>for </a:t>
            </a:r>
            <a:r>
              <a:rPr sz="3200" dirty="0">
                <a:solidFill>
                  <a:srgbClr val="585858"/>
                </a:solidFill>
                <a:latin typeface="Calibri"/>
                <a:cs typeface="Calibri"/>
              </a:rPr>
              <a:t>an</a:t>
            </a:r>
            <a:r>
              <a:rPr sz="3200" spc="150" dirty="0">
                <a:solidFill>
                  <a:srgbClr val="585858"/>
                </a:solidFill>
                <a:latin typeface="Calibri"/>
                <a:cs typeface="Calibri"/>
              </a:rPr>
              <a:t> </a:t>
            </a:r>
            <a:r>
              <a:rPr sz="3200" spc="-20" dirty="0">
                <a:solidFill>
                  <a:srgbClr val="585858"/>
                </a:solidFill>
                <a:latin typeface="Calibri"/>
                <a:cs typeface="Calibri"/>
              </a:rPr>
              <a:t>organization</a:t>
            </a:r>
            <a:endParaRPr sz="3200">
              <a:latin typeface="Calibri"/>
              <a:cs typeface="Calibri"/>
            </a:endParaRPr>
          </a:p>
          <a:p>
            <a:pPr marL="818515" lvl="1" indent="-349250">
              <a:lnSpc>
                <a:spcPts val="3710"/>
              </a:lnSpc>
              <a:buClr>
                <a:srgbClr val="6AC2ED"/>
              </a:buClr>
              <a:buFont typeface="Wingdings"/>
              <a:buChar char=""/>
              <a:tabLst>
                <a:tab pos="818515" algn="l"/>
                <a:tab pos="819150" algn="l"/>
              </a:tabLst>
            </a:pPr>
            <a:r>
              <a:rPr sz="3200" spc="-15" dirty="0">
                <a:solidFill>
                  <a:srgbClr val="585858"/>
                </a:solidFill>
                <a:latin typeface="Calibri"/>
                <a:cs typeface="Calibri"/>
              </a:rPr>
              <a:t>Removes </a:t>
            </a:r>
            <a:r>
              <a:rPr sz="3200" dirty="0">
                <a:solidFill>
                  <a:srgbClr val="585858"/>
                </a:solidFill>
                <a:latin typeface="Calibri"/>
                <a:cs typeface="Calibri"/>
              </a:rPr>
              <a:t>the </a:t>
            </a:r>
            <a:r>
              <a:rPr sz="3200" spc="-5" dirty="0">
                <a:solidFill>
                  <a:srgbClr val="585858"/>
                </a:solidFill>
                <a:latin typeface="Calibri"/>
                <a:cs typeface="Calibri"/>
              </a:rPr>
              <a:t>need </a:t>
            </a:r>
            <a:r>
              <a:rPr sz="3200" spc="-20" dirty="0">
                <a:solidFill>
                  <a:srgbClr val="585858"/>
                </a:solidFill>
                <a:latin typeface="Calibri"/>
                <a:cs typeface="Calibri"/>
              </a:rPr>
              <a:t>to </a:t>
            </a:r>
            <a:r>
              <a:rPr sz="3200" spc="-25" dirty="0">
                <a:solidFill>
                  <a:srgbClr val="585858"/>
                </a:solidFill>
                <a:latin typeface="Calibri"/>
                <a:cs typeface="Calibri"/>
              </a:rPr>
              <a:t>store </a:t>
            </a:r>
            <a:r>
              <a:rPr sz="3200" spc="-15" dirty="0">
                <a:solidFill>
                  <a:srgbClr val="585858"/>
                </a:solidFill>
                <a:latin typeface="Calibri"/>
                <a:cs typeface="Calibri"/>
              </a:rPr>
              <a:t>passwords </a:t>
            </a:r>
            <a:r>
              <a:rPr sz="3200" dirty="0">
                <a:solidFill>
                  <a:srgbClr val="585858"/>
                </a:solidFill>
                <a:latin typeface="Calibri"/>
                <a:cs typeface="Calibri"/>
              </a:rPr>
              <a:t>in an</a:t>
            </a:r>
            <a:r>
              <a:rPr sz="3200" spc="35" dirty="0">
                <a:solidFill>
                  <a:srgbClr val="585858"/>
                </a:solidFill>
                <a:latin typeface="Calibri"/>
                <a:cs typeface="Calibri"/>
              </a:rPr>
              <a:t> </a:t>
            </a:r>
            <a:r>
              <a:rPr sz="3200" spc="-10" dirty="0">
                <a:solidFill>
                  <a:srgbClr val="585858"/>
                </a:solidFill>
                <a:latin typeface="Calibri"/>
                <a:cs typeface="Calibri"/>
              </a:rPr>
              <a:t>application</a:t>
            </a:r>
            <a:endParaRPr sz="3200">
              <a:latin typeface="Calibri"/>
              <a:cs typeface="Calibri"/>
            </a:endParaRPr>
          </a:p>
          <a:p>
            <a:pPr marL="464820" indent="-452755">
              <a:lnSpc>
                <a:spcPts val="4195"/>
              </a:lnSpc>
              <a:spcBef>
                <a:spcPts val="919"/>
              </a:spcBef>
              <a:buClr>
                <a:srgbClr val="E30477"/>
              </a:buClr>
              <a:buFont typeface="Wingdings"/>
              <a:buChar char=""/>
              <a:tabLst>
                <a:tab pos="464820" algn="l"/>
                <a:tab pos="465455" algn="l"/>
              </a:tabLst>
            </a:pPr>
            <a:r>
              <a:rPr sz="3600" spc="-15" dirty="0">
                <a:latin typeface="Calibri"/>
                <a:cs typeface="Calibri"/>
              </a:rPr>
              <a:t>Standards:</a:t>
            </a:r>
            <a:endParaRPr sz="3600">
              <a:latin typeface="Calibri"/>
              <a:cs typeface="Calibri"/>
            </a:endParaRPr>
          </a:p>
          <a:p>
            <a:pPr marL="818515" marR="1125220" lvl="1" indent="-349250">
              <a:lnSpc>
                <a:spcPts val="3070"/>
              </a:lnSpc>
              <a:spcBef>
                <a:spcPts val="620"/>
              </a:spcBef>
              <a:buClr>
                <a:srgbClr val="6AC2ED"/>
              </a:buClr>
              <a:buFont typeface="Wingdings"/>
              <a:buChar char=""/>
              <a:tabLst>
                <a:tab pos="818515" algn="l"/>
                <a:tab pos="819150" algn="l"/>
              </a:tabLst>
            </a:pPr>
            <a:r>
              <a:rPr sz="3200" spc="-5" dirty="0">
                <a:solidFill>
                  <a:srgbClr val="585858"/>
                </a:solidFill>
                <a:latin typeface="Calibri"/>
                <a:cs typeface="Calibri"/>
              </a:rPr>
              <a:t>OpenID: </a:t>
            </a:r>
            <a:r>
              <a:rPr sz="3200" spc="-10" dirty="0">
                <a:solidFill>
                  <a:srgbClr val="585858"/>
                </a:solidFill>
                <a:latin typeface="Calibri"/>
                <a:cs typeface="Calibri"/>
              </a:rPr>
              <a:t>light-weight, </a:t>
            </a:r>
            <a:r>
              <a:rPr sz="3200" spc="-20" dirty="0">
                <a:solidFill>
                  <a:srgbClr val="585858"/>
                </a:solidFill>
                <a:latin typeface="Calibri"/>
                <a:cs typeface="Calibri"/>
              </a:rPr>
              <a:t>fixed </a:t>
            </a:r>
            <a:r>
              <a:rPr sz="3200" spc="-5" dirty="0">
                <a:solidFill>
                  <a:srgbClr val="585858"/>
                </a:solidFill>
                <a:latin typeface="Calibri"/>
                <a:cs typeface="Calibri"/>
              </a:rPr>
              <a:t>schema, mainly </a:t>
            </a:r>
            <a:r>
              <a:rPr sz="3200" spc="-30" dirty="0">
                <a:solidFill>
                  <a:srgbClr val="585858"/>
                </a:solidFill>
                <a:latin typeface="Calibri"/>
                <a:cs typeface="Calibri"/>
              </a:rPr>
              <a:t>for </a:t>
            </a:r>
            <a:r>
              <a:rPr sz="3200" spc="-5" dirty="0">
                <a:solidFill>
                  <a:srgbClr val="585858"/>
                </a:solidFill>
                <a:latin typeface="Calibri"/>
                <a:cs typeface="Calibri"/>
              </a:rPr>
              <a:t>consumer  </a:t>
            </a:r>
            <a:r>
              <a:rPr sz="3200" spc="-10" dirty="0">
                <a:solidFill>
                  <a:srgbClr val="585858"/>
                </a:solidFill>
                <a:latin typeface="Calibri"/>
                <a:cs typeface="Calibri"/>
              </a:rPr>
              <a:t>applications,</a:t>
            </a:r>
            <a:r>
              <a:rPr sz="3200" spc="20" dirty="0">
                <a:solidFill>
                  <a:srgbClr val="585858"/>
                </a:solidFill>
                <a:latin typeface="Calibri"/>
                <a:cs typeface="Calibri"/>
              </a:rPr>
              <a:t> </a:t>
            </a:r>
            <a:r>
              <a:rPr sz="3200" spc="-15" dirty="0">
                <a:solidFill>
                  <a:srgbClr val="585858"/>
                </a:solidFill>
                <a:latin typeface="Calibri"/>
                <a:cs typeface="Calibri"/>
              </a:rPr>
              <a:t>deprecated</a:t>
            </a:r>
            <a:endParaRPr sz="3200">
              <a:latin typeface="Calibri"/>
              <a:cs typeface="Calibri"/>
            </a:endParaRPr>
          </a:p>
          <a:p>
            <a:pPr marL="818515" marR="1264285" lvl="1" indent="-349250">
              <a:lnSpc>
                <a:spcPts val="3070"/>
              </a:lnSpc>
              <a:spcBef>
                <a:spcPts val="495"/>
              </a:spcBef>
              <a:buClr>
                <a:srgbClr val="6AC2ED"/>
              </a:buClr>
              <a:buFont typeface="Wingdings"/>
              <a:buChar char=""/>
              <a:tabLst>
                <a:tab pos="818515" algn="l"/>
                <a:tab pos="819150" algn="l"/>
              </a:tabLst>
            </a:pPr>
            <a:r>
              <a:rPr sz="3200" spc="-10" dirty="0">
                <a:solidFill>
                  <a:srgbClr val="585858"/>
                </a:solidFill>
                <a:latin typeface="Calibri"/>
                <a:cs typeface="Calibri"/>
              </a:rPr>
              <a:t>SAML: more </a:t>
            </a:r>
            <a:r>
              <a:rPr sz="3200" spc="-5" dirty="0">
                <a:solidFill>
                  <a:srgbClr val="585858"/>
                </a:solidFill>
                <a:latin typeface="Calibri"/>
                <a:cs typeface="Calibri"/>
              </a:rPr>
              <a:t>heavy-weight, </a:t>
            </a:r>
            <a:r>
              <a:rPr sz="3200" spc="-10" dirty="0">
                <a:solidFill>
                  <a:srgbClr val="585858"/>
                </a:solidFill>
                <a:latin typeface="Calibri"/>
                <a:cs typeface="Calibri"/>
              </a:rPr>
              <a:t>extensible, more suitable </a:t>
            </a:r>
            <a:r>
              <a:rPr sz="3200" spc="-30" dirty="0">
                <a:solidFill>
                  <a:srgbClr val="585858"/>
                </a:solidFill>
                <a:latin typeface="Calibri"/>
                <a:cs typeface="Calibri"/>
              </a:rPr>
              <a:t>for  </a:t>
            </a:r>
            <a:r>
              <a:rPr sz="3200" spc="-10" dirty="0">
                <a:solidFill>
                  <a:srgbClr val="585858"/>
                </a:solidFill>
                <a:latin typeface="Calibri"/>
                <a:cs typeface="Calibri"/>
              </a:rPr>
              <a:t>enterprise</a:t>
            </a:r>
            <a:r>
              <a:rPr sz="3200" spc="-5" dirty="0">
                <a:solidFill>
                  <a:srgbClr val="585858"/>
                </a:solidFill>
                <a:latin typeface="Calibri"/>
                <a:cs typeface="Calibri"/>
              </a:rPr>
              <a:t> scenarios</a:t>
            </a:r>
            <a:endParaRPr sz="3200">
              <a:latin typeface="Calibri"/>
              <a:cs typeface="Calibri"/>
            </a:endParaRPr>
          </a:p>
        </p:txBody>
      </p:sp>
    </p:spTree>
    <p:extLst>
      <p:ext uri="{BB962C8B-B14F-4D97-AF65-F5344CB8AC3E}">
        <p14:creationId xmlns:p14="http://schemas.microsoft.com/office/powerpoint/2010/main" val="1474648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1735" y="164199"/>
            <a:ext cx="1541145" cy="757555"/>
          </a:xfrm>
          <a:prstGeom prst="rect">
            <a:avLst/>
          </a:prstGeom>
        </p:spPr>
        <p:txBody>
          <a:bodyPr vert="horz" wrap="square" lIns="0" tIns="12700" rIns="0" bIns="0" rtlCol="0">
            <a:spAutoFit/>
          </a:bodyPr>
          <a:lstStyle/>
          <a:p>
            <a:pPr marL="12700">
              <a:lnSpc>
                <a:spcPct val="100000"/>
              </a:lnSpc>
              <a:spcBef>
                <a:spcPts val="100"/>
              </a:spcBef>
            </a:pPr>
            <a:r>
              <a:rPr spc="-204" dirty="0"/>
              <a:t>O</a:t>
            </a:r>
            <a:r>
              <a:rPr spc="-165" dirty="0"/>
              <a:t>Au</a:t>
            </a:r>
            <a:r>
              <a:rPr spc="-160" dirty="0"/>
              <a:t>t</a:t>
            </a:r>
            <a:r>
              <a:rPr dirty="0"/>
              <a:t>h</a:t>
            </a:r>
          </a:p>
        </p:txBody>
      </p:sp>
      <p:grpSp>
        <p:nvGrpSpPr>
          <p:cNvPr id="4" name="object 4"/>
          <p:cNvGrpSpPr/>
          <p:nvPr/>
        </p:nvGrpSpPr>
        <p:grpSpPr>
          <a:xfrm>
            <a:off x="35251" y="1198070"/>
            <a:ext cx="10415905" cy="5626100"/>
            <a:chOff x="35251" y="1198070"/>
            <a:chExt cx="10415905" cy="5626100"/>
          </a:xfrm>
        </p:grpSpPr>
        <p:sp>
          <p:nvSpPr>
            <p:cNvPr id="5" name="object 5"/>
            <p:cNvSpPr/>
            <p:nvPr/>
          </p:nvSpPr>
          <p:spPr>
            <a:xfrm>
              <a:off x="3411980" y="1198070"/>
              <a:ext cx="7038828" cy="546987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5251" y="3915362"/>
              <a:ext cx="3424554" cy="2908427"/>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135228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565" y="82170"/>
            <a:ext cx="1541145" cy="757555"/>
          </a:xfrm>
          <a:prstGeom prst="rect">
            <a:avLst/>
          </a:prstGeom>
        </p:spPr>
        <p:txBody>
          <a:bodyPr vert="horz" wrap="square" lIns="0" tIns="12700" rIns="0" bIns="0" rtlCol="0">
            <a:spAutoFit/>
          </a:bodyPr>
          <a:lstStyle/>
          <a:p>
            <a:pPr marL="12700">
              <a:lnSpc>
                <a:spcPct val="100000"/>
              </a:lnSpc>
              <a:spcBef>
                <a:spcPts val="100"/>
              </a:spcBef>
            </a:pPr>
            <a:r>
              <a:rPr spc="-204" dirty="0"/>
              <a:t>O</a:t>
            </a:r>
            <a:r>
              <a:rPr spc="-165" dirty="0"/>
              <a:t>Au</a:t>
            </a:r>
            <a:r>
              <a:rPr spc="-160" dirty="0"/>
              <a:t>t</a:t>
            </a:r>
            <a:r>
              <a:rPr dirty="0"/>
              <a:t>h</a:t>
            </a:r>
          </a:p>
        </p:txBody>
      </p:sp>
      <p:sp>
        <p:nvSpPr>
          <p:cNvPr id="3" name="object 3"/>
          <p:cNvSpPr txBox="1"/>
          <p:nvPr/>
        </p:nvSpPr>
        <p:spPr>
          <a:xfrm>
            <a:off x="475792" y="1060830"/>
            <a:ext cx="11422380" cy="4957445"/>
          </a:xfrm>
          <a:prstGeom prst="rect">
            <a:avLst/>
          </a:prstGeom>
        </p:spPr>
        <p:txBody>
          <a:bodyPr vert="horz" wrap="square" lIns="0" tIns="74295" rIns="0" bIns="0" rtlCol="0">
            <a:spAutoFit/>
          </a:bodyPr>
          <a:lstStyle/>
          <a:p>
            <a:pPr marL="490220" marR="1216025" indent="-452755">
              <a:lnSpc>
                <a:spcPts val="3890"/>
              </a:lnSpc>
              <a:spcBef>
                <a:spcPts val="585"/>
              </a:spcBef>
              <a:buClr>
                <a:srgbClr val="E30477"/>
              </a:buClr>
              <a:buFont typeface="Wingdings"/>
              <a:buChar char=""/>
              <a:tabLst>
                <a:tab pos="490220" algn="l"/>
                <a:tab pos="490855" algn="l"/>
              </a:tabLst>
            </a:pPr>
            <a:r>
              <a:rPr sz="3600" spc="-15" dirty="0">
                <a:latin typeface="Calibri"/>
                <a:cs typeface="Calibri"/>
              </a:rPr>
              <a:t>Constrained delegation </a:t>
            </a:r>
            <a:r>
              <a:rPr sz="3600" spc="-5" dirty="0">
                <a:latin typeface="Calibri"/>
                <a:cs typeface="Calibri"/>
              </a:rPr>
              <a:t>of </a:t>
            </a:r>
            <a:r>
              <a:rPr sz="3600" dirty="0">
                <a:latin typeface="Calibri"/>
                <a:cs typeface="Calibri"/>
              </a:rPr>
              <a:t>access, </a:t>
            </a:r>
            <a:r>
              <a:rPr sz="3600" spc="-10" dirty="0">
                <a:latin typeface="Calibri"/>
                <a:cs typeface="Calibri"/>
              </a:rPr>
              <a:t>mostly </a:t>
            </a:r>
            <a:r>
              <a:rPr sz="3600" spc="-25" dirty="0">
                <a:latin typeface="Calibri"/>
                <a:cs typeface="Calibri"/>
              </a:rPr>
              <a:t>to </a:t>
            </a:r>
            <a:r>
              <a:rPr sz="3600" spc="-5" dirty="0">
                <a:latin typeface="Calibri"/>
                <a:cs typeface="Calibri"/>
              </a:rPr>
              <a:t>3</a:t>
            </a:r>
            <a:r>
              <a:rPr sz="3600" spc="-7" baseline="25462" dirty="0">
                <a:latin typeface="Calibri"/>
                <a:cs typeface="Calibri"/>
              </a:rPr>
              <a:t>rd </a:t>
            </a:r>
            <a:r>
              <a:rPr sz="3600" spc="-5" dirty="0">
                <a:latin typeface="Calibri"/>
                <a:cs typeface="Calibri"/>
              </a:rPr>
              <a:t>party  applications</a:t>
            </a:r>
            <a:endParaRPr sz="3600">
              <a:latin typeface="Calibri"/>
              <a:cs typeface="Calibri"/>
            </a:endParaRPr>
          </a:p>
          <a:p>
            <a:pPr marL="843915" lvl="1" indent="-349250">
              <a:lnSpc>
                <a:spcPct val="100000"/>
              </a:lnSpc>
              <a:spcBef>
                <a:spcPts val="80"/>
              </a:spcBef>
              <a:buClr>
                <a:srgbClr val="6AC2ED"/>
              </a:buClr>
              <a:buFont typeface="Wingdings"/>
              <a:buChar char=""/>
              <a:tabLst>
                <a:tab pos="843915" algn="l"/>
                <a:tab pos="844550" algn="l"/>
              </a:tabLst>
            </a:pPr>
            <a:r>
              <a:rPr sz="3200" spc="-15" dirty="0">
                <a:solidFill>
                  <a:srgbClr val="585858"/>
                </a:solidFill>
                <a:latin typeface="Calibri"/>
                <a:cs typeface="Calibri"/>
              </a:rPr>
              <a:t>For example, </a:t>
            </a:r>
            <a:r>
              <a:rPr sz="3200" spc="-20" dirty="0">
                <a:solidFill>
                  <a:srgbClr val="585858"/>
                </a:solidFill>
                <a:latin typeface="Calibri"/>
                <a:cs typeface="Calibri"/>
              </a:rPr>
              <a:t>grant </a:t>
            </a:r>
            <a:r>
              <a:rPr sz="3200" dirty="0">
                <a:solidFill>
                  <a:srgbClr val="585858"/>
                </a:solidFill>
                <a:latin typeface="Calibri"/>
                <a:cs typeface="Calibri"/>
              </a:rPr>
              <a:t>a </a:t>
            </a:r>
            <a:r>
              <a:rPr sz="3200" spc="-5" dirty="0">
                <a:solidFill>
                  <a:srgbClr val="585858"/>
                </a:solidFill>
                <a:latin typeface="Calibri"/>
                <a:cs typeface="Calibri"/>
              </a:rPr>
              <a:t>mobile client </a:t>
            </a:r>
            <a:r>
              <a:rPr sz="3200" dirty="0">
                <a:solidFill>
                  <a:srgbClr val="585858"/>
                </a:solidFill>
                <a:latin typeface="Calibri"/>
                <a:cs typeface="Calibri"/>
              </a:rPr>
              <a:t>access </a:t>
            </a:r>
            <a:r>
              <a:rPr sz="3200" spc="-25" dirty="0">
                <a:solidFill>
                  <a:srgbClr val="585858"/>
                </a:solidFill>
                <a:latin typeface="Calibri"/>
                <a:cs typeface="Calibri"/>
              </a:rPr>
              <a:t>to </a:t>
            </a:r>
            <a:r>
              <a:rPr sz="3200" spc="-10" dirty="0">
                <a:solidFill>
                  <a:srgbClr val="585858"/>
                </a:solidFill>
                <a:latin typeface="Calibri"/>
                <a:cs typeface="Calibri"/>
              </a:rPr>
              <a:t>your </a:t>
            </a:r>
            <a:r>
              <a:rPr sz="3200" spc="-35" dirty="0">
                <a:solidFill>
                  <a:srgbClr val="585858"/>
                </a:solidFill>
                <a:latin typeface="Calibri"/>
                <a:cs typeface="Calibri"/>
              </a:rPr>
              <a:t>Twitter</a:t>
            </a:r>
            <a:r>
              <a:rPr sz="3200" spc="100" dirty="0">
                <a:solidFill>
                  <a:srgbClr val="585858"/>
                </a:solidFill>
                <a:latin typeface="Calibri"/>
                <a:cs typeface="Calibri"/>
              </a:rPr>
              <a:t> </a:t>
            </a:r>
            <a:r>
              <a:rPr sz="3200" spc="-15" dirty="0">
                <a:solidFill>
                  <a:srgbClr val="585858"/>
                </a:solidFill>
                <a:latin typeface="Calibri"/>
                <a:cs typeface="Calibri"/>
              </a:rPr>
              <a:t>stream</a:t>
            </a:r>
            <a:endParaRPr sz="3200">
              <a:latin typeface="Calibri"/>
              <a:cs typeface="Calibri"/>
            </a:endParaRPr>
          </a:p>
          <a:p>
            <a:pPr marL="843915" marR="1965325" lvl="1" indent="-349250">
              <a:lnSpc>
                <a:spcPts val="3460"/>
              </a:lnSpc>
              <a:spcBef>
                <a:spcPts val="550"/>
              </a:spcBef>
              <a:buClr>
                <a:srgbClr val="6AC2ED"/>
              </a:buClr>
              <a:buFont typeface="Wingdings"/>
              <a:buChar char=""/>
              <a:tabLst>
                <a:tab pos="843915" algn="l"/>
                <a:tab pos="844550" algn="l"/>
              </a:tabLst>
            </a:pPr>
            <a:r>
              <a:rPr sz="3200" spc="-5" dirty="0">
                <a:solidFill>
                  <a:srgbClr val="585858"/>
                </a:solidFill>
                <a:latin typeface="Calibri"/>
                <a:cs typeface="Calibri"/>
              </a:rPr>
              <a:t>Also </a:t>
            </a:r>
            <a:r>
              <a:rPr sz="3200" spc="-15" dirty="0">
                <a:solidFill>
                  <a:srgbClr val="585858"/>
                </a:solidFill>
                <a:latin typeface="Calibri"/>
                <a:cs typeface="Calibri"/>
              </a:rPr>
              <a:t>works </a:t>
            </a:r>
            <a:r>
              <a:rPr sz="3200" spc="-5" dirty="0">
                <a:solidFill>
                  <a:srgbClr val="585858"/>
                </a:solidFill>
                <a:latin typeface="Calibri"/>
                <a:cs typeface="Calibri"/>
              </a:rPr>
              <a:t>well </a:t>
            </a:r>
            <a:r>
              <a:rPr sz="3200" dirty="0">
                <a:solidFill>
                  <a:srgbClr val="585858"/>
                </a:solidFill>
                <a:latin typeface="Calibri"/>
                <a:cs typeface="Calibri"/>
              </a:rPr>
              <a:t>with </a:t>
            </a:r>
            <a:r>
              <a:rPr sz="3200" spc="-10" dirty="0">
                <a:solidFill>
                  <a:srgbClr val="585858"/>
                </a:solidFill>
                <a:latin typeface="Calibri"/>
                <a:cs typeface="Calibri"/>
              </a:rPr>
              <a:t>web </a:t>
            </a:r>
            <a:r>
              <a:rPr sz="3200" dirty="0">
                <a:solidFill>
                  <a:srgbClr val="585858"/>
                </a:solidFill>
                <a:latin typeface="Calibri"/>
                <a:cs typeface="Calibri"/>
              </a:rPr>
              <a:t>services and </a:t>
            </a:r>
            <a:r>
              <a:rPr sz="3200" spc="-5" dirty="0">
                <a:solidFill>
                  <a:srgbClr val="585858"/>
                </a:solidFill>
                <a:latin typeface="Calibri"/>
                <a:cs typeface="Calibri"/>
              </a:rPr>
              <a:t>micro-service  </a:t>
            </a:r>
            <a:r>
              <a:rPr sz="3200" spc="-10" dirty="0">
                <a:solidFill>
                  <a:srgbClr val="585858"/>
                </a:solidFill>
                <a:latin typeface="Calibri"/>
                <a:cs typeface="Calibri"/>
              </a:rPr>
              <a:t>architectures</a:t>
            </a:r>
            <a:endParaRPr sz="3200">
              <a:latin typeface="Calibri"/>
              <a:cs typeface="Calibri"/>
            </a:endParaRPr>
          </a:p>
          <a:p>
            <a:pPr marL="490220" indent="-452755">
              <a:lnSpc>
                <a:spcPct val="100000"/>
              </a:lnSpc>
              <a:spcBef>
                <a:spcPts val="1290"/>
              </a:spcBef>
              <a:buClr>
                <a:srgbClr val="E30477"/>
              </a:buClr>
              <a:buFont typeface="Wingdings"/>
              <a:buChar char=""/>
              <a:tabLst>
                <a:tab pos="490220" algn="l"/>
                <a:tab pos="490855" algn="l"/>
              </a:tabLst>
            </a:pPr>
            <a:r>
              <a:rPr sz="3600" dirty="0">
                <a:latin typeface="Calibri"/>
                <a:cs typeface="Calibri"/>
              </a:rPr>
              <a:t>A </a:t>
            </a:r>
            <a:r>
              <a:rPr sz="3600" spc="-5" dirty="0">
                <a:latin typeface="Calibri"/>
                <a:cs typeface="Calibri"/>
              </a:rPr>
              <a:t>simplified </a:t>
            </a:r>
            <a:r>
              <a:rPr sz="3600" spc="-20" dirty="0">
                <a:latin typeface="Calibri"/>
                <a:cs typeface="Calibri"/>
              </a:rPr>
              <a:t>form </a:t>
            </a:r>
            <a:r>
              <a:rPr sz="3600" spc="-5" dirty="0">
                <a:latin typeface="Calibri"/>
                <a:cs typeface="Calibri"/>
              </a:rPr>
              <a:t>of </a:t>
            </a:r>
            <a:r>
              <a:rPr sz="3600" spc="-30" dirty="0">
                <a:latin typeface="Calibri"/>
                <a:cs typeface="Calibri"/>
              </a:rPr>
              <a:t>federated</a:t>
            </a:r>
            <a:r>
              <a:rPr sz="3600" spc="-65" dirty="0">
                <a:latin typeface="Calibri"/>
                <a:cs typeface="Calibri"/>
              </a:rPr>
              <a:t> </a:t>
            </a:r>
            <a:r>
              <a:rPr sz="3600" spc="-10" dirty="0">
                <a:latin typeface="Calibri"/>
                <a:cs typeface="Calibri"/>
              </a:rPr>
              <a:t>authorization</a:t>
            </a:r>
            <a:endParaRPr sz="3600">
              <a:latin typeface="Calibri"/>
              <a:cs typeface="Calibri"/>
            </a:endParaRPr>
          </a:p>
          <a:p>
            <a:pPr marL="490220" marR="889000" indent="-452755">
              <a:lnSpc>
                <a:spcPts val="3890"/>
              </a:lnSpc>
              <a:spcBef>
                <a:spcPts val="1855"/>
              </a:spcBef>
              <a:buClr>
                <a:srgbClr val="E30477"/>
              </a:buClr>
              <a:buFont typeface="Wingdings"/>
              <a:buChar char=""/>
              <a:tabLst>
                <a:tab pos="490220" algn="l"/>
                <a:tab pos="490855" algn="l"/>
              </a:tabLst>
            </a:pPr>
            <a:r>
              <a:rPr sz="3600" spc="-10" dirty="0">
                <a:latin typeface="Calibri"/>
                <a:cs typeface="Calibri"/>
              </a:rPr>
              <a:t>OAuth </a:t>
            </a:r>
            <a:r>
              <a:rPr sz="3600" dirty="0">
                <a:latin typeface="Calibri"/>
                <a:cs typeface="Calibri"/>
              </a:rPr>
              <a:t>1.0 </a:t>
            </a:r>
            <a:r>
              <a:rPr sz="2000" dirty="0">
                <a:latin typeface="Calibri"/>
                <a:cs typeface="Calibri"/>
              </a:rPr>
              <a:t>(2010) </a:t>
            </a:r>
            <a:r>
              <a:rPr sz="3600" spc="-15" dirty="0">
                <a:latin typeface="Calibri"/>
                <a:cs typeface="Calibri"/>
              </a:rPr>
              <a:t>was </a:t>
            </a:r>
            <a:r>
              <a:rPr sz="3600" dirty="0">
                <a:latin typeface="Calibri"/>
                <a:cs typeface="Calibri"/>
              </a:rPr>
              <a:t>a </a:t>
            </a:r>
            <a:r>
              <a:rPr sz="3600" spc="-20" dirty="0">
                <a:latin typeface="Calibri"/>
                <a:cs typeface="Calibri"/>
              </a:rPr>
              <a:t>protocol, </a:t>
            </a:r>
            <a:r>
              <a:rPr sz="3600" spc="-10" dirty="0">
                <a:latin typeface="Calibri"/>
                <a:cs typeface="Calibri"/>
              </a:rPr>
              <a:t>OAuth </a:t>
            </a:r>
            <a:r>
              <a:rPr sz="3600" dirty="0">
                <a:latin typeface="Calibri"/>
                <a:cs typeface="Calibri"/>
              </a:rPr>
              <a:t>2.0 </a:t>
            </a:r>
            <a:r>
              <a:rPr sz="2000" dirty="0">
                <a:latin typeface="Calibri"/>
                <a:cs typeface="Calibri"/>
              </a:rPr>
              <a:t>(2012) </a:t>
            </a:r>
            <a:r>
              <a:rPr sz="3600" dirty="0">
                <a:latin typeface="Calibri"/>
                <a:cs typeface="Calibri"/>
              </a:rPr>
              <a:t>is </a:t>
            </a:r>
            <a:r>
              <a:rPr sz="3600" spc="-15" dirty="0">
                <a:latin typeface="Calibri"/>
                <a:cs typeface="Calibri"/>
              </a:rPr>
              <a:t>more </a:t>
            </a:r>
            <a:r>
              <a:rPr sz="3600" dirty="0">
                <a:latin typeface="Calibri"/>
                <a:cs typeface="Calibri"/>
              </a:rPr>
              <a:t>a  </a:t>
            </a:r>
            <a:r>
              <a:rPr sz="3600" spc="-20" dirty="0">
                <a:latin typeface="Calibri"/>
                <a:cs typeface="Calibri"/>
              </a:rPr>
              <a:t>framework</a:t>
            </a:r>
            <a:endParaRPr sz="3600">
              <a:latin typeface="Calibri"/>
              <a:cs typeface="Calibri"/>
            </a:endParaRPr>
          </a:p>
          <a:p>
            <a:pPr marL="843915" lvl="1" indent="-349250">
              <a:lnSpc>
                <a:spcPct val="100000"/>
              </a:lnSpc>
              <a:spcBef>
                <a:spcPts val="90"/>
              </a:spcBef>
              <a:buClr>
                <a:srgbClr val="6AC2ED"/>
              </a:buClr>
              <a:buFont typeface="Wingdings"/>
              <a:buChar char=""/>
              <a:tabLst>
                <a:tab pos="843915" algn="l"/>
                <a:tab pos="844550" algn="l"/>
              </a:tabLst>
            </a:pPr>
            <a:r>
              <a:rPr sz="3200" spc="-15" dirty="0">
                <a:solidFill>
                  <a:srgbClr val="585858"/>
                </a:solidFill>
                <a:latin typeface="Calibri"/>
                <a:cs typeface="Calibri"/>
              </a:rPr>
              <a:t>Interoperability</a:t>
            </a:r>
            <a:r>
              <a:rPr sz="3200" spc="10" dirty="0">
                <a:solidFill>
                  <a:srgbClr val="585858"/>
                </a:solidFill>
                <a:latin typeface="Calibri"/>
                <a:cs typeface="Calibri"/>
              </a:rPr>
              <a:t> </a:t>
            </a:r>
            <a:r>
              <a:rPr sz="3200" spc="-30" dirty="0">
                <a:solidFill>
                  <a:srgbClr val="585858"/>
                </a:solidFill>
                <a:latin typeface="Calibri"/>
                <a:cs typeface="Calibri"/>
              </a:rPr>
              <a:t>suffers…</a:t>
            </a:r>
            <a:endParaRPr sz="3200">
              <a:latin typeface="Calibri"/>
              <a:cs typeface="Calibri"/>
            </a:endParaRPr>
          </a:p>
        </p:txBody>
      </p:sp>
    </p:spTree>
    <p:extLst>
      <p:ext uri="{BB962C8B-B14F-4D97-AF65-F5344CB8AC3E}">
        <p14:creationId xmlns:p14="http://schemas.microsoft.com/office/powerpoint/2010/main" val="32141156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39074"/>
            <a:ext cx="5559425" cy="757555"/>
          </a:xfrm>
          <a:prstGeom prst="rect">
            <a:avLst/>
          </a:prstGeom>
        </p:spPr>
        <p:txBody>
          <a:bodyPr vert="horz" wrap="square" lIns="0" tIns="12700" rIns="0" bIns="0" rtlCol="0">
            <a:spAutoFit/>
          </a:bodyPr>
          <a:lstStyle/>
          <a:p>
            <a:pPr marL="12700">
              <a:lnSpc>
                <a:spcPct val="100000"/>
              </a:lnSpc>
              <a:spcBef>
                <a:spcPts val="100"/>
              </a:spcBef>
            </a:pPr>
            <a:r>
              <a:rPr spc="-120" dirty="0"/>
              <a:t>JSON </a:t>
            </a:r>
            <a:r>
              <a:rPr spc="-165" dirty="0"/>
              <a:t>Web </a:t>
            </a:r>
            <a:r>
              <a:rPr spc="-235" dirty="0"/>
              <a:t>Tokens</a:t>
            </a:r>
            <a:r>
              <a:rPr spc="-595" dirty="0"/>
              <a:t> </a:t>
            </a:r>
            <a:r>
              <a:rPr spc="-130" dirty="0"/>
              <a:t>(JWT)</a:t>
            </a:r>
          </a:p>
        </p:txBody>
      </p:sp>
      <p:sp>
        <p:nvSpPr>
          <p:cNvPr id="3" name="object 3"/>
          <p:cNvSpPr txBox="1"/>
          <p:nvPr/>
        </p:nvSpPr>
        <p:spPr>
          <a:xfrm>
            <a:off x="610921" y="1231518"/>
            <a:ext cx="10812983" cy="4955844"/>
          </a:xfrm>
          <a:prstGeom prst="rect">
            <a:avLst/>
          </a:prstGeom>
        </p:spPr>
        <p:txBody>
          <a:bodyPr vert="horz" wrap="square" lIns="0" tIns="74295" rIns="0" bIns="0" rtlCol="0">
            <a:spAutoFit/>
          </a:bodyPr>
          <a:lstStyle/>
          <a:p>
            <a:pPr marL="464820" marR="525780" indent="-452755">
              <a:lnSpc>
                <a:spcPts val="3890"/>
              </a:lnSpc>
              <a:spcBef>
                <a:spcPts val="585"/>
              </a:spcBef>
              <a:buClr>
                <a:srgbClr val="E30477"/>
              </a:buClr>
              <a:buFont typeface="Wingdings"/>
              <a:buChar char=""/>
              <a:tabLst>
                <a:tab pos="464820" algn="l"/>
                <a:tab pos="465455" algn="l"/>
              </a:tabLst>
            </a:pPr>
            <a:r>
              <a:rPr sz="2800" dirty="0">
                <a:latin typeface="Calibri"/>
                <a:cs typeface="Calibri"/>
              </a:rPr>
              <a:t>A </a:t>
            </a:r>
            <a:r>
              <a:rPr sz="2800" spc="-15" dirty="0">
                <a:latin typeface="Calibri"/>
                <a:cs typeface="Calibri"/>
              </a:rPr>
              <a:t>recent </a:t>
            </a:r>
            <a:r>
              <a:rPr sz="2800" spc="-20" dirty="0">
                <a:latin typeface="Calibri"/>
                <a:cs typeface="Calibri"/>
              </a:rPr>
              <a:t>standardized format </a:t>
            </a:r>
            <a:r>
              <a:rPr sz="2800" spc="-25" dirty="0">
                <a:latin typeface="Calibri"/>
                <a:cs typeface="Calibri"/>
              </a:rPr>
              <a:t>to </a:t>
            </a:r>
            <a:r>
              <a:rPr sz="2800" spc="-15" dirty="0">
                <a:latin typeface="Calibri"/>
                <a:cs typeface="Calibri"/>
              </a:rPr>
              <a:t>communicate </a:t>
            </a:r>
            <a:r>
              <a:rPr sz="2800" spc="-20" dirty="0">
                <a:latin typeface="Calibri"/>
                <a:cs typeface="Calibri"/>
              </a:rPr>
              <a:t>key-value  </a:t>
            </a:r>
            <a:r>
              <a:rPr sz="2800" spc="-15" dirty="0">
                <a:latin typeface="Calibri"/>
                <a:cs typeface="Calibri"/>
              </a:rPr>
              <a:t>information between </a:t>
            </a:r>
            <a:r>
              <a:rPr sz="2800" spc="-5" dirty="0">
                <a:latin typeface="Calibri"/>
                <a:cs typeface="Calibri"/>
              </a:rPr>
              <a:t>parties </a:t>
            </a:r>
            <a:r>
              <a:rPr sz="2800" spc="-10" dirty="0">
                <a:latin typeface="Calibri"/>
                <a:cs typeface="Calibri"/>
              </a:rPr>
              <a:t>on the</a:t>
            </a:r>
            <a:r>
              <a:rPr sz="2800" spc="-45" dirty="0">
                <a:latin typeface="Calibri"/>
                <a:cs typeface="Calibri"/>
              </a:rPr>
              <a:t> </a:t>
            </a:r>
            <a:r>
              <a:rPr sz="2800" spc="-15" dirty="0">
                <a:latin typeface="Calibri"/>
                <a:cs typeface="Calibri"/>
              </a:rPr>
              <a:t>web</a:t>
            </a:r>
            <a:endParaRPr sz="2800" dirty="0">
              <a:latin typeface="Calibri"/>
              <a:cs typeface="Calibri"/>
            </a:endParaRPr>
          </a:p>
          <a:p>
            <a:pPr marL="818515" marR="38100" lvl="1" indent="-349250">
              <a:lnSpc>
                <a:spcPts val="3460"/>
              </a:lnSpc>
              <a:spcBef>
                <a:spcPts val="509"/>
              </a:spcBef>
              <a:buClr>
                <a:srgbClr val="6AC2ED"/>
              </a:buClr>
              <a:buFont typeface="Wingdings"/>
              <a:buChar char=""/>
              <a:tabLst>
                <a:tab pos="818515" algn="l"/>
                <a:tab pos="819150" algn="l"/>
              </a:tabLst>
            </a:pPr>
            <a:r>
              <a:rPr sz="2400" spc="-5" dirty="0">
                <a:solidFill>
                  <a:srgbClr val="585858"/>
                </a:solidFill>
                <a:latin typeface="Calibri"/>
                <a:cs typeface="Calibri"/>
              </a:rPr>
              <a:t>Commonly used </a:t>
            </a:r>
            <a:r>
              <a:rPr sz="2400" spc="-30" dirty="0">
                <a:solidFill>
                  <a:srgbClr val="585858"/>
                </a:solidFill>
                <a:latin typeface="Calibri"/>
                <a:cs typeface="Calibri"/>
              </a:rPr>
              <a:t>for </a:t>
            </a:r>
            <a:r>
              <a:rPr sz="2400" spc="-10" dirty="0">
                <a:solidFill>
                  <a:srgbClr val="585858"/>
                </a:solidFill>
                <a:latin typeface="Calibri"/>
                <a:cs typeface="Calibri"/>
              </a:rPr>
              <a:t>authentication </a:t>
            </a:r>
            <a:r>
              <a:rPr sz="2400" spc="-5" dirty="0">
                <a:solidFill>
                  <a:srgbClr val="585858"/>
                </a:solidFill>
                <a:latin typeface="Calibri"/>
                <a:cs typeface="Calibri"/>
              </a:rPr>
              <a:t>or </a:t>
            </a:r>
            <a:r>
              <a:rPr sz="2400" spc="-10" dirty="0">
                <a:solidFill>
                  <a:srgbClr val="585858"/>
                </a:solidFill>
                <a:latin typeface="Calibri"/>
                <a:cs typeface="Calibri"/>
              </a:rPr>
              <a:t>authorization </a:t>
            </a:r>
            <a:r>
              <a:rPr sz="2400" spc="-35" dirty="0">
                <a:solidFill>
                  <a:srgbClr val="585858"/>
                </a:solidFill>
                <a:latin typeface="Calibri"/>
                <a:cs typeface="Calibri"/>
              </a:rPr>
              <a:t>info, </a:t>
            </a:r>
            <a:r>
              <a:rPr sz="2400" spc="5" dirty="0">
                <a:solidFill>
                  <a:srgbClr val="585858"/>
                </a:solidFill>
                <a:latin typeface="Calibri"/>
                <a:cs typeface="Calibri"/>
              </a:rPr>
              <a:t>e.g., </a:t>
            </a:r>
            <a:r>
              <a:rPr sz="2400" dirty="0">
                <a:solidFill>
                  <a:srgbClr val="585858"/>
                </a:solidFill>
                <a:latin typeface="Calibri"/>
                <a:cs typeface="Calibri"/>
              </a:rPr>
              <a:t>in  </a:t>
            </a:r>
            <a:r>
              <a:rPr sz="2400" spc="-10" dirty="0">
                <a:solidFill>
                  <a:srgbClr val="585858"/>
                </a:solidFill>
                <a:latin typeface="Calibri"/>
                <a:cs typeface="Calibri"/>
              </a:rPr>
              <a:t>OAuth</a:t>
            </a:r>
            <a:endParaRPr sz="2400" dirty="0">
              <a:latin typeface="Calibri"/>
              <a:cs typeface="Calibri"/>
            </a:endParaRPr>
          </a:p>
          <a:p>
            <a:pPr marL="818515" lvl="1" indent="-349250">
              <a:lnSpc>
                <a:spcPct val="100000"/>
              </a:lnSpc>
              <a:spcBef>
                <a:spcPts val="70"/>
              </a:spcBef>
              <a:buClr>
                <a:srgbClr val="6AC2ED"/>
              </a:buClr>
              <a:buFont typeface="Wingdings"/>
              <a:buChar char=""/>
              <a:tabLst>
                <a:tab pos="818515" algn="l"/>
                <a:tab pos="819150" algn="l"/>
              </a:tabLst>
            </a:pPr>
            <a:r>
              <a:rPr lang="en-US" sz="2400" spc="-20" dirty="0">
                <a:solidFill>
                  <a:srgbClr val="585858"/>
                </a:solidFill>
                <a:cs typeface="Calibri"/>
              </a:rPr>
              <a:t>Authorization: This is the most common scenario for using JWT. Once the user is logged in, each subsequent request will include the JWT, allowing the user to access routes, services, and resources that are permitted with that token.</a:t>
            </a:r>
            <a:endParaRPr dirty="0">
              <a:latin typeface="Courier New"/>
              <a:cs typeface="Courier New"/>
            </a:endParaRPr>
          </a:p>
          <a:p>
            <a:pPr lvl="2">
              <a:lnSpc>
                <a:spcPct val="100000"/>
              </a:lnSpc>
              <a:spcBef>
                <a:spcPts val="10"/>
              </a:spcBef>
              <a:buClr>
                <a:srgbClr val="7BC961"/>
              </a:buClr>
              <a:buFont typeface="Arial"/>
              <a:buChar char="•"/>
            </a:pPr>
            <a:endParaRPr dirty="0">
              <a:latin typeface="Courier New"/>
              <a:cs typeface="Courier New"/>
            </a:endParaRPr>
          </a:p>
          <a:p>
            <a:pPr marL="464820" indent="-452755">
              <a:lnSpc>
                <a:spcPct val="100000"/>
              </a:lnSpc>
              <a:buClr>
                <a:srgbClr val="E30477"/>
              </a:buClr>
              <a:buFont typeface="Wingdings"/>
              <a:buChar char=""/>
              <a:tabLst>
                <a:tab pos="464820" algn="l"/>
                <a:tab pos="465455" algn="l"/>
              </a:tabLst>
            </a:pPr>
            <a:r>
              <a:rPr lang="en-US" sz="2800" spc="-15" dirty="0">
                <a:cs typeface="Calibri"/>
              </a:rPr>
              <a:t>In its compact form, JSON Web Tokens consist of three parts separated by dots (.), which are:</a:t>
            </a:r>
          </a:p>
          <a:p>
            <a:pPr marL="922020" lvl="1" indent="-452755">
              <a:buClr>
                <a:srgbClr val="E30477"/>
              </a:buClr>
              <a:buFont typeface="Wingdings"/>
              <a:buChar char=""/>
              <a:tabLst>
                <a:tab pos="464820" algn="l"/>
                <a:tab pos="465455" algn="l"/>
              </a:tabLst>
            </a:pPr>
            <a:r>
              <a:rPr lang="en-US" sz="2400" spc="-15" dirty="0">
                <a:cs typeface="Calibri"/>
              </a:rPr>
              <a:t>Header</a:t>
            </a:r>
          </a:p>
          <a:p>
            <a:pPr marL="922020" lvl="1" indent="-452755">
              <a:buClr>
                <a:srgbClr val="E30477"/>
              </a:buClr>
              <a:buFont typeface="Wingdings"/>
              <a:buChar char=""/>
              <a:tabLst>
                <a:tab pos="464820" algn="l"/>
                <a:tab pos="465455" algn="l"/>
              </a:tabLst>
            </a:pPr>
            <a:r>
              <a:rPr lang="en-US" sz="2400" spc="-15" dirty="0">
                <a:cs typeface="Calibri"/>
              </a:rPr>
              <a:t>Payload</a:t>
            </a:r>
          </a:p>
          <a:p>
            <a:pPr marL="922020" lvl="1" indent="-452755">
              <a:buClr>
                <a:srgbClr val="E30477"/>
              </a:buClr>
              <a:buFont typeface="Wingdings"/>
              <a:buChar char=""/>
              <a:tabLst>
                <a:tab pos="464820" algn="l"/>
                <a:tab pos="465455" algn="l"/>
              </a:tabLst>
            </a:pPr>
            <a:r>
              <a:rPr lang="en-US" sz="2400" spc="-15" dirty="0">
                <a:cs typeface="Calibri"/>
              </a:rPr>
              <a:t>Signature</a:t>
            </a:r>
            <a:endParaRPr sz="2000" dirty="0">
              <a:latin typeface="Calibri"/>
              <a:cs typeface="Calibri"/>
            </a:endParaRPr>
          </a:p>
        </p:txBody>
      </p:sp>
    </p:spTree>
    <p:extLst>
      <p:ext uri="{BB962C8B-B14F-4D97-AF65-F5344CB8AC3E}">
        <p14:creationId xmlns:p14="http://schemas.microsoft.com/office/powerpoint/2010/main" val="427132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3360" y="23446"/>
            <a:ext cx="10204255" cy="937943"/>
          </a:xfrm>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4" name="object 4"/>
          <p:cNvSpPr txBox="1"/>
          <p:nvPr/>
        </p:nvSpPr>
        <p:spPr>
          <a:xfrm>
            <a:off x="11772645" y="6370116"/>
            <a:ext cx="231140" cy="330200"/>
          </a:xfrm>
          <a:prstGeom prst="rect">
            <a:avLst/>
          </a:prstGeom>
        </p:spPr>
        <p:txBody>
          <a:bodyPr vert="horz" wrap="square" lIns="0" tIns="0" rIns="0" bIns="0" rtlCol="0">
            <a:spAutoFit/>
          </a:bodyPr>
          <a:lstStyle/>
          <a:p>
            <a:pPr marL="38100">
              <a:lnSpc>
                <a:spcPts val="2380"/>
              </a:lnSpc>
            </a:pPr>
            <a:fld id="{81D60167-4931-47E6-BA6A-407CBD079E47}" type="slidenum">
              <a:rPr sz="2400" dirty="0">
                <a:solidFill>
                  <a:srgbClr val="888888"/>
                </a:solidFill>
                <a:latin typeface="Calibri"/>
                <a:cs typeface="Calibri"/>
              </a:rPr>
              <a:t>7</a:t>
            </a:fld>
            <a:endParaRPr sz="2400">
              <a:latin typeface="Calibri"/>
              <a:cs typeface="Calibri"/>
            </a:endParaRPr>
          </a:p>
        </p:txBody>
      </p:sp>
      <p:sp>
        <p:nvSpPr>
          <p:cNvPr id="3" name="object 3"/>
          <p:cNvSpPr txBox="1"/>
          <p:nvPr/>
        </p:nvSpPr>
        <p:spPr>
          <a:xfrm>
            <a:off x="903360" y="961389"/>
            <a:ext cx="7987665" cy="5083175"/>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600" spc="-10" dirty="0">
                <a:latin typeface="Calibri"/>
                <a:cs typeface="Calibri"/>
              </a:rPr>
              <a:t>Introduction</a:t>
            </a:r>
            <a:endParaRPr sz="3600" dirty="0">
              <a:latin typeface="Calibri"/>
              <a:cs typeface="Calibri"/>
            </a:endParaRPr>
          </a:p>
          <a:p>
            <a:pPr marL="464820" indent="-452755">
              <a:lnSpc>
                <a:spcPct val="100000"/>
              </a:lnSpc>
              <a:spcBef>
                <a:spcPts val="1370"/>
              </a:spcBef>
              <a:buFont typeface="Wingdings"/>
              <a:buChar char=""/>
              <a:tabLst>
                <a:tab pos="464820" algn="l"/>
                <a:tab pos="465455" algn="l"/>
              </a:tabLst>
            </a:pPr>
            <a:r>
              <a:rPr sz="3600" spc="-10" dirty="0">
                <a:solidFill>
                  <a:srgbClr val="E30477"/>
                </a:solidFill>
                <a:latin typeface="Calibri"/>
                <a:cs typeface="Calibri"/>
              </a:rPr>
              <a:t>Positioning </a:t>
            </a:r>
            <a:r>
              <a:rPr sz="3600" dirty="0">
                <a:solidFill>
                  <a:srgbClr val="E30477"/>
                </a:solidFill>
                <a:latin typeface="Calibri"/>
                <a:cs typeface="Calibri"/>
              </a:rPr>
              <a:t>access</a:t>
            </a:r>
            <a:r>
              <a:rPr sz="3600" spc="5" dirty="0">
                <a:solidFill>
                  <a:srgbClr val="E30477"/>
                </a:solidFill>
                <a:latin typeface="Calibri"/>
                <a:cs typeface="Calibri"/>
              </a:rPr>
              <a:t> </a:t>
            </a:r>
            <a:r>
              <a:rPr sz="3600" spc="-20" dirty="0">
                <a:solidFill>
                  <a:srgbClr val="E30477"/>
                </a:solidFill>
                <a:latin typeface="Calibri"/>
                <a:cs typeface="Calibri"/>
              </a:rPr>
              <a:t>control</a:t>
            </a:r>
            <a:endParaRPr sz="36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dirty="0">
                <a:latin typeface="Calibri"/>
                <a:cs typeface="Calibri"/>
              </a:rPr>
              <a:t>Access </a:t>
            </a:r>
            <a:r>
              <a:rPr sz="3600" spc="-20" dirty="0">
                <a:latin typeface="Calibri"/>
                <a:cs typeface="Calibri"/>
              </a:rPr>
              <a:t>control </a:t>
            </a:r>
            <a:r>
              <a:rPr sz="3600" dirty="0">
                <a:latin typeface="Calibri"/>
                <a:cs typeface="Calibri"/>
              </a:rPr>
              <a:t>models</a:t>
            </a: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How </a:t>
            </a:r>
            <a:r>
              <a:rPr sz="3600" spc="-30" dirty="0">
                <a:latin typeface="Calibri"/>
                <a:cs typeface="Calibri"/>
              </a:rPr>
              <a:t>to </a:t>
            </a:r>
            <a:r>
              <a:rPr sz="3600" spc="-25" dirty="0">
                <a:latin typeface="Calibri"/>
                <a:cs typeface="Calibri"/>
              </a:rPr>
              <a:t>enforce </a:t>
            </a:r>
            <a:r>
              <a:rPr sz="3600" dirty="0">
                <a:latin typeface="Calibri"/>
                <a:cs typeface="Calibri"/>
              </a:rPr>
              <a:t>access</a:t>
            </a:r>
            <a:r>
              <a:rPr sz="3600" spc="20" dirty="0">
                <a:latin typeface="Calibri"/>
                <a:cs typeface="Calibri"/>
              </a:rPr>
              <a:t> </a:t>
            </a:r>
            <a:r>
              <a:rPr sz="3600" spc="-20" dirty="0">
                <a:latin typeface="Calibri"/>
                <a:cs typeface="Calibri"/>
              </a:rPr>
              <a:t>control</a:t>
            </a:r>
            <a:endParaRPr sz="3600" dirty="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5" dirty="0">
                <a:latin typeface="Calibri"/>
                <a:cs typeface="Calibri"/>
              </a:rPr>
              <a:t>The bigger</a:t>
            </a:r>
            <a:r>
              <a:rPr sz="3600" spc="-25" dirty="0">
                <a:latin typeface="Calibri"/>
                <a:cs typeface="Calibri"/>
              </a:rPr>
              <a:t> </a:t>
            </a:r>
            <a:r>
              <a:rPr sz="3600" spc="-10" dirty="0">
                <a:latin typeface="Calibri"/>
                <a:cs typeface="Calibri"/>
              </a:rPr>
              <a:t>picture</a:t>
            </a:r>
            <a:endParaRPr sz="3600" dirty="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5" dirty="0">
                <a:latin typeface="Calibri"/>
                <a:cs typeface="Calibri"/>
              </a:rPr>
              <a:t>Some </a:t>
            </a:r>
            <a:r>
              <a:rPr sz="3600" spc="-10" dirty="0">
                <a:latin typeface="Calibri"/>
                <a:cs typeface="Calibri"/>
              </a:rPr>
              <a:t>important </a:t>
            </a:r>
            <a:r>
              <a:rPr sz="3600" spc="-5" dirty="0">
                <a:latin typeface="Calibri"/>
                <a:cs typeface="Calibri"/>
              </a:rPr>
              <a:t>technologies </a:t>
            </a:r>
            <a:r>
              <a:rPr sz="3600" dirty="0">
                <a:latin typeface="Calibri"/>
                <a:cs typeface="Calibri"/>
              </a:rPr>
              <a:t>in</a:t>
            </a:r>
            <a:r>
              <a:rPr sz="3600" spc="-125" dirty="0">
                <a:latin typeface="Calibri"/>
                <a:cs typeface="Calibri"/>
              </a:rPr>
              <a:t> </a:t>
            </a:r>
            <a:r>
              <a:rPr sz="3600" spc="-10" dirty="0">
                <a:latin typeface="Calibri"/>
                <a:cs typeface="Calibri"/>
              </a:rPr>
              <a:t>practice</a:t>
            </a:r>
            <a:endParaRPr sz="3600" dirty="0">
              <a:latin typeface="Calibri"/>
              <a:cs typeface="Calibri"/>
            </a:endParaRPr>
          </a:p>
          <a:p>
            <a:pPr marL="464820" indent="-452755">
              <a:lnSpc>
                <a:spcPct val="100000"/>
              </a:lnSpc>
              <a:spcBef>
                <a:spcPts val="1375"/>
              </a:spcBef>
              <a:buClr>
                <a:srgbClr val="E30477"/>
              </a:buClr>
              <a:buFont typeface="Wingdings"/>
              <a:buChar char=""/>
              <a:tabLst>
                <a:tab pos="464820" algn="l"/>
                <a:tab pos="465455" algn="l"/>
              </a:tabLst>
            </a:pPr>
            <a:r>
              <a:rPr sz="3600" spc="-20" dirty="0">
                <a:latin typeface="Calibri"/>
                <a:cs typeface="Calibri"/>
              </a:rPr>
              <a:t>Recap </a:t>
            </a:r>
            <a:r>
              <a:rPr sz="3600" dirty="0">
                <a:latin typeface="Calibri"/>
                <a:cs typeface="Calibri"/>
              </a:rPr>
              <a:t>and</a:t>
            </a:r>
            <a:r>
              <a:rPr sz="3600" spc="-5" dirty="0">
                <a:latin typeface="Calibri"/>
                <a:cs typeface="Calibri"/>
              </a:rPr>
              <a:t> </a:t>
            </a:r>
            <a:r>
              <a:rPr sz="3600" spc="-10" dirty="0">
                <a:latin typeface="Calibri"/>
                <a:cs typeface="Calibri"/>
              </a:rPr>
              <a:t>conclusion</a:t>
            </a:r>
            <a:endParaRPr sz="3600" dirty="0">
              <a:latin typeface="Calibri"/>
              <a:cs typeface="Calibri"/>
            </a:endParaRPr>
          </a:p>
        </p:txBody>
      </p:sp>
    </p:spTree>
    <p:extLst>
      <p:ext uri="{BB962C8B-B14F-4D97-AF65-F5344CB8AC3E}">
        <p14:creationId xmlns:p14="http://schemas.microsoft.com/office/powerpoint/2010/main" val="7909673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40" y="152476"/>
            <a:ext cx="8048625" cy="757555"/>
          </a:xfrm>
          <a:prstGeom prst="rect">
            <a:avLst/>
          </a:prstGeom>
        </p:spPr>
        <p:txBody>
          <a:bodyPr vert="horz" wrap="square" lIns="0" tIns="12700" rIns="0" bIns="0" rtlCol="0">
            <a:spAutoFit/>
          </a:bodyPr>
          <a:lstStyle/>
          <a:p>
            <a:pPr marL="12700">
              <a:lnSpc>
                <a:spcPct val="100000"/>
              </a:lnSpc>
              <a:spcBef>
                <a:spcPts val="100"/>
              </a:spcBef>
            </a:pPr>
            <a:r>
              <a:rPr spc="-120" dirty="0"/>
              <a:t>JSON </a:t>
            </a:r>
            <a:r>
              <a:rPr spc="-165" dirty="0"/>
              <a:t>Web </a:t>
            </a:r>
            <a:r>
              <a:rPr spc="-235" dirty="0"/>
              <a:t>Tokens </a:t>
            </a:r>
            <a:r>
              <a:rPr spc="-130" dirty="0"/>
              <a:t>(JWT) </a:t>
            </a:r>
            <a:r>
              <a:rPr dirty="0"/>
              <a:t>-</a:t>
            </a:r>
            <a:r>
              <a:rPr spc="-805" dirty="0"/>
              <a:t> </a:t>
            </a:r>
            <a:r>
              <a:rPr spc="-155" dirty="0"/>
              <a:t>structure</a:t>
            </a:r>
          </a:p>
        </p:txBody>
      </p:sp>
      <p:grpSp>
        <p:nvGrpSpPr>
          <p:cNvPr id="3" name="object 3"/>
          <p:cNvGrpSpPr/>
          <p:nvPr/>
        </p:nvGrpSpPr>
        <p:grpSpPr>
          <a:xfrm>
            <a:off x="355091" y="1158227"/>
            <a:ext cx="3594100" cy="1598930"/>
            <a:chOff x="355091" y="1158227"/>
            <a:chExt cx="3594100" cy="1598930"/>
          </a:xfrm>
        </p:grpSpPr>
        <p:sp>
          <p:nvSpPr>
            <p:cNvPr id="4" name="object 4"/>
            <p:cNvSpPr/>
            <p:nvPr/>
          </p:nvSpPr>
          <p:spPr>
            <a:xfrm>
              <a:off x="423671" y="1158227"/>
              <a:ext cx="3525011" cy="159869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55091" y="1254251"/>
              <a:ext cx="3154680" cy="146303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41794" y="1176019"/>
              <a:ext cx="3430904" cy="1505585"/>
            </a:xfrm>
            <a:custGeom>
              <a:avLst/>
              <a:gdLst/>
              <a:ahLst/>
              <a:cxnLst/>
              <a:rect l="l" t="t" r="r" b="b"/>
              <a:pathLst>
                <a:path w="3430904" h="1505585">
                  <a:moveTo>
                    <a:pt x="3430904" y="0"/>
                  </a:moveTo>
                  <a:lnTo>
                    <a:pt x="0" y="0"/>
                  </a:lnTo>
                  <a:lnTo>
                    <a:pt x="0" y="1505330"/>
                  </a:lnTo>
                  <a:lnTo>
                    <a:pt x="3430904" y="1505330"/>
                  </a:lnTo>
                  <a:lnTo>
                    <a:pt x="3430904" y="0"/>
                  </a:lnTo>
                  <a:close/>
                </a:path>
              </a:pathLst>
            </a:custGeom>
            <a:solidFill>
              <a:srgbClr val="FFFFFF"/>
            </a:solidFill>
          </p:spPr>
          <p:txBody>
            <a:bodyPr wrap="square" lIns="0" tIns="0" rIns="0" bIns="0" rtlCol="0"/>
            <a:lstStyle/>
            <a:p>
              <a:endParaRPr/>
            </a:p>
          </p:txBody>
        </p:sp>
      </p:grpSp>
      <p:sp>
        <p:nvSpPr>
          <p:cNvPr id="7" name="object 7"/>
          <p:cNvSpPr txBox="1"/>
          <p:nvPr/>
        </p:nvSpPr>
        <p:spPr>
          <a:xfrm>
            <a:off x="441794" y="1176019"/>
            <a:ext cx="3430904" cy="1505585"/>
          </a:xfrm>
          <a:prstGeom prst="rect">
            <a:avLst/>
          </a:prstGeom>
          <a:ln w="9525">
            <a:solidFill>
              <a:srgbClr val="252525"/>
            </a:solidFill>
          </a:ln>
        </p:spPr>
        <p:txBody>
          <a:bodyPr vert="horz" wrap="square" lIns="0" tIns="151765" rIns="0" bIns="0" rtlCol="0">
            <a:spAutoFit/>
          </a:bodyPr>
          <a:lstStyle/>
          <a:p>
            <a:pPr marL="91440">
              <a:lnSpc>
                <a:spcPts val="2280"/>
              </a:lnSpc>
              <a:spcBef>
                <a:spcPts val="1195"/>
              </a:spcBef>
            </a:pPr>
            <a:r>
              <a:rPr sz="2000" dirty="0">
                <a:latin typeface="Courier New"/>
                <a:cs typeface="Courier New"/>
              </a:rPr>
              <a:t>{</a:t>
            </a:r>
          </a:p>
          <a:p>
            <a:pPr marL="396240">
              <a:lnSpc>
                <a:spcPts val="2160"/>
              </a:lnSpc>
            </a:pPr>
            <a:r>
              <a:rPr sz="2000" spc="-5" dirty="0">
                <a:latin typeface="Courier New"/>
                <a:cs typeface="Courier New"/>
              </a:rPr>
              <a:t>"alg":</a:t>
            </a:r>
            <a:r>
              <a:rPr sz="2000" spc="-15" dirty="0">
                <a:latin typeface="Courier New"/>
                <a:cs typeface="Courier New"/>
              </a:rPr>
              <a:t> </a:t>
            </a:r>
            <a:r>
              <a:rPr sz="2000" spc="-5" dirty="0">
                <a:solidFill>
                  <a:srgbClr val="AB0358"/>
                </a:solidFill>
                <a:latin typeface="Courier New"/>
                <a:cs typeface="Courier New"/>
              </a:rPr>
              <a:t>"HS256"</a:t>
            </a:r>
            <a:r>
              <a:rPr sz="2000" spc="-5" dirty="0">
                <a:latin typeface="Courier New"/>
                <a:cs typeface="Courier New"/>
              </a:rPr>
              <a:t>,</a:t>
            </a:r>
            <a:endParaRPr sz="2000" dirty="0">
              <a:latin typeface="Courier New"/>
              <a:cs typeface="Courier New"/>
            </a:endParaRPr>
          </a:p>
          <a:p>
            <a:pPr marL="396240">
              <a:lnSpc>
                <a:spcPts val="2160"/>
              </a:lnSpc>
            </a:pPr>
            <a:r>
              <a:rPr sz="2000" spc="-5" dirty="0">
                <a:latin typeface="Courier New"/>
                <a:cs typeface="Courier New"/>
              </a:rPr>
              <a:t>"typ":</a:t>
            </a:r>
            <a:r>
              <a:rPr sz="2000" spc="-15" dirty="0">
                <a:latin typeface="Courier New"/>
                <a:cs typeface="Courier New"/>
              </a:rPr>
              <a:t> </a:t>
            </a:r>
            <a:r>
              <a:rPr sz="2000" spc="-5" dirty="0">
                <a:solidFill>
                  <a:srgbClr val="AB0358"/>
                </a:solidFill>
                <a:latin typeface="Courier New"/>
                <a:cs typeface="Courier New"/>
              </a:rPr>
              <a:t>"JWT“</a:t>
            </a:r>
            <a:endParaRPr sz="2000" dirty="0">
              <a:latin typeface="Courier New"/>
              <a:cs typeface="Courier New"/>
            </a:endParaRPr>
          </a:p>
          <a:p>
            <a:pPr marL="91440">
              <a:lnSpc>
                <a:spcPts val="2280"/>
              </a:lnSpc>
            </a:pPr>
            <a:r>
              <a:rPr sz="2000" dirty="0">
                <a:latin typeface="Courier New"/>
                <a:cs typeface="Courier New"/>
              </a:rPr>
              <a:t>}</a:t>
            </a:r>
          </a:p>
        </p:txBody>
      </p:sp>
      <p:sp>
        <p:nvSpPr>
          <p:cNvPr id="8" name="object 8"/>
          <p:cNvSpPr txBox="1"/>
          <p:nvPr/>
        </p:nvSpPr>
        <p:spPr>
          <a:xfrm>
            <a:off x="1047089" y="2746509"/>
            <a:ext cx="7498715" cy="1022985"/>
          </a:xfrm>
          <a:prstGeom prst="rect">
            <a:avLst/>
          </a:prstGeom>
        </p:spPr>
        <p:txBody>
          <a:bodyPr vert="horz" wrap="square" lIns="0" tIns="107315" rIns="0" bIns="0" rtlCol="0">
            <a:spAutoFit/>
          </a:bodyPr>
          <a:lstStyle/>
          <a:p>
            <a:pPr marL="12700">
              <a:lnSpc>
                <a:spcPct val="100000"/>
              </a:lnSpc>
              <a:spcBef>
                <a:spcPts val="845"/>
              </a:spcBef>
            </a:pPr>
            <a:r>
              <a:rPr sz="2400" spc="-5" dirty="0">
                <a:latin typeface="Calibri"/>
                <a:cs typeface="Calibri"/>
              </a:rPr>
              <a:t>Base64Url</a:t>
            </a:r>
            <a:r>
              <a:rPr sz="2400" spc="-25" dirty="0">
                <a:latin typeface="Calibri"/>
                <a:cs typeface="Calibri"/>
              </a:rPr>
              <a:t> </a:t>
            </a:r>
            <a:r>
              <a:rPr sz="2400" spc="-5" dirty="0">
                <a:latin typeface="Calibri"/>
                <a:cs typeface="Calibri"/>
              </a:rPr>
              <a:t>encode</a:t>
            </a:r>
            <a:endParaRPr sz="2400">
              <a:latin typeface="Calibri"/>
              <a:cs typeface="Calibri"/>
            </a:endParaRPr>
          </a:p>
          <a:p>
            <a:pPr marL="2379345">
              <a:lnSpc>
                <a:spcPct val="100000"/>
              </a:lnSpc>
              <a:spcBef>
                <a:spcPts val="865"/>
              </a:spcBef>
            </a:pPr>
            <a:r>
              <a:rPr sz="2800" spc="-10" dirty="0">
                <a:latin typeface="Courier New"/>
                <a:cs typeface="Courier New"/>
              </a:rPr>
              <a:t>header.payload.signature</a:t>
            </a:r>
            <a:endParaRPr sz="2800">
              <a:latin typeface="Courier New"/>
              <a:cs typeface="Courier New"/>
            </a:endParaRPr>
          </a:p>
        </p:txBody>
      </p:sp>
      <p:grpSp>
        <p:nvGrpSpPr>
          <p:cNvPr id="9" name="object 9"/>
          <p:cNvGrpSpPr/>
          <p:nvPr/>
        </p:nvGrpSpPr>
        <p:grpSpPr>
          <a:xfrm>
            <a:off x="2788285" y="1106431"/>
            <a:ext cx="9341485" cy="2215515"/>
            <a:chOff x="2788285" y="1106431"/>
            <a:chExt cx="9341485" cy="2215515"/>
          </a:xfrm>
        </p:grpSpPr>
        <p:sp>
          <p:nvSpPr>
            <p:cNvPr id="10" name="object 10"/>
            <p:cNvSpPr/>
            <p:nvPr/>
          </p:nvSpPr>
          <p:spPr>
            <a:xfrm>
              <a:off x="2788285" y="2476372"/>
              <a:ext cx="1084580" cy="845185"/>
            </a:xfrm>
            <a:custGeom>
              <a:avLst/>
              <a:gdLst/>
              <a:ahLst/>
              <a:cxnLst/>
              <a:rect l="l" t="t" r="r" b="b"/>
              <a:pathLst>
                <a:path w="1084579" h="845185">
                  <a:moveTo>
                    <a:pt x="957706" y="799591"/>
                  </a:moveTo>
                  <a:lnTo>
                    <a:pt x="950594" y="805052"/>
                  </a:lnTo>
                  <a:lnTo>
                    <a:pt x="948563" y="820674"/>
                  </a:lnTo>
                  <a:lnTo>
                    <a:pt x="954024" y="827913"/>
                  </a:lnTo>
                  <a:lnTo>
                    <a:pt x="1084579" y="845057"/>
                  </a:lnTo>
                  <a:lnTo>
                    <a:pt x="1082115" y="838962"/>
                  </a:lnTo>
                  <a:lnTo>
                    <a:pt x="1053338" y="838962"/>
                  </a:lnTo>
                  <a:lnTo>
                    <a:pt x="1011678" y="806675"/>
                  </a:lnTo>
                  <a:lnTo>
                    <a:pt x="957706" y="799591"/>
                  </a:lnTo>
                  <a:close/>
                </a:path>
                <a:path w="1084579" h="845185">
                  <a:moveTo>
                    <a:pt x="1011678" y="806675"/>
                  </a:moveTo>
                  <a:lnTo>
                    <a:pt x="1053338" y="838962"/>
                  </a:lnTo>
                  <a:lnTo>
                    <a:pt x="1057892" y="833119"/>
                  </a:lnTo>
                  <a:lnTo>
                    <a:pt x="1048892" y="833119"/>
                  </a:lnTo>
                  <a:lnTo>
                    <a:pt x="1039695" y="810362"/>
                  </a:lnTo>
                  <a:lnTo>
                    <a:pt x="1011678" y="806675"/>
                  </a:lnTo>
                  <a:close/>
                </a:path>
                <a:path w="1084579" h="845185">
                  <a:moveTo>
                    <a:pt x="1026922" y="719454"/>
                  </a:moveTo>
                  <a:lnTo>
                    <a:pt x="1019682" y="722376"/>
                  </a:lnTo>
                  <a:lnTo>
                    <a:pt x="1012316" y="725424"/>
                  </a:lnTo>
                  <a:lnTo>
                    <a:pt x="1008761" y="733678"/>
                  </a:lnTo>
                  <a:lnTo>
                    <a:pt x="1011681" y="741044"/>
                  </a:lnTo>
                  <a:lnTo>
                    <a:pt x="1029082" y="784100"/>
                  </a:lnTo>
                  <a:lnTo>
                    <a:pt x="1070864" y="816482"/>
                  </a:lnTo>
                  <a:lnTo>
                    <a:pt x="1053338" y="838962"/>
                  </a:lnTo>
                  <a:lnTo>
                    <a:pt x="1082115" y="838962"/>
                  </a:lnTo>
                  <a:lnTo>
                    <a:pt x="1038225" y="730376"/>
                  </a:lnTo>
                  <a:lnTo>
                    <a:pt x="1035303" y="723011"/>
                  </a:lnTo>
                  <a:lnTo>
                    <a:pt x="1026922" y="719454"/>
                  </a:lnTo>
                  <a:close/>
                </a:path>
                <a:path w="1084579" h="845185">
                  <a:moveTo>
                    <a:pt x="1039695" y="810362"/>
                  </a:moveTo>
                  <a:lnTo>
                    <a:pt x="1048892" y="833119"/>
                  </a:lnTo>
                  <a:lnTo>
                    <a:pt x="1064005" y="813562"/>
                  </a:lnTo>
                  <a:lnTo>
                    <a:pt x="1039695" y="810362"/>
                  </a:lnTo>
                  <a:close/>
                </a:path>
                <a:path w="1084579" h="845185">
                  <a:moveTo>
                    <a:pt x="1029082" y="784100"/>
                  </a:moveTo>
                  <a:lnTo>
                    <a:pt x="1039695" y="810362"/>
                  </a:lnTo>
                  <a:lnTo>
                    <a:pt x="1064005" y="813562"/>
                  </a:lnTo>
                  <a:lnTo>
                    <a:pt x="1048892" y="833119"/>
                  </a:lnTo>
                  <a:lnTo>
                    <a:pt x="1057892" y="833119"/>
                  </a:lnTo>
                  <a:lnTo>
                    <a:pt x="1070864" y="816482"/>
                  </a:lnTo>
                  <a:lnTo>
                    <a:pt x="1029082" y="784100"/>
                  </a:lnTo>
                  <a:close/>
                </a:path>
                <a:path w="1084579" h="845185">
                  <a:moveTo>
                    <a:pt x="17398" y="0"/>
                  </a:moveTo>
                  <a:lnTo>
                    <a:pt x="0" y="22605"/>
                  </a:lnTo>
                  <a:lnTo>
                    <a:pt x="1011678" y="806675"/>
                  </a:lnTo>
                  <a:lnTo>
                    <a:pt x="1039695" y="810362"/>
                  </a:lnTo>
                  <a:lnTo>
                    <a:pt x="1029082" y="784100"/>
                  </a:lnTo>
                  <a:lnTo>
                    <a:pt x="17398" y="0"/>
                  </a:lnTo>
                  <a:close/>
                </a:path>
              </a:pathLst>
            </a:custGeom>
            <a:solidFill>
              <a:srgbClr val="404040"/>
            </a:solidFill>
          </p:spPr>
          <p:txBody>
            <a:bodyPr wrap="square" lIns="0" tIns="0" rIns="0" bIns="0" rtlCol="0"/>
            <a:lstStyle/>
            <a:p>
              <a:endParaRPr/>
            </a:p>
          </p:txBody>
        </p:sp>
        <p:sp>
          <p:nvSpPr>
            <p:cNvPr id="11" name="object 11"/>
            <p:cNvSpPr/>
            <p:nvPr/>
          </p:nvSpPr>
          <p:spPr>
            <a:xfrm>
              <a:off x="5679945" y="1106431"/>
              <a:ext cx="6449572" cy="1725152"/>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5599176" y="1202435"/>
              <a:ext cx="6163056" cy="1598676"/>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701538" y="1128902"/>
              <a:ext cx="6351905" cy="1626870"/>
            </a:xfrm>
            <a:custGeom>
              <a:avLst/>
              <a:gdLst/>
              <a:ahLst/>
              <a:cxnLst/>
              <a:rect l="l" t="t" r="r" b="b"/>
              <a:pathLst>
                <a:path w="6351905" h="1626870">
                  <a:moveTo>
                    <a:pt x="6351523" y="0"/>
                  </a:moveTo>
                  <a:lnTo>
                    <a:pt x="0" y="0"/>
                  </a:lnTo>
                  <a:lnTo>
                    <a:pt x="0" y="1626362"/>
                  </a:lnTo>
                  <a:lnTo>
                    <a:pt x="6351523" y="1626362"/>
                  </a:lnTo>
                  <a:lnTo>
                    <a:pt x="6351523"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5701538" y="1128902"/>
            <a:ext cx="6351905" cy="1626870"/>
          </a:xfrm>
          <a:prstGeom prst="rect">
            <a:avLst/>
          </a:prstGeom>
          <a:ln w="9525">
            <a:solidFill>
              <a:srgbClr val="252525"/>
            </a:solidFill>
          </a:ln>
        </p:spPr>
        <p:txBody>
          <a:bodyPr vert="horz" wrap="square" lIns="0" tIns="151130" rIns="0" bIns="0" rtlCol="0">
            <a:spAutoFit/>
          </a:bodyPr>
          <a:lstStyle/>
          <a:p>
            <a:pPr marL="92075">
              <a:lnSpc>
                <a:spcPts val="2510"/>
              </a:lnSpc>
              <a:spcBef>
                <a:spcPts val="1190"/>
              </a:spcBef>
            </a:pPr>
            <a:r>
              <a:rPr sz="2200" dirty="0">
                <a:latin typeface="Courier New"/>
                <a:cs typeface="Courier New"/>
              </a:rPr>
              <a:t>HMACSHA256(</a:t>
            </a:r>
            <a:endParaRPr sz="2200">
              <a:latin typeface="Courier New"/>
              <a:cs typeface="Courier New"/>
            </a:endParaRPr>
          </a:p>
          <a:p>
            <a:pPr marL="426720" marR="699135">
              <a:lnSpc>
                <a:spcPct val="90100"/>
              </a:lnSpc>
              <a:spcBef>
                <a:spcPts val="130"/>
              </a:spcBef>
            </a:pPr>
            <a:r>
              <a:rPr sz="2200" dirty="0">
                <a:latin typeface="Courier New"/>
                <a:cs typeface="Courier New"/>
              </a:rPr>
              <a:t>base64UrlEncode(header) </a:t>
            </a:r>
            <a:r>
              <a:rPr sz="2200" spc="-5" dirty="0">
                <a:latin typeface="Courier New"/>
                <a:cs typeface="Courier New"/>
              </a:rPr>
              <a:t>+ </a:t>
            </a:r>
            <a:r>
              <a:rPr sz="2200" dirty="0">
                <a:solidFill>
                  <a:srgbClr val="AB0358"/>
                </a:solidFill>
                <a:latin typeface="Courier New"/>
                <a:cs typeface="Courier New"/>
              </a:rPr>
              <a:t>"." </a:t>
            </a:r>
            <a:r>
              <a:rPr sz="2200" spc="-5" dirty="0">
                <a:latin typeface="Courier New"/>
                <a:cs typeface="Courier New"/>
              </a:rPr>
              <a:t>+  </a:t>
            </a:r>
            <a:r>
              <a:rPr sz="2200" dirty="0">
                <a:latin typeface="Courier New"/>
                <a:cs typeface="Courier New"/>
              </a:rPr>
              <a:t>base64UrlEncode(payload),  secret)</a:t>
            </a:r>
            <a:endParaRPr sz="2200">
              <a:latin typeface="Courier New"/>
              <a:cs typeface="Courier New"/>
            </a:endParaRPr>
          </a:p>
        </p:txBody>
      </p:sp>
      <p:grpSp>
        <p:nvGrpSpPr>
          <p:cNvPr id="15" name="object 15"/>
          <p:cNvGrpSpPr/>
          <p:nvPr/>
        </p:nvGrpSpPr>
        <p:grpSpPr>
          <a:xfrm>
            <a:off x="403859" y="4867647"/>
            <a:ext cx="4485640" cy="1877695"/>
            <a:chOff x="403859" y="4867647"/>
            <a:chExt cx="4485640" cy="1877695"/>
          </a:xfrm>
        </p:grpSpPr>
        <p:sp>
          <p:nvSpPr>
            <p:cNvPr id="16" name="object 16"/>
            <p:cNvSpPr/>
            <p:nvPr/>
          </p:nvSpPr>
          <p:spPr>
            <a:xfrm>
              <a:off x="469388" y="4867647"/>
              <a:ext cx="4419606" cy="1877582"/>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403859" y="4968240"/>
              <a:ext cx="3916679" cy="1737360"/>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491096" y="4889614"/>
              <a:ext cx="4321810" cy="1779270"/>
            </a:xfrm>
            <a:custGeom>
              <a:avLst/>
              <a:gdLst/>
              <a:ahLst/>
              <a:cxnLst/>
              <a:rect l="l" t="t" r="r" b="b"/>
              <a:pathLst>
                <a:path w="4321810" h="1779270">
                  <a:moveTo>
                    <a:pt x="4321683" y="0"/>
                  </a:moveTo>
                  <a:lnTo>
                    <a:pt x="0" y="0"/>
                  </a:lnTo>
                  <a:lnTo>
                    <a:pt x="0" y="1779270"/>
                  </a:lnTo>
                  <a:lnTo>
                    <a:pt x="4321683" y="1779270"/>
                  </a:lnTo>
                  <a:lnTo>
                    <a:pt x="4321683" y="0"/>
                  </a:lnTo>
                  <a:close/>
                </a:path>
              </a:pathLst>
            </a:custGeom>
            <a:solidFill>
              <a:srgbClr val="FFFFFF"/>
            </a:solidFill>
          </p:spPr>
          <p:txBody>
            <a:bodyPr wrap="square" lIns="0" tIns="0" rIns="0" bIns="0" rtlCol="0"/>
            <a:lstStyle/>
            <a:p>
              <a:endParaRPr/>
            </a:p>
          </p:txBody>
        </p:sp>
      </p:grpSp>
      <p:sp>
        <p:nvSpPr>
          <p:cNvPr id="19" name="object 19"/>
          <p:cNvSpPr txBox="1"/>
          <p:nvPr/>
        </p:nvSpPr>
        <p:spPr>
          <a:xfrm>
            <a:off x="491096" y="4889614"/>
            <a:ext cx="4321810" cy="1779270"/>
          </a:xfrm>
          <a:prstGeom prst="rect">
            <a:avLst/>
          </a:prstGeom>
          <a:ln w="9525">
            <a:solidFill>
              <a:srgbClr val="252525"/>
            </a:solidFill>
          </a:ln>
        </p:spPr>
        <p:txBody>
          <a:bodyPr vert="horz" wrap="square" lIns="0" tIns="152400" rIns="0" bIns="0" rtlCol="0">
            <a:spAutoFit/>
          </a:bodyPr>
          <a:lstStyle/>
          <a:p>
            <a:pPr marL="90805">
              <a:lnSpc>
                <a:spcPts val="2280"/>
              </a:lnSpc>
              <a:spcBef>
                <a:spcPts val="1200"/>
              </a:spcBef>
            </a:pPr>
            <a:r>
              <a:rPr sz="2000" dirty="0">
                <a:latin typeface="Courier New"/>
                <a:cs typeface="Courier New"/>
              </a:rPr>
              <a:t>{</a:t>
            </a:r>
            <a:endParaRPr sz="2000">
              <a:latin typeface="Courier New"/>
              <a:cs typeface="Courier New"/>
            </a:endParaRPr>
          </a:p>
          <a:p>
            <a:pPr marL="396240">
              <a:lnSpc>
                <a:spcPts val="2160"/>
              </a:lnSpc>
            </a:pPr>
            <a:r>
              <a:rPr sz="2000" spc="-5" dirty="0">
                <a:latin typeface="Courier New"/>
                <a:cs typeface="Courier New"/>
              </a:rPr>
              <a:t>"sub":</a:t>
            </a:r>
            <a:r>
              <a:rPr sz="2000" spc="-15" dirty="0">
                <a:latin typeface="Courier New"/>
                <a:cs typeface="Courier New"/>
              </a:rPr>
              <a:t> </a:t>
            </a:r>
            <a:r>
              <a:rPr sz="2000" spc="-5" dirty="0">
                <a:solidFill>
                  <a:srgbClr val="AB0358"/>
                </a:solidFill>
                <a:latin typeface="Courier New"/>
                <a:cs typeface="Courier New"/>
              </a:rPr>
              <a:t>"1234567890"</a:t>
            </a:r>
            <a:r>
              <a:rPr sz="2000" spc="-5" dirty="0">
                <a:latin typeface="Courier New"/>
                <a:cs typeface="Courier New"/>
              </a:rPr>
              <a:t>,</a:t>
            </a:r>
            <a:endParaRPr sz="2000">
              <a:latin typeface="Courier New"/>
              <a:cs typeface="Courier New"/>
            </a:endParaRPr>
          </a:p>
          <a:p>
            <a:pPr marL="396240">
              <a:lnSpc>
                <a:spcPts val="2160"/>
              </a:lnSpc>
            </a:pPr>
            <a:r>
              <a:rPr sz="2000" spc="-5" dirty="0">
                <a:latin typeface="Courier New"/>
                <a:cs typeface="Courier New"/>
              </a:rPr>
              <a:t>"name": </a:t>
            </a:r>
            <a:r>
              <a:rPr sz="2000" spc="-5" dirty="0">
                <a:solidFill>
                  <a:srgbClr val="AB0358"/>
                </a:solidFill>
                <a:latin typeface="Courier New"/>
                <a:cs typeface="Courier New"/>
              </a:rPr>
              <a:t>"John</a:t>
            </a:r>
            <a:r>
              <a:rPr sz="2000" spc="-15" dirty="0">
                <a:solidFill>
                  <a:srgbClr val="AB0358"/>
                </a:solidFill>
                <a:latin typeface="Courier New"/>
                <a:cs typeface="Courier New"/>
              </a:rPr>
              <a:t> </a:t>
            </a:r>
            <a:r>
              <a:rPr sz="2000" spc="-5" dirty="0">
                <a:solidFill>
                  <a:srgbClr val="AB0358"/>
                </a:solidFill>
                <a:latin typeface="Courier New"/>
                <a:cs typeface="Courier New"/>
              </a:rPr>
              <a:t>Doe"</a:t>
            </a:r>
            <a:r>
              <a:rPr sz="2000" spc="-5" dirty="0">
                <a:latin typeface="Courier New"/>
                <a:cs typeface="Courier New"/>
              </a:rPr>
              <a:t>,</a:t>
            </a:r>
            <a:endParaRPr sz="2000">
              <a:latin typeface="Courier New"/>
              <a:cs typeface="Courier New"/>
            </a:endParaRPr>
          </a:p>
          <a:p>
            <a:pPr marL="396240">
              <a:lnSpc>
                <a:spcPts val="2160"/>
              </a:lnSpc>
            </a:pPr>
            <a:r>
              <a:rPr sz="2000" spc="-5" dirty="0">
                <a:latin typeface="Courier New"/>
                <a:cs typeface="Courier New"/>
              </a:rPr>
              <a:t>"admin":</a:t>
            </a:r>
            <a:r>
              <a:rPr sz="2000" spc="-10" dirty="0">
                <a:latin typeface="Courier New"/>
                <a:cs typeface="Courier New"/>
              </a:rPr>
              <a:t> </a:t>
            </a:r>
            <a:r>
              <a:rPr sz="2000" spc="-5" dirty="0">
                <a:solidFill>
                  <a:srgbClr val="AB0358"/>
                </a:solidFill>
                <a:latin typeface="Courier New"/>
                <a:cs typeface="Courier New"/>
              </a:rPr>
              <a:t>true</a:t>
            </a:r>
            <a:endParaRPr sz="2000">
              <a:latin typeface="Courier New"/>
              <a:cs typeface="Courier New"/>
            </a:endParaRPr>
          </a:p>
          <a:p>
            <a:pPr marL="90805">
              <a:lnSpc>
                <a:spcPts val="2280"/>
              </a:lnSpc>
            </a:pPr>
            <a:r>
              <a:rPr sz="2000" dirty="0">
                <a:latin typeface="Courier New"/>
                <a:cs typeface="Courier New"/>
              </a:rPr>
              <a:t>}</a:t>
            </a:r>
            <a:endParaRPr sz="2000">
              <a:latin typeface="Courier New"/>
              <a:cs typeface="Courier New"/>
            </a:endParaRPr>
          </a:p>
        </p:txBody>
      </p:sp>
      <p:sp>
        <p:nvSpPr>
          <p:cNvPr id="20" name="object 20"/>
          <p:cNvSpPr/>
          <p:nvPr/>
        </p:nvSpPr>
        <p:spPr>
          <a:xfrm>
            <a:off x="4671440" y="3939921"/>
            <a:ext cx="577215" cy="1039494"/>
          </a:xfrm>
          <a:custGeom>
            <a:avLst/>
            <a:gdLst/>
            <a:ahLst/>
            <a:cxnLst/>
            <a:rect l="l" t="t" r="r" b="b"/>
            <a:pathLst>
              <a:path w="577214" h="1039495">
                <a:moveTo>
                  <a:pt x="545865" y="49808"/>
                </a:moveTo>
                <a:lnTo>
                  <a:pt x="521717" y="64485"/>
                </a:lnTo>
                <a:lnTo>
                  <a:pt x="0" y="1025651"/>
                </a:lnTo>
                <a:lnTo>
                  <a:pt x="25146" y="1039240"/>
                </a:lnTo>
                <a:lnTo>
                  <a:pt x="546775" y="78236"/>
                </a:lnTo>
                <a:lnTo>
                  <a:pt x="545865" y="49808"/>
                </a:lnTo>
                <a:close/>
              </a:path>
              <a:path w="577214" h="1039495">
                <a:moveTo>
                  <a:pt x="573456" y="18160"/>
                </a:moveTo>
                <a:lnTo>
                  <a:pt x="546862" y="18160"/>
                </a:lnTo>
                <a:lnTo>
                  <a:pt x="572008" y="31749"/>
                </a:lnTo>
                <a:lnTo>
                  <a:pt x="546775" y="78236"/>
                </a:lnTo>
                <a:lnTo>
                  <a:pt x="548259" y="124586"/>
                </a:lnTo>
                <a:lnTo>
                  <a:pt x="548386" y="132460"/>
                </a:lnTo>
                <a:lnTo>
                  <a:pt x="554989" y="138683"/>
                </a:lnTo>
                <a:lnTo>
                  <a:pt x="570864" y="138175"/>
                </a:lnTo>
                <a:lnTo>
                  <a:pt x="576961" y="131571"/>
                </a:lnTo>
                <a:lnTo>
                  <a:pt x="573456" y="18160"/>
                </a:lnTo>
                <a:close/>
              </a:path>
              <a:path w="577214" h="1039495">
                <a:moveTo>
                  <a:pt x="572897" y="0"/>
                </a:moveTo>
                <a:lnTo>
                  <a:pt x="460375" y="68325"/>
                </a:lnTo>
                <a:lnTo>
                  <a:pt x="458216" y="77088"/>
                </a:lnTo>
                <a:lnTo>
                  <a:pt x="462407" y="83819"/>
                </a:lnTo>
                <a:lnTo>
                  <a:pt x="466471" y="90550"/>
                </a:lnTo>
                <a:lnTo>
                  <a:pt x="475234" y="92709"/>
                </a:lnTo>
                <a:lnTo>
                  <a:pt x="521717" y="64485"/>
                </a:lnTo>
                <a:lnTo>
                  <a:pt x="546862" y="18160"/>
                </a:lnTo>
                <a:lnTo>
                  <a:pt x="573456" y="18160"/>
                </a:lnTo>
                <a:lnTo>
                  <a:pt x="572897" y="0"/>
                </a:lnTo>
                <a:close/>
              </a:path>
              <a:path w="577214" h="1039495">
                <a:moveTo>
                  <a:pt x="560257" y="25399"/>
                </a:moveTo>
                <a:lnTo>
                  <a:pt x="545084" y="25399"/>
                </a:lnTo>
                <a:lnTo>
                  <a:pt x="566801" y="37083"/>
                </a:lnTo>
                <a:lnTo>
                  <a:pt x="545865" y="49808"/>
                </a:lnTo>
                <a:lnTo>
                  <a:pt x="546775" y="78236"/>
                </a:lnTo>
                <a:lnTo>
                  <a:pt x="572008" y="31749"/>
                </a:lnTo>
                <a:lnTo>
                  <a:pt x="560257" y="25399"/>
                </a:lnTo>
                <a:close/>
              </a:path>
              <a:path w="577214" h="1039495">
                <a:moveTo>
                  <a:pt x="546862" y="18160"/>
                </a:moveTo>
                <a:lnTo>
                  <a:pt x="521717" y="64485"/>
                </a:lnTo>
                <a:lnTo>
                  <a:pt x="545865" y="49808"/>
                </a:lnTo>
                <a:lnTo>
                  <a:pt x="545084" y="25399"/>
                </a:lnTo>
                <a:lnTo>
                  <a:pt x="560257" y="25399"/>
                </a:lnTo>
                <a:lnTo>
                  <a:pt x="546862" y="18160"/>
                </a:lnTo>
                <a:close/>
              </a:path>
              <a:path w="577214" h="1039495">
                <a:moveTo>
                  <a:pt x="545084" y="25399"/>
                </a:moveTo>
                <a:lnTo>
                  <a:pt x="545865" y="49808"/>
                </a:lnTo>
                <a:lnTo>
                  <a:pt x="566801" y="37083"/>
                </a:lnTo>
                <a:lnTo>
                  <a:pt x="545084" y="25399"/>
                </a:lnTo>
                <a:close/>
              </a:path>
            </a:pathLst>
          </a:custGeom>
          <a:solidFill>
            <a:srgbClr val="404040"/>
          </a:solidFill>
        </p:spPr>
        <p:txBody>
          <a:bodyPr wrap="square" lIns="0" tIns="0" rIns="0" bIns="0" rtlCol="0"/>
          <a:lstStyle/>
          <a:p>
            <a:endParaRPr/>
          </a:p>
        </p:txBody>
      </p:sp>
      <p:sp>
        <p:nvSpPr>
          <p:cNvPr id="21" name="object 21"/>
          <p:cNvSpPr txBox="1"/>
          <p:nvPr/>
        </p:nvSpPr>
        <p:spPr>
          <a:xfrm>
            <a:off x="2534157" y="4123131"/>
            <a:ext cx="2267585" cy="3917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Base64Url</a:t>
            </a:r>
            <a:r>
              <a:rPr sz="2400" spc="-100" dirty="0">
                <a:latin typeface="Calibri"/>
                <a:cs typeface="Calibri"/>
              </a:rPr>
              <a:t> </a:t>
            </a:r>
            <a:r>
              <a:rPr sz="2400" spc="-5" dirty="0">
                <a:latin typeface="Calibri"/>
                <a:cs typeface="Calibri"/>
              </a:rPr>
              <a:t>encode</a:t>
            </a:r>
            <a:endParaRPr sz="2400">
              <a:latin typeface="Calibri"/>
              <a:cs typeface="Calibri"/>
            </a:endParaRPr>
          </a:p>
        </p:txBody>
      </p:sp>
      <p:grpSp>
        <p:nvGrpSpPr>
          <p:cNvPr id="22" name="object 22"/>
          <p:cNvGrpSpPr/>
          <p:nvPr/>
        </p:nvGrpSpPr>
        <p:grpSpPr>
          <a:xfrm>
            <a:off x="6752843" y="2525902"/>
            <a:ext cx="5400040" cy="3990975"/>
            <a:chOff x="6752843" y="2525902"/>
            <a:chExt cx="5400040" cy="3990975"/>
          </a:xfrm>
        </p:grpSpPr>
        <p:sp>
          <p:nvSpPr>
            <p:cNvPr id="23" name="object 23"/>
            <p:cNvSpPr/>
            <p:nvPr/>
          </p:nvSpPr>
          <p:spPr>
            <a:xfrm>
              <a:off x="7459725" y="2525902"/>
              <a:ext cx="183515" cy="795655"/>
            </a:xfrm>
            <a:custGeom>
              <a:avLst/>
              <a:gdLst/>
              <a:ahLst/>
              <a:cxnLst/>
              <a:rect l="l" t="t" r="r" b="b"/>
              <a:pathLst>
                <a:path w="183515" h="795654">
                  <a:moveTo>
                    <a:pt x="18288" y="659130"/>
                  </a:moveTo>
                  <a:lnTo>
                    <a:pt x="10922" y="662051"/>
                  </a:lnTo>
                  <a:lnTo>
                    <a:pt x="3682" y="664845"/>
                  </a:lnTo>
                  <a:lnTo>
                    <a:pt x="0" y="673226"/>
                  </a:lnTo>
                  <a:lnTo>
                    <a:pt x="48514" y="795527"/>
                  </a:lnTo>
                  <a:lnTo>
                    <a:pt x="69329" y="769747"/>
                  </a:lnTo>
                  <a:lnTo>
                    <a:pt x="66928" y="769747"/>
                  </a:lnTo>
                  <a:lnTo>
                    <a:pt x="38607" y="765429"/>
                  </a:lnTo>
                  <a:lnTo>
                    <a:pt x="46561" y="713151"/>
                  </a:lnTo>
                  <a:lnTo>
                    <a:pt x="26543" y="662686"/>
                  </a:lnTo>
                  <a:lnTo>
                    <a:pt x="18288" y="659130"/>
                  </a:lnTo>
                  <a:close/>
                </a:path>
                <a:path w="183515" h="795654">
                  <a:moveTo>
                    <a:pt x="46561" y="713151"/>
                  </a:moveTo>
                  <a:lnTo>
                    <a:pt x="38607" y="765429"/>
                  </a:lnTo>
                  <a:lnTo>
                    <a:pt x="66928" y="769747"/>
                  </a:lnTo>
                  <a:lnTo>
                    <a:pt x="68069" y="762254"/>
                  </a:lnTo>
                  <a:lnTo>
                    <a:pt x="66040" y="762254"/>
                  </a:lnTo>
                  <a:lnTo>
                    <a:pt x="41655" y="758571"/>
                  </a:lnTo>
                  <a:lnTo>
                    <a:pt x="57028" y="739535"/>
                  </a:lnTo>
                  <a:lnTo>
                    <a:pt x="46561" y="713151"/>
                  </a:lnTo>
                  <a:close/>
                </a:path>
                <a:path w="183515" h="795654">
                  <a:moveTo>
                    <a:pt x="117982" y="674243"/>
                  </a:moveTo>
                  <a:lnTo>
                    <a:pt x="108966" y="675259"/>
                  </a:lnTo>
                  <a:lnTo>
                    <a:pt x="74891" y="717416"/>
                  </a:lnTo>
                  <a:lnTo>
                    <a:pt x="66928" y="769747"/>
                  </a:lnTo>
                  <a:lnTo>
                    <a:pt x="69329" y="769747"/>
                  </a:lnTo>
                  <a:lnTo>
                    <a:pt x="131191" y="693166"/>
                  </a:lnTo>
                  <a:lnTo>
                    <a:pt x="130175" y="684149"/>
                  </a:lnTo>
                  <a:lnTo>
                    <a:pt x="117982" y="674243"/>
                  </a:lnTo>
                  <a:close/>
                </a:path>
                <a:path w="183515" h="795654">
                  <a:moveTo>
                    <a:pt x="57028" y="739535"/>
                  </a:moveTo>
                  <a:lnTo>
                    <a:pt x="41655" y="758571"/>
                  </a:lnTo>
                  <a:lnTo>
                    <a:pt x="66040" y="762254"/>
                  </a:lnTo>
                  <a:lnTo>
                    <a:pt x="57028" y="739535"/>
                  </a:lnTo>
                  <a:close/>
                </a:path>
                <a:path w="183515" h="795654">
                  <a:moveTo>
                    <a:pt x="74891" y="717416"/>
                  </a:moveTo>
                  <a:lnTo>
                    <a:pt x="57028" y="739535"/>
                  </a:lnTo>
                  <a:lnTo>
                    <a:pt x="66040" y="762254"/>
                  </a:lnTo>
                  <a:lnTo>
                    <a:pt x="68069" y="762254"/>
                  </a:lnTo>
                  <a:lnTo>
                    <a:pt x="74891" y="717416"/>
                  </a:lnTo>
                  <a:close/>
                </a:path>
                <a:path w="183515" h="795654">
                  <a:moveTo>
                    <a:pt x="155067" y="0"/>
                  </a:moveTo>
                  <a:lnTo>
                    <a:pt x="46561" y="713151"/>
                  </a:lnTo>
                  <a:lnTo>
                    <a:pt x="57028" y="739535"/>
                  </a:lnTo>
                  <a:lnTo>
                    <a:pt x="74891" y="717416"/>
                  </a:lnTo>
                  <a:lnTo>
                    <a:pt x="183388" y="4318"/>
                  </a:lnTo>
                  <a:lnTo>
                    <a:pt x="155067" y="0"/>
                  </a:lnTo>
                  <a:close/>
                </a:path>
              </a:pathLst>
            </a:custGeom>
            <a:solidFill>
              <a:srgbClr val="404040"/>
            </a:solidFill>
          </p:spPr>
          <p:txBody>
            <a:bodyPr wrap="square" lIns="0" tIns="0" rIns="0" bIns="0" rtlCol="0"/>
            <a:lstStyle/>
            <a:p>
              <a:endParaRPr/>
            </a:p>
          </p:txBody>
        </p:sp>
        <p:sp>
          <p:nvSpPr>
            <p:cNvPr id="24" name="object 24"/>
            <p:cNvSpPr/>
            <p:nvPr/>
          </p:nvSpPr>
          <p:spPr>
            <a:xfrm>
              <a:off x="6839711" y="4347972"/>
              <a:ext cx="5239511" cy="2074164"/>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6752843" y="4306823"/>
              <a:ext cx="5399532" cy="2209800"/>
            </a:xfrm>
            <a:prstGeom prst="rect">
              <a:avLst/>
            </a:prstGeom>
            <a:blipFill>
              <a:blip r:embed="rId9" cstate="print"/>
              <a:stretch>
                <a:fillRect/>
              </a:stretch>
            </a:blipFill>
          </p:spPr>
          <p:txBody>
            <a:bodyPr wrap="square" lIns="0" tIns="0" rIns="0" bIns="0" rtlCol="0"/>
            <a:lstStyle/>
            <a:p>
              <a:endParaRPr/>
            </a:p>
          </p:txBody>
        </p:sp>
      </p:grpSp>
      <p:sp>
        <p:nvSpPr>
          <p:cNvPr id="26" name="object 26"/>
          <p:cNvSpPr txBox="1"/>
          <p:nvPr/>
        </p:nvSpPr>
        <p:spPr>
          <a:xfrm>
            <a:off x="6871461" y="4379556"/>
            <a:ext cx="5123815" cy="1957705"/>
          </a:xfrm>
          <a:prstGeom prst="rect">
            <a:avLst/>
          </a:prstGeom>
          <a:solidFill>
            <a:srgbClr val="FFFFFF"/>
          </a:solidFill>
          <a:ln w="9525">
            <a:solidFill>
              <a:srgbClr val="252525"/>
            </a:solidFill>
          </a:ln>
        </p:spPr>
        <p:txBody>
          <a:bodyPr vert="horz" wrap="square" lIns="0" tIns="83185" rIns="0" bIns="0" rtlCol="0">
            <a:spAutoFit/>
          </a:bodyPr>
          <a:lstStyle/>
          <a:p>
            <a:pPr marL="92075" marR="93980" algn="just">
              <a:lnSpc>
                <a:spcPct val="80000"/>
              </a:lnSpc>
              <a:spcBef>
                <a:spcPts val="655"/>
              </a:spcBef>
            </a:pPr>
            <a:r>
              <a:rPr sz="2400" spc="-10" dirty="0">
                <a:solidFill>
                  <a:srgbClr val="FFC000"/>
                </a:solidFill>
                <a:latin typeface="Courier New"/>
                <a:cs typeface="Courier New"/>
              </a:rPr>
              <a:t>eyJhbGciOiJIUzI1NiIsInR5cCI  6IkpXVCJ9</a:t>
            </a:r>
            <a:r>
              <a:rPr sz="2400" spc="-10" dirty="0">
                <a:latin typeface="Courier New"/>
                <a:cs typeface="Courier New"/>
              </a:rPr>
              <a:t>.</a:t>
            </a:r>
            <a:r>
              <a:rPr sz="2400" spc="-10" dirty="0">
                <a:solidFill>
                  <a:srgbClr val="3B82E0"/>
                </a:solidFill>
                <a:latin typeface="Courier New"/>
                <a:cs typeface="Courier New"/>
              </a:rPr>
              <a:t>eyJzdWIiOiIxMjM0N  TY3ODkwIiwibmFtZSI6IkpvaG4g  RG9lIiwiYWRtaW4iOnRydWV9</a:t>
            </a:r>
            <a:r>
              <a:rPr sz="2400" spc="-10" dirty="0">
                <a:latin typeface="Courier New"/>
                <a:cs typeface="Courier New"/>
              </a:rPr>
              <a:t>.</a:t>
            </a:r>
            <a:r>
              <a:rPr sz="2400" spc="-10" dirty="0">
                <a:solidFill>
                  <a:srgbClr val="AB0358"/>
                </a:solidFill>
                <a:latin typeface="Courier New"/>
                <a:cs typeface="Courier New"/>
              </a:rPr>
              <a:t>TJ  VA95OrM7E2cBab30RMHrHDcEfxj  oYZgeFONFh7HgQ</a:t>
            </a:r>
            <a:endParaRPr sz="2400">
              <a:latin typeface="Courier New"/>
              <a:cs typeface="Courier New"/>
            </a:endParaRPr>
          </a:p>
        </p:txBody>
      </p:sp>
      <p:grpSp>
        <p:nvGrpSpPr>
          <p:cNvPr id="27" name="object 27"/>
          <p:cNvGrpSpPr/>
          <p:nvPr/>
        </p:nvGrpSpPr>
        <p:grpSpPr>
          <a:xfrm>
            <a:off x="5875464" y="3956875"/>
            <a:ext cx="852805" cy="1164590"/>
            <a:chOff x="5875464" y="3956875"/>
            <a:chExt cx="852805" cy="1164590"/>
          </a:xfrm>
        </p:grpSpPr>
        <p:sp>
          <p:nvSpPr>
            <p:cNvPr id="28" name="object 28"/>
            <p:cNvSpPr/>
            <p:nvPr/>
          </p:nvSpPr>
          <p:spPr>
            <a:xfrm>
              <a:off x="5889752" y="3971163"/>
              <a:ext cx="824230" cy="1136015"/>
            </a:xfrm>
            <a:custGeom>
              <a:avLst/>
              <a:gdLst/>
              <a:ahLst/>
              <a:cxnLst/>
              <a:rect l="l" t="t" r="r" b="b"/>
              <a:pathLst>
                <a:path w="824229" h="1136014">
                  <a:moveTo>
                    <a:pt x="253619" y="0"/>
                  </a:moveTo>
                  <a:lnTo>
                    <a:pt x="0" y="0"/>
                  </a:lnTo>
                  <a:lnTo>
                    <a:pt x="0" y="1011428"/>
                  </a:lnTo>
                  <a:lnTo>
                    <a:pt x="538607" y="1011428"/>
                  </a:lnTo>
                  <a:lnTo>
                    <a:pt x="538607" y="1135761"/>
                  </a:lnTo>
                  <a:lnTo>
                    <a:pt x="823976" y="884682"/>
                  </a:lnTo>
                  <a:lnTo>
                    <a:pt x="538607" y="633603"/>
                  </a:lnTo>
                  <a:lnTo>
                    <a:pt x="538607" y="757809"/>
                  </a:lnTo>
                  <a:lnTo>
                    <a:pt x="253619" y="757809"/>
                  </a:lnTo>
                  <a:lnTo>
                    <a:pt x="253619" y="0"/>
                  </a:lnTo>
                  <a:close/>
                </a:path>
              </a:pathLst>
            </a:custGeom>
            <a:solidFill>
              <a:srgbClr val="E30477"/>
            </a:solidFill>
          </p:spPr>
          <p:txBody>
            <a:bodyPr wrap="square" lIns="0" tIns="0" rIns="0" bIns="0" rtlCol="0"/>
            <a:lstStyle/>
            <a:p>
              <a:endParaRPr/>
            </a:p>
          </p:txBody>
        </p:sp>
        <p:sp>
          <p:nvSpPr>
            <p:cNvPr id="29" name="object 29"/>
            <p:cNvSpPr/>
            <p:nvPr/>
          </p:nvSpPr>
          <p:spPr>
            <a:xfrm>
              <a:off x="5889752" y="3971163"/>
              <a:ext cx="824230" cy="1136015"/>
            </a:xfrm>
            <a:custGeom>
              <a:avLst/>
              <a:gdLst/>
              <a:ahLst/>
              <a:cxnLst/>
              <a:rect l="l" t="t" r="r" b="b"/>
              <a:pathLst>
                <a:path w="824229" h="1136014">
                  <a:moveTo>
                    <a:pt x="253619" y="0"/>
                  </a:moveTo>
                  <a:lnTo>
                    <a:pt x="253619" y="757809"/>
                  </a:lnTo>
                  <a:lnTo>
                    <a:pt x="538607" y="757809"/>
                  </a:lnTo>
                  <a:lnTo>
                    <a:pt x="538607" y="633603"/>
                  </a:lnTo>
                  <a:lnTo>
                    <a:pt x="823976" y="884682"/>
                  </a:lnTo>
                  <a:lnTo>
                    <a:pt x="538607" y="1135761"/>
                  </a:lnTo>
                  <a:lnTo>
                    <a:pt x="538607" y="1011428"/>
                  </a:lnTo>
                  <a:lnTo>
                    <a:pt x="0" y="1011428"/>
                  </a:lnTo>
                  <a:lnTo>
                    <a:pt x="0" y="0"/>
                  </a:lnTo>
                  <a:lnTo>
                    <a:pt x="253619" y="0"/>
                  </a:lnTo>
                  <a:close/>
                </a:path>
              </a:pathLst>
            </a:custGeom>
            <a:ln w="28575">
              <a:solidFill>
                <a:srgbClr val="E30477"/>
              </a:solidFill>
            </a:ln>
          </p:spPr>
          <p:txBody>
            <a:bodyPr wrap="square" lIns="0" tIns="0" rIns="0" bIns="0" rtlCol="0"/>
            <a:lstStyle/>
            <a:p>
              <a:endParaRPr/>
            </a:p>
          </p:txBody>
        </p:sp>
      </p:grpSp>
      <p:sp>
        <p:nvSpPr>
          <p:cNvPr id="31" name="object 31"/>
          <p:cNvSpPr txBox="1"/>
          <p:nvPr/>
        </p:nvSpPr>
        <p:spPr>
          <a:xfrm>
            <a:off x="5484621" y="6574790"/>
            <a:ext cx="3103880" cy="254000"/>
          </a:xfrm>
          <a:prstGeom prst="rect">
            <a:avLst/>
          </a:prstGeom>
        </p:spPr>
        <p:txBody>
          <a:bodyPr vert="horz" wrap="square" lIns="0" tIns="0" rIns="0" bIns="0" rtlCol="0">
            <a:spAutoFit/>
          </a:bodyPr>
          <a:lstStyle/>
          <a:p>
            <a:pPr marL="12700">
              <a:lnSpc>
                <a:spcPts val="1810"/>
              </a:lnSpc>
            </a:pPr>
            <a:r>
              <a:rPr sz="1800" i="1" spc="-5" dirty="0">
                <a:solidFill>
                  <a:srgbClr val="7E7E7E"/>
                </a:solidFill>
                <a:latin typeface="Calibri"/>
                <a:cs typeface="Calibri"/>
              </a:rPr>
              <a:t>More </a:t>
            </a:r>
            <a:r>
              <a:rPr sz="1800" i="1" spc="-10" dirty="0">
                <a:solidFill>
                  <a:srgbClr val="7E7E7E"/>
                </a:solidFill>
                <a:latin typeface="Calibri"/>
                <a:cs typeface="Calibri"/>
              </a:rPr>
              <a:t>information:</a:t>
            </a:r>
            <a:r>
              <a:rPr sz="1800" i="1" spc="30" dirty="0">
                <a:solidFill>
                  <a:srgbClr val="7E7E7E"/>
                </a:solidFill>
                <a:latin typeface="Calibri"/>
                <a:cs typeface="Calibri"/>
              </a:rPr>
              <a:t> </a:t>
            </a:r>
            <a:r>
              <a:rPr sz="1800" i="1" spc="-10" dirty="0">
                <a:solidFill>
                  <a:srgbClr val="7E7E7E"/>
                </a:solidFill>
                <a:latin typeface="Calibri"/>
                <a:cs typeface="Calibri"/>
              </a:rPr>
              <a:t>https://jwt.io/</a:t>
            </a:r>
            <a:endParaRPr sz="1800">
              <a:latin typeface="Calibri"/>
              <a:cs typeface="Calibri"/>
            </a:endParaRPr>
          </a:p>
        </p:txBody>
      </p:sp>
    </p:spTree>
    <p:extLst>
      <p:ext uri="{BB962C8B-B14F-4D97-AF65-F5344CB8AC3E}">
        <p14:creationId xmlns:p14="http://schemas.microsoft.com/office/powerpoint/2010/main" val="2843529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40" dirty="0"/>
              <a:t>Outline</a:t>
            </a:r>
          </a:p>
        </p:txBody>
      </p:sp>
      <p:sp>
        <p:nvSpPr>
          <p:cNvPr id="4" name="object 4"/>
          <p:cNvSpPr txBox="1">
            <a:spLocks noGrp="1"/>
          </p:cNvSpPr>
          <p:nvPr>
            <p:ph type="sldNum" sz="quarter" idx="7"/>
          </p:nvPr>
        </p:nvSpPr>
        <p:spPr>
          <a:xfrm>
            <a:off x="11464417" y="6370116"/>
            <a:ext cx="538479" cy="330200"/>
          </a:xfrm>
          <a:prstGeom prst="rect">
            <a:avLst/>
          </a:prstGeom>
        </p:spPr>
        <p:txBody>
          <a:bodyPr vert="horz" wrap="square" lIns="0" tIns="0" rIns="0" bIns="0" rtlCol="0">
            <a:spAutoFit/>
          </a:bodyPr>
          <a:lstStyle>
            <a:defPPr>
              <a:defRPr lang="en-US"/>
            </a:defPPr>
            <a:lvl1pPr marL="0" algn="l" defTabSz="914400" rtl="0" eaLnBrk="1" latinLnBrk="0" hangingPunct="1">
              <a:defRPr sz="24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1770">
              <a:lnSpc>
                <a:spcPts val="2380"/>
              </a:lnSpc>
            </a:pPr>
            <a:fld id="{81D60167-4931-47E6-BA6A-407CBD079E47}" type="slidenum">
              <a:rPr lang="en-US" smtClean="0"/>
              <a:pPr marL="191770">
                <a:lnSpc>
                  <a:spcPts val="2380"/>
                </a:lnSpc>
              </a:pPr>
              <a:t>80</a:t>
            </a:fld>
            <a:endParaRPr dirty="0"/>
          </a:p>
        </p:txBody>
      </p:sp>
      <p:sp>
        <p:nvSpPr>
          <p:cNvPr id="3" name="object 3"/>
          <p:cNvSpPr txBox="1"/>
          <p:nvPr/>
        </p:nvSpPr>
        <p:spPr>
          <a:xfrm>
            <a:off x="501192" y="887261"/>
            <a:ext cx="6049010" cy="4360545"/>
          </a:xfrm>
          <a:prstGeom prst="rect">
            <a:avLst/>
          </a:prstGeom>
        </p:spPr>
        <p:txBody>
          <a:bodyPr vert="horz" wrap="square" lIns="0" tIns="186055" rIns="0" bIns="0" rtlCol="0">
            <a:spAutoFit/>
          </a:bodyPr>
          <a:lstStyle/>
          <a:p>
            <a:pPr marL="464820" indent="-452755">
              <a:lnSpc>
                <a:spcPct val="100000"/>
              </a:lnSpc>
              <a:spcBef>
                <a:spcPts val="1465"/>
              </a:spcBef>
              <a:buClr>
                <a:srgbClr val="E30477"/>
              </a:buClr>
              <a:buFont typeface="Wingdings"/>
              <a:buChar char=""/>
              <a:tabLst>
                <a:tab pos="464820" algn="l"/>
                <a:tab pos="465455" algn="l"/>
              </a:tabLst>
            </a:pPr>
            <a:r>
              <a:rPr sz="3600" spc="-10" dirty="0">
                <a:latin typeface="Calibri"/>
                <a:cs typeface="Calibri"/>
              </a:rPr>
              <a:t>Introduction</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Positioning </a:t>
            </a:r>
            <a:r>
              <a:rPr sz="3600" dirty="0">
                <a:latin typeface="Calibri"/>
                <a:cs typeface="Calibri"/>
              </a:rPr>
              <a:t>access</a:t>
            </a:r>
            <a:r>
              <a:rPr sz="3600" spc="-5" dirty="0">
                <a:latin typeface="Calibri"/>
                <a:cs typeface="Calibri"/>
              </a:rPr>
              <a:t> </a:t>
            </a:r>
            <a:r>
              <a:rPr sz="3600" spc="-20" dirty="0">
                <a:latin typeface="Calibri"/>
                <a:cs typeface="Calibri"/>
              </a:rPr>
              <a:t>control</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dirty="0">
                <a:latin typeface="Calibri"/>
                <a:cs typeface="Calibri"/>
              </a:rPr>
              <a:t>Access </a:t>
            </a:r>
            <a:r>
              <a:rPr sz="3600" spc="-20" dirty="0">
                <a:latin typeface="Calibri"/>
                <a:cs typeface="Calibri"/>
              </a:rPr>
              <a:t>control</a:t>
            </a:r>
            <a:r>
              <a:rPr sz="3600" spc="-30" dirty="0">
                <a:latin typeface="Calibri"/>
                <a:cs typeface="Calibri"/>
              </a:rPr>
              <a:t> </a:t>
            </a:r>
            <a:r>
              <a:rPr sz="3600" dirty="0">
                <a:latin typeface="Calibri"/>
                <a:cs typeface="Calibri"/>
              </a:rPr>
              <a:t>models</a:t>
            </a:r>
            <a:endParaRPr sz="3600">
              <a:latin typeface="Calibri"/>
              <a:cs typeface="Calibri"/>
            </a:endParaRPr>
          </a:p>
          <a:p>
            <a:pPr marL="464820" indent="-452755">
              <a:lnSpc>
                <a:spcPct val="100000"/>
              </a:lnSpc>
              <a:spcBef>
                <a:spcPts val="1370"/>
              </a:spcBef>
              <a:buClr>
                <a:srgbClr val="E30477"/>
              </a:buClr>
              <a:buFont typeface="Wingdings"/>
              <a:buChar char=""/>
              <a:tabLst>
                <a:tab pos="464820" algn="l"/>
                <a:tab pos="465455" algn="l"/>
              </a:tabLst>
            </a:pPr>
            <a:r>
              <a:rPr sz="3600" spc="-10" dirty="0">
                <a:latin typeface="Calibri"/>
                <a:cs typeface="Calibri"/>
              </a:rPr>
              <a:t>How </a:t>
            </a:r>
            <a:r>
              <a:rPr sz="3600" spc="-30" dirty="0">
                <a:latin typeface="Calibri"/>
                <a:cs typeface="Calibri"/>
              </a:rPr>
              <a:t>to </a:t>
            </a:r>
            <a:r>
              <a:rPr sz="3600" spc="-25" dirty="0">
                <a:latin typeface="Calibri"/>
                <a:cs typeface="Calibri"/>
              </a:rPr>
              <a:t>enforce </a:t>
            </a:r>
            <a:r>
              <a:rPr sz="3600" dirty="0">
                <a:latin typeface="Calibri"/>
                <a:cs typeface="Calibri"/>
              </a:rPr>
              <a:t>access</a:t>
            </a:r>
            <a:r>
              <a:rPr sz="3600" spc="-5" dirty="0">
                <a:latin typeface="Calibri"/>
                <a:cs typeface="Calibri"/>
              </a:rPr>
              <a:t> </a:t>
            </a:r>
            <a:r>
              <a:rPr sz="3600" spc="-20" dirty="0">
                <a:latin typeface="Calibri"/>
                <a:cs typeface="Calibri"/>
              </a:rPr>
              <a:t>control</a:t>
            </a:r>
            <a:endParaRPr sz="3600">
              <a:latin typeface="Calibri"/>
              <a:cs typeface="Calibri"/>
            </a:endParaRPr>
          </a:p>
          <a:p>
            <a:pPr marL="464820" indent="-452755">
              <a:lnSpc>
                <a:spcPct val="100000"/>
              </a:lnSpc>
              <a:spcBef>
                <a:spcPts val="1365"/>
              </a:spcBef>
              <a:buClr>
                <a:srgbClr val="E30477"/>
              </a:buClr>
              <a:buFont typeface="Wingdings"/>
              <a:buChar char=""/>
              <a:tabLst>
                <a:tab pos="464820" algn="l"/>
                <a:tab pos="465455" algn="l"/>
              </a:tabLst>
            </a:pPr>
            <a:r>
              <a:rPr sz="3600" spc="-5" dirty="0">
                <a:latin typeface="Calibri"/>
                <a:cs typeface="Calibri"/>
              </a:rPr>
              <a:t>The bigger</a:t>
            </a:r>
            <a:r>
              <a:rPr sz="3600" spc="-30" dirty="0">
                <a:latin typeface="Calibri"/>
                <a:cs typeface="Calibri"/>
              </a:rPr>
              <a:t> </a:t>
            </a:r>
            <a:r>
              <a:rPr sz="3600" spc="-10" dirty="0">
                <a:latin typeface="Calibri"/>
                <a:cs typeface="Calibri"/>
              </a:rPr>
              <a:t>picture</a:t>
            </a:r>
            <a:endParaRPr sz="3600">
              <a:latin typeface="Calibri"/>
              <a:cs typeface="Calibri"/>
            </a:endParaRPr>
          </a:p>
          <a:p>
            <a:pPr marL="464820" indent="-452755">
              <a:lnSpc>
                <a:spcPct val="100000"/>
              </a:lnSpc>
              <a:spcBef>
                <a:spcPts val="1370"/>
              </a:spcBef>
              <a:buFont typeface="Wingdings"/>
              <a:buChar char=""/>
              <a:tabLst>
                <a:tab pos="464820" algn="l"/>
                <a:tab pos="465455" algn="l"/>
              </a:tabLst>
            </a:pPr>
            <a:r>
              <a:rPr sz="3600" spc="-20" dirty="0">
                <a:solidFill>
                  <a:srgbClr val="E30477"/>
                </a:solidFill>
                <a:latin typeface="Calibri"/>
                <a:cs typeface="Calibri"/>
              </a:rPr>
              <a:t>Recap </a:t>
            </a:r>
            <a:r>
              <a:rPr sz="3600" dirty="0">
                <a:solidFill>
                  <a:srgbClr val="E30477"/>
                </a:solidFill>
                <a:latin typeface="Calibri"/>
                <a:cs typeface="Calibri"/>
              </a:rPr>
              <a:t>and</a:t>
            </a:r>
            <a:r>
              <a:rPr sz="3600" spc="-10" dirty="0">
                <a:solidFill>
                  <a:srgbClr val="E30477"/>
                </a:solidFill>
                <a:latin typeface="Calibri"/>
                <a:cs typeface="Calibri"/>
              </a:rPr>
              <a:t> conclusion</a:t>
            </a:r>
            <a:endParaRPr sz="3600">
              <a:latin typeface="Calibri"/>
              <a:cs typeface="Calibri"/>
            </a:endParaRPr>
          </a:p>
        </p:txBody>
      </p:sp>
    </p:spTree>
    <p:extLst>
      <p:ext uri="{BB962C8B-B14F-4D97-AF65-F5344CB8AC3E}">
        <p14:creationId xmlns:p14="http://schemas.microsoft.com/office/powerpoint/2010/main" val="10510521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8288" y="186287"/>
            <a:ext cx="4349888" cy="689932"/>
          </a:xfrm>
          <a:prstGeom prst="rect">
            <a:avLst/>
          </a:prstGeom>
        </p:spPr>
        <p:txBody>
          <a:bodyPr vert="horz" wrap="square" lIns="0" tIns="12700" rIns="0" bIns="0" rtlCol="0">
            <a:spAutoFit/>
          </a:bodyPr>
          <a:lstStyle/>
          <a:p>
            <a:pPr marL="12700">
              <a:lnSpc>
                <a:spcPct val="100000"/>
              </a:lnSpc>
              <a:spcBef>
                <a:spcPts val="100"/>
              </a:spcBef>
            </a:pPr>
            <a:r>
              <a:rPr lang="en-US" spc="-245" dirty="0"/>
              <a:t>Access Control </a:t>
            </a:r>
            <a:r>
              <a:rPr spc="-245" dirty="0"/>
              <a:t>R</a:t>
            </a:r>
            <a:r>
              <a:rPr spc="-160" dirty="0"/>
              <a:t>e</a:t>
            </a:r>
            <a:r>
              <a:rPr spc="-200" dirty="0"/>
              <a:t>c</a:t>
            </a:r>
            <a:r>
              <a:rPr spc="-155" dirty="0"/>
              <a:t>a</a:t>
            </a:r>
            <a:r>
              <a:rPr dirty="0"/>
              <a:t>p</a:t>
            </a:r>
          </a:p>
        </p:txBody>
      </p:sp>
      <p:sp>
        <p:nvSpPr>
          <p:cNvPr id="3" name="object 3"/>
          <p:cNvSpPr txBox="1"/>
          <p:nvPr/>
        </p:nvSpPr>
        <p:spPr>
          <a:xfrm>
            <a:off x="501192" y="1027303"/>
            <a:ext cx="10081895" cy="5394960"/>
          </a:xfrm>
          <a:prstGeom prst="rect">
            <a:avLst/>
          </a:prstGeom>
        </p:spPr>
        <p:txBody>
          <a:bodyPr vert="horz" wrap="square" lIns="0" tIns="12700" rIns="0" bIns="0" rtlCol="0">
            <a:spAutoFit/>
          </a:bodyPr>
          <a:lstStyle/>
          <a:p>
            <a:pPr marL="464820" indent="-452755">
              <a:lnSpc>
                <a:spcPts val="3860"/>
              </a:lnSpc>
              <a:spcBef>
                <a:spcPts val="100"/>
              </a:spcBef>
              <a:buClr>
                <a:srgbClr val="E30477"/>
              </a:buClr>
              <a:buFont typeface="Wingdings"/>
              <a:buChar char=""/>
              <a:tabLst>
                <a:tab pos="464820" algn="l"/>
                <a:tab pos="465455" algn="l"/>
              </a:tabLst>
            </a:pPr>
            <a:r>
              <a:rPr sz="3300" spc="-20" dirty="0">
                <a:latin typeface="Calibri"/>
                <a:cs typeface="Calibri"/>
              </a:rPr>
              <a:t>Prevent </a:t>
            </a:r>
            <a:r>
              <a:rPr sz="3300" spc="-10" dirty="0">
                <a:latin typeface="Calibri"/>
                <a:cs typeface="Calibri"/>
              </a:rPr>
              <a:t>unauthorized </a:t>
            </a:r>
            <a:r>
              <a:rPr sz="3300" dirty="0">
                <a:latin typeface="Calibri"/>
                <a:cs typeface="Calibri"/>
              </a:rPr>
              <a:t>access </a:t>
            </a:r>
            <a:r>
              <a:rPr sz="3300" spc="-20" dirty="0">
                <a:latin typeface="Calibri"/>
                <a:cs typeface="Calibri"/>
              </a:rPr>
              <a:t>to protected</a:t>
            </a:r>
            <a:r>
              <a:rPr sz="3300" spc="30" dirty="0">
                <a:latin typeface="Calibri"/>
                <a:cs typeface="Calibri"/>
              </a:rPr>
              <a:t> </a:t>
            </a:r>
            <a:r>
              <a:rPr sz="3300" spc="-15" dirty="0">
                <a:latin typeface="Calibri"/>
                <a:cs typeface="Calibri"/>
              </a:rPr>
              <a:t>information</a:t>
            </a:r>
            <a:endParaRPr sz="3300">
              <a:latin typeface="Calibri"/>
              <a:cs typeface="Calibri"/>
            </a:endParaRPr>
          </a:p>
          <a:p>
            <a:pPr marL="818515" lvl="1" indent="-349250">
              <a:lnSpc>
                <a:spcPts val="3385"/>
              </a:lnSpc>
              <a:buClr>
                <a:srgbClr val="6AC2ED"/>
              </a:buClr>
              <a:buFont typeface="Wingdings"/>
              <a:buChar char=""/>
              <a:tabLst>
                <a:tab pos="818515" algn="l"/>
                <a:tab pos="819150" algn="l"/>
              </a:tabLst>
            </a:pPr>
            <a:r>
              <a:rPr sz="3000" dirty="0">
                <a:solidFill>
                  <a:srgbClr val="585858"/>
                </a:solidFill>
                <a:latin typeface="Calibri"/>
                <a:cs typeface="Calibri"/>
              </a:rPr>
              <a:t>AAA: </a:t>
            </a:r>
            <a:r>
              <a:rPr sz="3000" spc="-10" dirty="0">
                <a:solidFill>
                  <a:srgbClr val="585858"/>
                </a:solidFill>
                <a:latin typeface="Calibri"/>
                <a:cs typeface="Calibri"/>
              </a:rPr>
              <a:t>authentication, authorization,</a:t>
            </a:r>
            <a:r>
              <a:rPr sz="3000" spc="-40" dirty="0">
                <a:solidFill>
                  <a:srgbClr val="585858"/>
                </a:solidFill>
                <a:latin typeface="Calibri"/>
                <a:cs typeface="Calibri"/>
              </a:rPr>
              <a:t> </a:t>
            </a:r>
            <a:r>
              <a:rPr sz="3000" spc="-5" dirty="0">
                <a:solidFill>
                  <a:srgbClr val="585858"/>
                </a:solidFill>
                <a:latin typeface="Calibri"/>
                <a:cs typeface="Calibri"/>
              </a:rPr>
              <a:t>audit</a:t>
            </a:r>
            <a:endParaRPr sz="3000">
              <a:latin typeface="Calibri"/>
              <a:cs typeface="Calibri"/>
            </a:endParaRPr>
          </a:p>
          <a:p>
            <a:pPr marL="818515" lvl="1" indent="-349250">
              <a:lnSpc>
                <a:spcPts val="3485"/>
              </a:lnSpc>
              <a:buClr>
                <a:srgbClr val="6AC2ED"/>
              </a:buClr>
              <a:buFont typeface="Wingdings"/>
              <a:buChar char=""/>
              <a:tabLst>
                <a:tab pos="818515" algn="l"/>
                <a:tab pos="819150" algn="l"/>
              </a:tabLst>
            </a:pPr>
            <a:r>
              <a:rPr sz="3000" spc="-10" dirty="0">
                <a:solidFill>
                  <a:srgbClr val="585858"/>
                </a:solidFill>
                <a:latin typeface="Calibri"/>
                <a:cs typeface="Calibri"/>
              </a:rPr>
              <a:t>Often </a:t>
            </a:r>
            <a:r>
              <a:rPr sz="3000" spc="-5" dirty="0">
                <a:solidFill>
                  <a:srgbClr val="585858"/>
                </a:solidFill>
                <a:latin typeface="Calibri"/>
                <a:cs typeface="Calibri"/>
              </a:rPr>
              <a:t>domain-specific </a:t>
            </a:r>
            <a:r>
              <a:rPr sz="3000" spc="-20" dirty="0">
                <a:solidFill>
                  <a:srgbClr val="585858"/>
                </a:solidFill>
                <a:latin typeface="Calibri"/>
                <a:cs typeface="Calibri"/>
              </a:rPr>
              <a:t>enforcement </a:t>
            </a:r>
            <a:r>
              <a:rPr sz="3000" dirty="0">
                <a:solidFill>
                  <a:srgbClr val="585858"/>
                </a:solidFill>
                <a:latin typeface="Calibri"/>
                <a:cs typeface="Calibri"/>
              </a:rPr>
              <a:t>and</a:t>
            </a:r>
            <a:r>
              <a:rPr sz="3000" spc="-20" dirty="0">
                <a:solidFill>
                  <a:srgbClr val="585858"/>
                </a:solidFill>
                <a:latin typeface="Calibri"/>
                <a:cs typeface="Calibri"/>
              </a:rPr>
              <a:t> </a:t>
            </a:r>
            <a:r>
              <a:rPr sz="3000" spc="-5" dirty="0">
                <a:solidFill>
                  <a:srgbClr val="585858"/>
                </a:solidFill>
                <a:latin typeface="Calibri"/>
                <a:cs typeface="Calibri"/>
              </a:rPr>
              <a:t>rules</a:t>
            </a:r>
            <a:endParaRPr sz="3000">
              <a:latin typeface="Calibri"/>
              <a:cs typeface="Calibri"/>
            </a:endParaRPr>
          </a:p>
          <a:p>
            <a:pPr lvl="1">
              <a:lnSpc>
                <a:spcPct val="100000"/>
              </a:lnSpc>
              <a:spcBef>
                <a:spcPts val="5"/>
              </a:spcBef>
              <a:buClr>
                <a:srgbClr val="6AC2ED"/>
              </a:buClr>
              <a:buFont typeface="Wingdings"/>
              <a:buChar char=""/>
            </a:pPr>
            <a:endParaRPr sz="3050">
              <a:latin typeface="Calibri"/>
              <a:cs typeface="Calibri"/>
            </a:endParaRPr>
          </a:p>
          <a:p>
            <a:pPr marL="464820" indent="-452755">
              <a:lnSpc>
                <a:spcPts val="3854"/>
              </a:lnSpc>
              <a:buClr>
                <a:srgbClr val="E30477"/>
              </a:buClr>
              <a:buFont typeface="Wingdings"/>
              <a:buChar char=""/>
              <a:tabLst>
                <a:tab pos="464820" algn="l"/>
                <a:tab pos="465455" algn="l"/>
              </a:tabLst>
            </a:pPr>
            <a:r>
              <a:rPr sz="3300" spc="-10" dirty="0">
                <a:latin typeface="Calibri"/>
                <a:cs typeface="Calibri"/>
              </a:rPr>
              <a:t>Properties </a:t>
            </a:r>
            <a:r>
              <a:rPr sz="3300" spc="-5" dirty="0">
                <a:latin typeface="Calibri"/>
                <a:cs typeface="Calibri"/>
              </a:rPr>
              <a:t>of </a:t>
            </a:r>
            <a:r>
              <a:rPr sz="3300" dirty="0">
                <a:latin typeface="Calibri"/>
                <a:cs typeface="Calibri"/>
              </a:rPr>
              <a:t>access </a:t>
            </a:r>
            <a:r>
              <a:rPr sz="3300" spc="-20" dirty="0">
                <a:latin typeface="Calibri"/>
                <a:cs typeface="Calibri"/>
              </a:rPr>
              <a:t>control </a:t>
            </a:r>
            <a:r>
              <a:rPr sz="3300" spc="-25" dirty="0">
                <a:latin typeface="Calibri"/>
                <a:cs typeface="Calibri"/>
              </a:rPr>
              <a:t>systems </a:t>
            </a:r>
            <a:r>
              <a:rPr sz="3300" spc="-20" dirty="0">
                <a:latin typeface="Calibri"/>
                <a:cs typeface="Calibri"/>
              </a:rPr>
              <a:t>to </a:t>
            </a:r>
            <a:r>
              <a:rPr sz="3300" spc="-40" dirty="0">
                <a:latin typeface="Calibri"/>
                <a:cs typeface="Calibri"/>
              </a:rPr>
              <a:t>take </a:t>
            </a:r>
            <a:r>
              <a:rPr sz="3300" spc="-25" dirty="0">
                <a:latin typeface="Calibri"/>
                <a:cs typeface="Calibri"/>
              </a:rPr>
              <a:t>into</a:t>
            </a:r>
            <a:r>
              <a:rPr sz="3300" spc="55" dirty="0">
                <a:latin typeface="Calibri"/>
                <a:cs typeface="Calibri"/>
              </a:rPr>
              <a:t> </a:t>
            </a:r>
            <a:r>
              <a:rPr sz="3300" spc="-15" dirty="0">
                <a:latin typeface="Calibri"/>
                <a:cs typeface="Calibri"/>
              </a:rPr>
              <a:t>account</a:t>
            </a:r>
            <a:endParaRPr sz="3300">
              <a:latin typeface="Calibri"/>
              <a:cs typeface="Calibri"/>
            </a:endParaRPr>
          </a:p>
          <a:p>
            <a:pPr marL="818515" lvl="1" indent="-349250">
              <a:lnSpc>
                <a:spcPts val="3495"/>
              </a:lnSpc>
              <a:buClr>
                <a:srgbClr val="6AC2ED"/>
              </a:buClr>
              <a:buFont typeface="Wingdings"/>
              <a:buChar char=""/>
              <a:tabLst>
                <a:tab pos="818515" algn="l"/>
                <a:tab pos="819150" algn="l"/>
              </a:tabLst>
            </a:pPr>
            <a:r>
              <a:rPr sz="3000" spc="-10" dirty="0">
                <a:solidFill>
                  <a:srgbClr val="585858"/>
                </a:solidFill>
                <a:latin typeface="Calibri"/>
                <a:cs typeface="Calibri"/>
              </a:rPr>
              <a:t>Expressiveness, </a:t>
            </a:r>
            <a:r>
              <a:rPr sz="3000" spc="-30" dirty="0">
                <a:solidFill>
                  <a:srgbClr val="585858"/>
                </a:solidFill>
                <a:latin typeface="Calibri"/>
                <a:cs typeface="Calibri"/>
              </a:rPr>
              <a:t>efficiency, </a:t>
            </a:r>
            <a:r>
              <a:rPr sz="3000" spc="-10" dirty="0">
                <a:solidFill>
                  <a:srgbClr val="585858"/>
                </a:solidFill>
                <a:latin typeface="Calibri"/>
                <a:cs typeface="Calibri"/>
              </a:rPr>
              <a:t>full </a:t>
            </a:r>
            <a:r>
              <a:rPr sz="3000" spc="-5" dirty="0">
                <a:solidFill>
                  <a:srgbClr val="585858"/>
                </a:solidFill>
                <a:latin typeface="Calibri"/>
                <a:cs typeface="Calibri"/>
              </a:rPr>
              <a:t>mediation and</a:t>
            </a:r>
            <a:r>
              <a:rPr sz="3000" spc="35" dirty="0">
                <a:solidFill>
                  <a:srgbClr val="585858"/>
                </a:solidFill>
                <a:latin typeface="Calibri"/>
                <a:cs typeface="Calibri"/>
              </a:rPr>
              <a:t> </a:t>
            </a:r>
            <a:r>
              <a:rPr sz="3000" spc="-20" dirty="0">
                <a:solidFill>
                  <a:srgbClr val="585858"/>
                </a:solidFill>
                <a:latin typeface="Calibri"/>
                <a:cs typeface="Calibri"/>
              </a:rPr>
              <a:t>safety</a:t>
            </a:r>
            <a:endParaRPr sz="3000">
              <a:latin typeface="Calibri"/>
              <a:cs typeface="Calibri"/>
            </a:endParaRPr>
          </a:p>
          <a:p>
            <a:pPr lvl="1">
              <a:lnSpc>
                <a:spcPct val="100000"/>
              </a:lnSpc>
              <a:spcBef>
                <a:spcPts val="10"/>
              </a:spcBef>
              <a:buClr>
                <a:srgbClr val="6AC2ED"/>
              </a:buClr>
              <a:buFont typeface="Wingdings"/>
              <a:buChar char=""/>
            </a:pPr>
            <a:endParaRPr sz="3050">
              <a:latin typeface="Calibri"/>
              <a:cs typeface="Calibri"/>
            </a:endParaRPr>
          </a:p>
          <a:p>
            <a:pPr marL="464820" indent="-452755">
              <a:lnSpc>
                <a:spcPts val="3850"/>
              </a:lnSpc>
              <a:spcBef>
                <a:spcPts val="5"/>
              </a:spcBef>
              <a:buClr>
                <a:srgbClr val="E30477"/>
              </a:buClr>
              <a:buFont typeface="Wingdings"/>
              <a:buChar char=""/>
              <a:tabLst>
                <a:tab pos="464820" algn="l"/>
                <a:tab pos="465455" algn="l"/>
              </a:tabLst>
            </a:pPr>
            <a:r>
              <a:rPr sz="3300" spc="-30" dirty="0">
                <a:latin typeface="Calibri"/>
                <a:cs typeface="Calibri"/>
              </a:rPr>
              <a:t>Different </a:t>
            </a:r>
            <a:r>
              <a:rPr sz="3300" dirty="0">
                <a:latin typeface="Calibri"/>
                <a:cs typeface="Calibri"/>
              </a:rPr>
              <a:t>access </a:t>
            </a:r>
            <a:r>
              <a:rPr sz="3300" spc="-20" dirty="0">
                <a:latin typeface="Calibri"/>
                <a:cs typeface="Calibri"/>
              </a:rPr>
              <a:t>control </a:t>
            </a:r>
            <a:r>
              <a:rPr sz="3300" dirty="0">
                <a:latin typeface="Calibri"/>
                <a:cs typeface="Calibri"/>
              </a:rPr>
              <a:t>models</a:t>
            </a:r>
            <a:r>
              <a:rPr sz="3300" spc="55" dirty="0">
                <a:latin typeface="Calibri"/>
                <a:cs typeface="Calibri"/>
              </a:rPr>
              <a:t> </a:t>
            </a:r>
            <a:r>
              <a:rPr sz="3300" spc="-15" dirty="0">
                <a:latin typeface="Calibri"/>
                <a:cs typeface="Calibri"/>
              </a:rPr>
              <a:t>available</a:t>
            </a:r>
            <a:endParaRPr sz="3300">
              <a:latin typeface="Calibri"/>
              <a:cs typeface="Calibri"/>
            </a:endParaRPr>
          </a:p>
          <a:p>
            <a:pPr marL="818515" lvl="1" indent="-349250">
              <a:lnSpc>
                <a:spcPts val="3440"/>
              </a:lnSpc>
              <a:buClr>
                <a:srgbClr val="6AC2ED"/>
              </a:buClr>
              <a:buFont typeface="Wingdings"/>
              <a:buChar char=""/>
              <a:tabLst>
                <a:tab pos="818515" algn="l"/>
                <a:tab pos="819150" algn="l"/>
              </a:tabLst>
            </a:pPr>
            <a:r>
              <a:rPr sz="3000" spc="-5" dirty="0">
                <a:solidFill>
                  <a:srgbClr val="585858"/>
                </a:solidFill>
                <a:latin typeface="Calibri"/>
                <a:cs typeface="Calibri"/>
              </a:rPr>
              <a:t>Who </a:t>
            </a:r>
            <a:r>
              <a:rPr sz="3000" spc="-10" dirty="0">
                <a:solidFill>
                  <a:srgbClr val="585858"/>
                </a:solidFill>
                <a:latin typeface="Calibri"/>
                <a:cs typeface="Calibri"/>
              </a:rPr>
              <a:t>can </a:t>
            </a:r>
            <a:r>
              <a:rPr sz="3000" dirty="0">
                <a:solidFill>
                  <a:srgbClr val="585858"/>
                </a:solidFill>
                <a:latin typeface="Calibri"/>
                <a:cs typeface="Calibri"/>
              </a:rPr>
              <a:t>assign </a:t>
            </a:r>
            <a:r>
              <a:rPr sz="3000" spc="-5" dirty="0">
                <a:solidFill>
                  <a:srgbClr val="585858"/>
                </a:solidFill>
                <a:latin typeface="Calibri"/>
                <a:cs typeface="Calibri"/>
              </a:rPr>
              <a:t>permissions:</a:t>
            </a:r>
            <a:endParaRPr sz="3000">
              <a:latin typeface="Calibri"/>
              <a:cs typeface="Calibri"/>
            </a:endParaRPr>
          </a:p>
          <a:p>
            <a:pPr marL="1271270" lvl="2" indent="-345440">
              <a:lnSpc>
                <a:spcPts val="2955"/>
              </a:lnSpc>
              <a:buClr>
                <a:srgbClr val="7BC961"/>
              </a:buClr>
              <a:buFont typeface="Arial"/>
              <a:buChar char="•"/>
              <a:tabLst>
                <a:tab pos="1271270" algn="l"/>
                <a:tab pos="1271905" algn="l"/>
              </a:tabLst>
            </a:pPr>
            <a:r>
              <a:rPr sz="2600" spc="-5" dirty="0">
                <a:solidFill>
                  <a:srgbClr val="585858"/>
                </a:solidFill>
                <a:latin typeface="Calibri"/>
                <a:cs typeface="Calibri"/>
              </a:rPr>
              <a:t>MAC </a:t>
            </a:r>
            <a:r>
              <a:rPr sz="2600" spc="-10" dirty="0">
                <a:solidFill>
                  <a:srgbClr val="585858"/>
                </a:solidFill>
                <a:latin typeface="Calibri"/>
                <a:cs typeface="Calibri"/>
              </a:rPr>
              <a:t>and/or</a:t>
            </a:r>
            <a:r>
              <a:rPr sz="2600" spc="-30" dirty="0">
                <a:solidFill>
                  <a:srgbClr val="585858"/>
                </a:solidFill>
                <a:latin typeface="Calibri"/>
                <a:cs typeface="Calibri"/>
              </a:rPr>
              <a:t> </a:t>
            </a:r>
            <a:r>
              <a:rPr sz="2600" spc="-20" dirty="0">
                <a:solidFill>
                  <a:srgbClr val="585858"/>
                </a:solidFill>
                <a:latin typeface="Calibri"/>
                <a:cs typeface="Calibri"/>
              </a:rPr>
              <a:t>DAC</a:t>
            </a:r>
            <a:endParaRPr sz="2600">
              <a:latin typeface="Calibri"/>
              <a:cs typeface="Calibri"/>
            </a:endParaRPr>
          </a:p>
          <a:p>
            <a:pPr marL="818515" lvl="1" indent="-349250">
              <a:lnSpc>
                <a:spcPts val="3425"/>
              </a:lnSpc>
              <a:buClr>
                <a:srgbClr val="6AC2ED"/>
              </a:buClr>
              <a:buFont typeface="Wingdings"/>
              <a:buChar char=""/>
              <a:tabLst>
                <a:tab pos="818515" algn="l"/>
                <a:tab pos="819150" algn="l"/>
              </a:tabLst>
            </a:pPr>
            <a:r>
              <a:rPr sz="3000" spc="-5" dirty="0">
                <a:solidFill>
                  <a:srgbClr val="585858"/>
                </a:solidFill>
                <a:latin typeface="Calibri"/>
                <a:cs typeface="Calibri"/>
              </a:rPr>
              <a:t>How permissions </a:t>
            </a:r>
            <a:r>
              <a:rPr sz="3000" spc="-15" dirty="0">
                <a:solidFill>
                  <a:srgbClr val="585858"/>
                </a:solidFill>
                <a:latin typeface="Calibri"/>
                <a:cs typeface="Calibri"/>
              </a:rPr>
              <a:t>are</a:t>
            </a:r>
            <a:r>
              <a:rPr sz="3000" dirty="0">
                <a:solidFill>
                  <a:srgbClr val="585858"/>
                </a:solidFill>
                <a:latin typeface="Calibri"/>
                <a:cs typeface="Calibri"/>
              </a:rPr>
              <a:t> </a:t>
            </a:r>
            <a:r>
              <a:rPr sz="3000" spc="-5" dirty="0">
                <a:solidFill>
                  <a:srgbClr val="585858"/>
                </a:solidFill>
                <a:latin typeface="Calibri"/>
                <a:cs typeface="Calibri"/>
              </a:rPr>
              <a:t>assigned:</a:t>
            </a:r>
            <a:endParaRPr sz="3000">
              <a:latin typeface="Calibri"/>
              <a:cs typeface="Calibri"/>
            </a:endParaRPr>
          </a:p>
          <a:p>
            <a:pPr marL="1271270" lvl="2" indent="-345440">
              <a:lnSpc>
                <a:spcPts val="3060"/>
              </a:lnSpc>
              <a:buClr>
                <a:srgbClr val="7BC961"/>
              </a:buClr>
              <a:buFont typeface="Arial"/>
              <a:buChar char="•"/>
              <a:tabLst>
                <a:tab pos="1271270" algn="l"/>
                <a:tab pos="1271905" algn="l"/>
              </a:tabLst>
            </a:pPr>
            <a:r>
              <a:rPr sz="2600" spc="-5" dirty="0">
                <a:solidFill>
                  <a:srgbClr val="585858"/>
                </a:solidFill>
                <a:latin typeface="Calibri"/>
                <a:cs typeface="Calibri"/>
              </a:rPr>
              <a:t>identity-based, multi-level, </a:t>
            </a:r>
            <a:r>
              <a:rPr sz="2600" spc="-10" dirty="0">
                <a:solidFill>
                  <a:srgbClr val="585858"/>
                </a:solidFill>
                <a:latin typeface="Calibri"/>
                <a:cs typeface="Calibri"/>
              </a:rPr>
              <a:t>RBAC, ABAC </a:t>
            </a:r>
            <a:r>
              <a:rPr sz="2600" dirty="0">
                <a:solidFill>
                  <a:srgbClr val="585858"/>
                </a:solidFill>
                <a:latin typeface="Calibri"/>
                <a:cs typeface="Calibri"/>
              </a:rPr>
              <a:t>and</a:t>
            </a:r>
            <a:r>
              <a:rPr sz="2600" spc="-80" dirty="0">
                <a:solidFill>
                  <a:srgbClr val="585858"/>
                </a:solidFill>
                <a:latin typeface="Calibri"/>
                <a:cs typeface="Calibri"/>
              </a:rPr>
              <a:t> </a:t>
            </a:r>
            <a:r>
              <a:rPr sz="2600" spc="-15" dirty="0">
                <a:solidFill>
                  <a:srgbClr val="585858"/>
                </a:solidFill>
                <a:latin typeface="Calibri"/>
                <a:cs typeface="Calibri"/>
              </a:rPr>
              <a:t>beyond</a:t>
            </a:r>
            <a:endParaRPr sz="2600">
              <a:latin typeface="Calibri"/>
              <a:cs typeface="Calibri"/>
            </a:endParaRPr>
          </a:p>
        </p:txBody>
      </p:sp>
    </p:spTree>
    <p:extLst>
      <p:ext uri="{BB962C8B-B14F-4D97-AF65-F5344CB8AC3E}">
        <p14:creationId xmlns:p14="http://schemas.microsoft.com/office/powerpoint/2010/main" val="471286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9673" y="117307"/>
            <a:ext cx="1435735" cy="757555"/>
          </a:xfrm>
          <a:prstGeom prst="rect">
            <a:avLst/>
          </a:prstGeom>
        </p:spPr>
        <p:txBody>
          <a:bodyPr vert="horz" wrap="square" lIns="0" tIns="12700" rIns="0" bIns="0" rtlCol="0">
            <a:spAutoFit/>
          </a:bodyPr>
          <a:lstStyle/>
          <a:p>
            <a:pPr marL="12700">
              <a:lnSpc>
                <a:spcPct val="100000"/>
              </a:lnSpc>
              <a:spcBef>
                <a:spcPts val="100"/>
              </a:spcBef>
            </a:pPr>
            <a:r>
              <a:rPr spc="-245" dirty="0"/>
              <a:t>R</a:t>
            </a:r>
            <a:r>
              <a:rPr spc="-160" dirty="0"/>
              <a:t>e</a:t>
            </a:r>
            <a:r>
              <a:rPr spc="-200" dirty="0"/>
              <a:t>c</a:t>
            </a:r>
            <a:r>
              <a:rPr spc="-155" dirty="0"/>
              <a:t>a</a:t>
            </a:r>
            <a:r>
              <a:rPr dirty="0"/>
              <a:t>p</a:t>
            </a:r>
          </a:p>
        </p:txBody>
      </p:sp>
      <p:sp>
        <p:nvSpPr>
          <p:cNvPr id="4" name="object 4"/>
          <p:cNvSpPr txBox="1"/>
          <p:nvPr/>
        </p:nvSpPr>
        <p:spPr>
          <a:xfrm>
            <a:off x="501192" y="1016634"/>
            <a:ext cx="10717530" cy="5573321"/>
          </a:xfrm>
          <a:prstGeom prst="rect">
            <a:avLst/>
          </a:prstGeom>
        </p:spPr>
        <p:txBody>
          <a:bodyPr vert="horz" wrap="square" lIns="0" tIns="12700" rIns="0" bIns="0" rtlCol="0">
            <a:spAutoFit/>
          </a:bodyPr>
          <a:lstStyle/>
          <a:p>
            <a:pPr marL="464820" indent="-452755">
              <a:lnSpc>
                <a:spcPts val="4195"/>
              </a:lnSpc>
              <a:spcBef>
                <a:spcPts val="100"/>
              </a:spcBef>
              <a:buClr>
                <a:srgbClr val="E30477"/>
              </a:buClr>
              <a:buFont typeface="Wingdings"/>
              <a:buChar char=""/>
              <a:tabLst>
                <a:tab pos="464820" algn="l"/>
                <a:tab pos="465455" algn="l"/>
              </a:tabLst>
            </a:pPr>
            <a:r>
              <a:rPr sz="3600" spc="-10" dirty="0">
                <a:latin typeface="Calibri"/>
                <a:cs typeface="Calibri"/>
              </a:rPr>
              <a:t>How </a:t>
            </a:r>
            <a:r>
              <a:rPr sz="3600" spc="-25" dirty="0">
                <a:latin typeface="Calibri"/>
                <a:cs typeface="Calibri"/>
              </a:rPr>
              <a:t>to enforce </a:t>
            </a:r>
            <a:r>
              <a:rPr sz="3600" dirty="0">
                <a:latin typeface="Calibri"/>
                <a:cs typeface="Calibri"/>
              </a:rPr>
              <a:t>access </a:t>
            </a:r>
            <a:r>
              <a:rPr sz="3600" spc="-20" dirty="0">
                <a:latin typeface="Calibri"/>
                <a:cs typeface="Calibri"/>
              </a:rPr>
              <a:t>control </a:t>
            </a:r>
            <a:r>
              <a:rPr sz="3600" dirty="0">
                <a:latin typeface="Calibri"/>
                <a:cs typeface="Calibri"/>
              </a:rPr>
              <a:t>in </a:t>
            </a:r>
            <a:r>
              <a:rPr sz="3600" spc="-15" dirty="0">
                <a:latin typeface="Calibri"/>
                <a:cs typeface="Calibri"/>
              </a:rPr>
              <a:t>your </a:t>
            </a:r>
            <a:r>
              <a:rPr sz="3600" spc="-5" dirty="0">
                <a:latin typeface="Calibri"/>
                <a:cs typeface="Calibri"/>
              </a:rPr>
              <a:t>application</a:t>
            </a:r>
            <a:r>
              <a:rPr sz="3600" spc="-55" dirty="0">
                <a:latin typeface="Calibri"/>
                <a:cs typeface="Calibri"/>
              </a:rPr>
              <a:t> </a:t>
            </a:r>
            <a:r>
              <a:rPr sz="3600" spc="-10" dirty="0">
                <a:latin typeface="Calibri"/>
                <a:cs typeface="Calibri"/>
              </a:rPr>
              <a:t>code:</a:t>
            </a:r>
            <a:endParaRPr sz="3600" dirty="0">
              <a:latin typeface="Calibri"/>
              <a:cs typeface="Calibri"/>
            </a:endParaRPr>
          </a:p>
          <a:p>
            <a:pPr marL="818515" lvl="1" indent="-349250">
              <a:lnSpc>
                <a:spcPts val="3579"/>
              </a:lnSpc>
              <a:buClr>
                <a:srgbClr val="6AC2ED"/>
              </a:buClr>
              <a:buFont typeface="Wingdings"/>
              <a:buChar char=""/>
              <a:tabLst>
                <a:tab pos="818515" algn="l"/>
                <a:tab pos="819150" algn="l"/>
              </a:tabLst>
            </a:pPr>
            <a:r>
              <a:rPr sz="3200" spc="-10" dirty="0">
                <a:solidFill>
                  <a:srgbClr val="585858"/>
                </a:solidFill>
                <a:latin typeface="Calibri"/>
                <a:cs typeface="Calibri"/>
              </a:rPr>
              <a:t>Modularize!</a:t>
            </a:r>
            <a:endParaRPr sz="3200" dirty="0">
              <a:latin typeface="Calibri"/>
              <a:cs typeface="Calibri"/>
            </a:endParaRPr>
          </a:p>
          <a:p>
            <a:pPr marL="818515" lvl="1" indent="-349250">
              <a:lnSpc>
                <a:spcPts val="3704"/>
              </a:lnSpc>
              <a:buClr>
                <a:srgbClr val="6AC2ED"/>
              </a:buClr>
              <a:buFont typeface="Wingdings"/>
              <a:buChar char=""/>
              <a:tabLst>
                <a:tab pos="818515" algn="l"/>
                <a:tab pos="819150" algn="l"/>
              </a:tabLst>
            </a:pPr>
            <a:r>
              <a:rPr sz="3200" spc="-5" dirty="0">
                <a:solidFill>
                  <a:srgbClr val="585858"/>
                </a:solidFill>
                <a:latin typeface="Calibri"/>
                <a:cs typeface="Calibri"/>
              </a:rPr>
              <a:t>The </a:t>
            </a:r>
            <a:r>
              <a:rPr sz="3200" spc="-10" dirty="0">
                <a:solidFill>
                  <a:srgbClr val="585858"/>
                </a:solidFill>
                <a:latin typeface="Calibri"/>
                <a:cs typeface="Calibri"/>
              </a:rPr>
              <a:t>future: </a:t>
            </a:r>
            <a:r>
              <a:rPr sz="3200" spc="-5" dirty="0">
                <a:solidFill>
                  <a:srgbClr val="585858"/>
                </a:solidFill>
                <a:latin typeface="Calibri"/>
                <a:cs typeface="Calibri"/>
              </a:rPr>
              <a:t>policy-based </a:t>
            </a:r>
            <a:r>
              <a:rPr sz="3200" dirty="0">
                <a:solidFill>
                  <a:srgbClr val="585858"/>
                </a:solidFill>
                <a:latin typeface="Calibri"/>
                <a:cs typeface="Calibri"/>
              </a:rPr>
              <a:t>access </a:t>
            </a:r>
            <a:r>
              <a:rPr sz="3200" spc="-20" dirty="0">
                <a:solidFill>
                  <a:srgbClr val="585858"/>
                </a:solidFill>
                <a:latin typeface="Calibri"/>
                <a:cs typeface="Calibri"/>
              </a:rPr>
              <a:t>control</a:t>
            </a:r>
            <a:endParaRPr lang="en-US" sz="3200" dirty="0">
              <a:latin typeface="Calibri"/>
              <a:cs typeface="Calibri"/>
            </a:endParaRPr>
          </a:p>
          <a:p>
            <a:pPr lvl="1">
              <a:lnSpc>
                <a:spcPct val="100000"/>
              </a:lnSpc>
              <a:spcBef>
                <a:spcPts val="40"/>
              </a:spcBef>
              <a:buClr>
                <a:srgbClr val="6AC2ED"/>
              </a:buClr>
              <a:buFont typeface="Wingdings"/>
              <a:buChar char=""/>
            </a:pPr>
            <a:endParaRPr lang="en-US" sz="3650" dirty="0">
              <a:latin typeface="Calibri"/>
              <a:cs typeface="Calibri"/>
            </a:endParaRPr>
          </a:p>
          <a:p>
            <a:pPr marL="464820" indent="-452755">
              <a:lnSpc>
                <a:spcPts val="4195"/>
              </a:lnSpc>
              <a:buClr>
                <a:srgbClr val="E30477"/>
              </a:buClr>
              <a:buFont typeface="Wingdings"/>
              <a:buChar char=""/>
              <a:tabLst>
                <a:tab pos="464820" algn="l"/>
                <a:tab pos="465455" algn="l"/>
              </a:tabLst>
            </a:pPr>
            <a:r>
              <a:rPr sz="3600" spc="-5" dirty="0">
                <a:latin typeface="Calibri"/>
                <a:cs typeface="Calibri"/>
              </a:rPr>
              <a:t>The bigger</a:t>
            </a:r>
            <a:r>
              <a:rPr sz="3600" spc="-45" dirty="0">
                <a:latin typeface="Calibri"/>
                <a:cs typeface="Calibri"/>
              </a:rPr>
              <a:t> </a:t>
            </a:r>
            <a:r>
              <a:rPr sz="3600" spc="-10" dirty="0">
                <a:latin typeface="Calibri"/>
                <a:cs typeface="Calibri"/>
              </a:rPr>
              <a:t>picture:</a:t>
            </a:r>
            <a:endParaRPr sz="3600" dirty="0">
              <a:latin typeface="Calibri"/>
              <a:cs typeface="Calibri"/>
            </a:endParaRPr>
          </a:p>
          <a:p>
            <a:pPr marL="818515" lvl="1" indent="-349250">
              <a:lnSpc>
                <a:spcPts val="3715"/>
              </a:lnSpc>
              <a:buClr>
                <a:srgbClr val="6AC2ED"/>
              </a:buClr>
              <a:buFont typeface="Wingdings"/>
              <a:buChar char=""/>
              <a:tabLst>
                <a:tab pos="818515" algn="l"/>
                <a:tab pos="819150" algn="l"/>
              </a:tabLst>
            </a:pPr>
            <a:r>
              <a:rPr sz="3200" spc="-5" dirty="0">
                <a:solidFill>
                  <a:srgbClr val="585858"/>
                </a:solidFill>
                <a:latin typeface="Calibri"/>
                <a:cs typeface="Calibri"/>
              </a:rPr>
              <a:t>Identity </a:t>
            </a:r>
            <a:r>
              <a:rPr sz="3200" dirty="0">
                <a:solidFill>
                  <a:srgbClr val="585858"/>
                </a:solidFill>
                <a:latin typeface="Calibri"/>
                <a:cs typeface="Calibri"/>
              </a:rPr>
              <a:t>and Access </a:t>
            </a:r>
            <a:r>
              <a:rPr sz="3200" spc="-5" dirty="0">
                <a:solidFill>
                  <a:srgbClr val="585858"/>
                </a:solidFill>
                <a:latin typeface="Calibri"/>
                <a:cs typeface="Calibri"/>
              </a:rPr>
              <a:t>Management</a:t>
            </a:r>
            <a:r>
              <a:rPr sz="3200" spc="5" dirty="0">
                <a:solidFill>
                  <a:srgbClr val="585858"/>
                </a:solidFill>
                <a:latin typeface="Calibri"/>
                <a:cs typeface="Calibri"/>
              </a:rPr>
              <a:t> </a:t>
            </a:r>
            <a:r>
              <a:rPr sz="3200" spc="-5" dirty="0">
                <a:solidFill>
                  <a:srgbClr val="585858"/>
                </a:solidFill>
                <a:latin typeface="Calibri"/>
                <a:cs typeface="Calibri"/>
              </a:rPr>
              <a:t>(IAM)</a:t>
            </a:r>
            <a:endParaRPr lang="en-US" sz="3200" dirty="0">
              <a:latin typeface="Calibri"/>
              <a:cs typeface="Calibri"/>
            </a:endParaRPr>
          </a:p>
          <a:p>
            <a:pPr lvl="1">
              <a:lnSpc>
                <a:spcPct val="100000"/>
              </a:lnSpc>
              <a:spcBef>
                <a:spcPts val="30"/>
              </a:spcBef>
              <a:buClr>
                <a:srgbClr val="6AC2ED"/>
              </a:buClr>
              <a:buFont typeface="Wingdings"/>
              <a:buChar char=""/>
            </a:pPr>
            <a:endParaRPr lang="en-US" sz="3650" dirty="0">
              <a:latin typeface="Calibri"/>
              <a:cs typeface="Calibri"/>
            </a:endParaRPr>
          </a:p>
          <a:p>
            <a:pPr marL="464820" indent="-452755">
              <a:lnSpc>
                <a:spcPts val="4195"/>
              </a:lnSpc>
              <a:buClr>
                <a:srgbClr val="E30477"/>
              </a:buClr>
              <a:buFont typeface="Wingdings"/>
              <a:buChar char=""/>
              <a:tabLst>
                <a:tab pos="464820" algn="l"/>
                <a:tab pos="465455" algn="l"/>
              </a:tabLst>
            </a:pPr>
            <a:r>
              <a:rPr sz="3600" spc="-15" dirty="0">
                <a:latin typeface="Calibri"/>
                <a:cs typeface="Calibri"/>
              </a:rPr>
              <a:t>Interesting</a:t>
            </a:r>
            <a:r>
              <a:rPr sz="3600" spc="-35" dirty="0">
                <a:latin typeface="Calibri"/>
                <a:cs typeface="Calibri"/>
              </a:rPr>
              <a:t> </a:t>
            </a:r>
            <a:r>
              <a:rPr sz="3600" spc="-5" dirty="0">
                <a:latin typeface="Calibri"/>
                <a:cs typeface="Calibri"/>
              </a:rPr>
              <a:t>technologies:</a:t>
            </a:r>
            <a:endParaRPr sz="3600" dirty="0">
              <a:latin typeface="Calibri"/>
              <a:cs typeface="Calibri"/>
            </a:endParaRPr>
          </a:p>
          <a:p>
            <a:pPr marL="818515" lvl="1" indent="-349250">
              <a:lnSpc>
                <a:spcPts val="3585"/>
              </a:lnSpc>
              <a:buClr>
                <a:srgbClr val="6AC2ED"/>
              </a:buClr>
              <a:buFont typeface="Wingdings"/>
              <a:buChar char=""/>
              <a:tabLst>
                <a:tab pos="818515" algn="l"/>
                <a:tab pos="819150" algn="l"/>
              </a:tabLst>
            </a:pPr>
            <a:r>
              <a:rPr sz="3200" spc="-20" dirty="0">
                <a:solidFill>
                  <a:srgbClr val="585858"/>
                </a:solidFill>
                <a:latin typeface="Calibri"/>
                <a:cs typeface="Calibri"/>
              </a:rPr>
              <a:t>Federated </a:t>
            </a:r>
            <a:r>
              <a:rPr sz="3200" spc="-10" dirty="0">
                <a:solidFill>
                  <a:srgbClr val="585858"/>
                </a:solidFill>
                <a:latin typeface="Calibri"/>
                <a:cs typeface="Calibri"/>
              </a:rPr>
              <a:t>authentication: </a:t>
            </a:r>
            <a:r>
              <a:rPr lang="en-US" sz="3200" spc="-10" dirty="0">
                <a:solidFill>
                  <a:srgbClr val="585858"/>
                </a:solidFill>
                <a:cs typeface="Calibri"/>
              </a:rPr>
              <a:t>OAuth, </a:t>
            </a:r>
            <a:r>
              <a:rPr sz="3200" spc="-5" dirty="0">
                <a:solidFill>
                  <a:srgbClr val="585858"/>
                </a:solidFill>
                <a:latin typeface="Calibri"/>
                <a:cs typeface="Calibri"/>
              </a:rPr>
              <a:t>SAML, </a:t>
            </a:r>
            <a:r>
              <a:rPr sz="3200" spc="-15" dirty="0">
                <a:solidFill>
                  <a:srgbClr val="585858"/>
                </a:solidFill>
                <a:latin typeface="Calibri"/>
                <a:cs typeface="Calibri"/>
              </a:rPr>
              <a:t>OpenID,</a:t>
            </a:r>
            <a:r>
              <a:rPr sz="3200" spc="80" dirty="0">
                <a:solidFill>
                  <a:srgbClr val="585858"/>
                </a:solidFill>
                <a:latin typeface="Calibri"/>
                <a:cs typeface="Calibri"/>
              </a:rPr>
              <a:t> </a:t>
            </a:r>
            <a:r>
              <a:rPr sz="3200" spc="-5" dirty="0">
                <a:solidFill>
                  <a:srgbClr val="585858"/>
                </a:solidFill>
                <a:latin typeface="Calibri"/>
                <a:cs typeface="Calibri"/>
              </a:rPr>
              <a:t>OIDC</a:t>
            </a:r>
            <a:endParaRPr sz="3200" dirty="0">
              <a:latin typeface="Calibri"/>
              <a:cs typeface="Calibri"/>
            </a:endParaRPr>
          </a:p>
          <a:p>
            <a:pPr marL="818515" lvl="1" indent="-349250">
              <a:lnSpc>
                <a:spcPts val="3710"/>
              </a:lnSpc>
              <a:buClr>
                <a:srgbClr val="6AC2ED"/>
              </a:buClr>
              <a:buFont typeface="Wingdings"/>
              <a:buChar char=""/>
              <a:tabLst>
                <a:tab pos="818515" algn="l"/>
                <a:tab pos="819150" algn="l"/>
              </a:tabLst>
            </a:pPr>
            <a:r>
              <a:rPr sz="3200" spc="-20" dirty="0">
                <a:solidFill>
                  <a:srgbClr val="585858"/>
                </a:solidFill>
                <a:latin typeface="Calibri"/>
                <a:cs typeface="Calibri"/>
              </a:rPr>
              <a:t>Federated </a:t>
            </a:r>
            <a:r>
              <a:rPr sz="3200" spc="-10" dirty="0">
                <a:solidFill>
                  <a:srgbClr val="585858"/>
                </a:solidFill>
                <a:latin typeface="Calibri"/>
                <a:cs typeface="Calibri"/>
              </a:rPr>
              <a:t>authorization:</a:t>
            </a:r>
            <a:r>
              <a:rPr sz="3200" spc="25" dirty="0">
                <a:solidFill>
                  <a:srgbClr val="585858"/>
                </a:solidFill>
                <a:latin typeface="Calibri"/>
                <a:cs typeface="Calibri"/>
              </a:rPr>
              <a:t> </a:t>
            </a:r>
            <a:r>
              <a:rPr lang="en-US" sz="3200" spc="-10" dirty="0">
                <a:solidFill>
                  <a:srgbClr val="585858"/>
                </a:solidFill>
                <a:latin typeface="Calibri"/>
                <a:cs typeface="Calibri"/>
              </a:rPr>
              <a:t>JWT</a:t>
            </a:r>
          </a:p>
          <a:p>
            <a:pPr marL="361315" indent="-349250">
              <a:lnSpc>
                <a:spcPts val="3710"/>
              </a:lnSpc>
              <a:buClr>
                <a:srgbClr val="6AC2ED"/>
              </a:buClr>
              <a:buFont typeface="Wingdings"/>
              <a:buChar char=""/>
              <a:tabLst>
                <a:tab pos="818515" algn="l"/>
                <a:tab pos="819150" algn="l"/>
              </a:tabLst>
            </a:pPr>
            <a:endParaRPr sz="3200" dirty="0">
              <a:latin typeface="Calibri"/>
              <a:cs typeface="Calibri"/>
            </a:endParaRPr>
          </a:p>
        </p:txBody>
      </p:sp>
    </p:spTree>
    <p:extLst>
      <p:ext uri="{BB962C8B-B14F-4D97-AF65-F5344CB8AC3E}">
        <p14:creationId xmlns:p14="http://schemas.microsoft.com/office/powerpoint/2010/main" val="19775083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119" y="139953"/>
            <a:ext cx="3996690" cy="757555"/>
          </a:xfrm>
          <a:prstGeom prst="rect">
            <a:avLst/>
          </a:prstGeom>
        </p:spPr>
        <p:txBody>
          <a:bodyPr vert="horz" wrap="square" lIns="0" tIns="12700" rIns="0" bIns="0" rtlCol="0">
            <a:spAutoFit/>
          </a:bodyPr>
          <a:lstStyle/>
          <a:p>
            <a:pPr marL="12700">
              <a:lnSpc>
                <a:spcPct val="100000"/>
              </a:lnSpc>
              <a:spcBef>
                <a:spcPts val="100"/>
              </a:spcBef>
            </a:pPr>
            <a:r>
              <a:rPr spc="-120" dirty="0"/>
              <a:t>Some </a:t>
            </a:r>
            <a:r>
              <a:rPr spc="-130" dirty="0"/>
              <a:t>final</a:t>
            </a:r>
            <a:r>
              <a:rPr spc="-500" dirty="0"/>
              <a:t> </a:t>
            </a:r>
            <a:r>
              <a:rPr spc="-155" dirty="0"/>
              <a:t>words</a:t>
            </a:r>
          </a:p>
        </p:txBody>
      </p:sp>
      <p:sp>
        <p:nvSpPr>
          <p:cNvPr id="3" name="object 3"/>
          <p:cNvSpPr txBox="1"/>
          <p:nvPr/>
        </p:nvSpPr>
        <p:spPr>
          <a:xfrm>
            <a:off x="501192" y="897508"/>
            <a:ext cx="11080115" cy="5498465"/>
          </a:xfrm>
          <a:prstGeom prst="rect">
            <a:avLst/>
          </a:prstGeom>
        </p:spPr>
        <p:txBody>
          <a:bodyPr vert="horz" wrap="square" lIns="0" tIns="131445" rIns="0" bIns="0" rtlCol="0">
            <a:spAutoFit/>
          </a:bodyPr>
          <a:lstStyle/>
          <a:p>
            <a:pPr marL="464820" indent="-452755">
              <a:lnSpc>
                <a:spcPct val="100000"/>
              </a:lnSpc>
              <a:spcBef>
                <a:spcPts val="1035"/>
              </a:spcBef>
              <a:buClr>
                <a:srgbClr val="E30477"/>
              </a:buClr>
              <a:buFont typeface="Wingdings"/>
              <a:buChar char=""/>
              <a:tabLst>
                <a:tab pos="464820" algn="l"/>
                <a:tab pos="465455" algn="l"/>
              </a:tabLst>
            </a:pPr>
            <a:r>
              <a:rPr sz="3600" dirty="0">
                <a:latin typeface="Calibri"/>
                <a:cs typeface="Calibri"/>
              </a:rPr>
              <a:t>Modern </a:t>
            </a:r>
            <a:r>
              <a:rPr sz="3600" spc="-15" dirty="0">
                <a:latin typeface="Calibri"/>
                <a:cs typeface="Calibri"/>
              </a:rPr>
              <a:t>software </a:t>
            </a:r>
            <a:r>
              <a:rPr sz="3600" dirty="0">
                <a:latin typeface="Calibri"/>
                <a:cs typeface="Calibri"/>
              </a:rPr>
              <a:t>all </a:t>
            </a:r>
            <a:r>
              <a:rPr sz="3600" spc="-5" dirty="0">
                <a:latin typeface="Calibri"/>
                <a:cs typeface="Calibri"/>
              </a:rPr>
              <a:t>depends on </a:t>
            </a:r>
            <a:r>
              <a:rPr sz="3600" dirty="0">
                <a:latin typeface="Calibri"/>
                <a:cs typeface="Calibri"/>
              </a:rPr>
              <a:t>access</a:t>
            </a:r>
            <a:r>
              <a:rPr sz="3600" spc="-50" dirty="0">
                <a:latin typeface="Calibri"/>
                <a:cs typeface="Calibri"/>
              </a:rPr>
              <a:t> </a:t>
            </a:r>
            <a:r>
              <a:rPr sz="3600" spc="-20" dirty="0">
                <a:latin typeface="Calibri"/>
                <a:cs typeface="Calibri"/>
              </a:rPr>
              <a:t>control</a:t>
            </a:r>
            <a:endParaRPr sz="3600">
              <a:latin typeface="Calibri"/>
              <a:cs typeface="Calibri"/>
            </a:endParaRPr>
          </a:p>
          <a:p>
            <a:pPr marL="464820" indent="-452755">
              <a:lnSpc>
                <a:spcPts val="4195"/>
              </a:lnSpc>
              <a:spcBef>
                <a:spcPts val="940"/>
              </a:spcBef>
              <a:buClr>
                <a:srgbClr val="E30477"/>
              </a:buClr>
              <a:buFont typeface="Wingdings"/>
              <a:buChar char=""/>
              <a:tabLst>
                <a:tab pos="464820" algn="l"/>
                <a:tab pos="465455" algn="l"/>
              </a:tabLst>
            </a:pPr>
            <a:r>
              <a:rPr sz="3600" dirty="0">
                <a:latin typeface="Calibri"/>
                <a:cs typeface="Calibri"/>
              </a:rPr>
              <a:t>But:</a:t>
            </a:r>
            <a:endParaRPr sz="3600">
              <a:latin typeface="Calibri"/>
              <a:cs typeface="Calibri"/>
            </a:endParaRPr>
          </a:p>
          <a:p>
            <a:pPr marL="818515" lvl="1" indent="-349250">
              <a:lnSpc>
                <a:spcPts val="3635"/>
              </a:lnSpc>
              <a:buClr>
                <a:srgbClr val="6AC2ED"/>
              </a:buClr>
              <a:buFont typeface="Wingdings"/>
              <a:buChar char=""/>
              <a:tabLst>
                <a:tab pos="818515" algn="l"/>
                <a:tab pos="819150" algn="l"/>
              </a:tabLst>
            </a:pPr>
            <a:r>
              <a:rPr sz="3200" spc="-15" dirty="0">
                <a:solidFill>
                  <a:srgbClr val="585858"/>
                </a:solidFill>
                <a:latin typeface="Calibri"/>
                <a:cs typeface="Calibri"/>
              </a:rPr>
              <a:t>Policies are complex </a:t>
            </a:r>
            <a:r>
              <a:rPr sz="3200" spc="-25" dirty="0">
                <a:solidFill>
                  <a:srgbClr val="585858"/>
                </a:solidFill>
                <a:latin typeface="Calibri"/>
                <a:cs typeface="Calibri"/>
              </a:rPr>
              <a:t>to </a:t>
            </a:r>
            <a:r>
              <a:rPr sz="3200" spc="-5" dirty="0">
                <a:solidFill>
                  <a:srgbClr val="585858"/>
                </a:solidFill>
                <a:latin typeface="Calibri"/>
                <a:cs typeface="Calibri"/>
              </a:rPr>
              <a:t>manage </a:t>
            </a:r>
            <a:r>
              <a:rPr sz="3200" dirty="0">
                <a:solidFill>
                  <a:srgbClr val="585858"/>
                </a:solidFill>
                <a:latin typeface="Calibri"/>
                <a:cs typeface="Calibri"/>
              </a:rPr>
              <a:t>in a </a:t>
            </a:r>
            <a:r>
              <a:rPr sz="3200" spc="-20" dirty="0">
                <a:solidFill>
                  <a:srgbClr val="585858"/>
                </a:solidFill>
                <a:latin typeface="Calibri"/>
                <a:cs typeface="Calibri"/>
              </a:rPr>
              <a:t>large</a:t>
            </a:r>
            <a:r>
              <a:rPr sz="3200" spc="105" dirty="0">
                <a:solidFill>
                  <a:srgbClr val="585858"/>
                </a:solidFill>
                <a:latin typeface="Calibri"/>
                <a:cs typeface="Calibri"/>
              </a:rPr>
              <a:t> </a:t>
            </a:r>
            <a:r>
              <a:rPr sz="3200" spc="-20" dirty="0">
                <a:solidFill>
                  <a:srgbClr val="585858"/>
                </a:solidFill>
                <a:latin typeface="Calibri"/>
                <a:cs typeface="Calibri"/>
              </a:rPr>
              <a:t>organization</a:t>
            </a:r>
            <a:endParaRPr sz="3200">
              <a:latin typeface="Calibri"/>
              <a:cs typeface="Calibri"/>
            </a:endParaRPr>
          </a:p>
          <a:p>
            <a:pPr marL="1271270" lvl="2" indent="-345440">
              <a:lnSpc>
                <a:spcPts val="3140"/>
              </a:lnSpc>
              <a:buClr>
                <a:srgbClr val="7BC961"/>
              </a:buClr>
              <a:buFont typeface="Arial"/>
              <a:buChar char="•"/>
              <a:tabLst>
                <a:tab pos="1271270" algn="l"/>
                <a:tab pos="1271905" algn="l"/>
              </a:tabLst>
            </a:pPr>
            <a:r>
              <a:rPr sz="2800" spc="-10" dirty="0">
                <a:solidFill>
                  <a:srgbClr val="585858"/>
                </a:solidFill>
                <a:latin typeface="Calibri"/>
                <a:cs typeface="Calibri"/>
              </a:rPr>
              <a:t>Choose </a:t>
            </a:r>
            <a:r>
              <a:rPr sz="2800" spc="-5" dirty="0">
                <a:solidFill>
                  <a:srgbClr val="585858"/>
                </a:solidFill>
                <a:latin typeface="Calibri"/>
                <a:cs typeface="Calibri"/>
              </a:rPr>
              <a:t>the </a:t>
            </a:r>
            <a:r>
              <a:rPr sz="2800" spc="-10" dirty="0">
                <a:solidFill>
                  <a:srgbClr val="585858"/>
                </a:solidFill>
                <a:latin typeface="Calibri"/>
                <a:cs typeface="Calibri"/>
              </a:rPr>
              <a:t>minimally </a:t>
            </a:r>
            <a:r>
              <a:rPr sz="2800" spc="-20" dirty="0">
                <a:solidFill>
                  <a:srgbClr val="585858"/>
                </a:solidFill>
                <a:latin typeface="Calibri"/>
                <a:cs typeface="Calibri"/>
              </a:rPr>
              <a:t>complex </a:t>
            </a:r>
            <a:r>
              <a:rPr sz="2800" spc="-5" dirty="0">
                <a:solidFill>
                  <a:srgbClr val="585858"/>
                </a:solidFill>
                <a:latin typeface="Calibri"/>
                <a:cs typeface="Calibri"/>
              </a:rPr>
              <a:t>model </a:t>
            </a:r>
            <a:r>
              <a:rPr sz="2800" spc="-25" dirty="0">
                <a:solidFill>
                  <a:srgbClr val="585858"/>
                </a:solidFill>
                <a:latin typeface="Calibri"/>
                <a:cs typeface="Calibri"/>
              </a:rPr>
              <a:t>for </a:t>
            </a:r>
            <a:r>
              <a:rPr sz="2800" spc="-15" dirty="0">
                <a:solidFill>
                  <a:srgbClr val="585858"/>
                </a:solidFill>
                <a:latin typeface="Calibri"/>
                <a:cs typeface="Calibri"/>
              </a:rPr>
              <a:t>your</a:t>
            </a:r>
            <a:r>
              <a:rPr sz="2800" spc="140" dirty="0">
                <a:solidFill>
                  <a:srgbClr val="585858"/>
                </a:solidFill>
                <a:latin typeface="Calibri"/>
                <a:cs typeface="Calibri"/>
              </a:rPr>
              <a:t> </a:t>
            </a:r>
            <a:r>
              <a:rPr sz="2800" spc="-5" dirty="0">
                <a:solidFill>
                  <a:srgbClr val="585858"/>
                </a:solidFill>
                <a:latin typeface="Calibri"/>
                <a:cs typeface="Calibri"/>
              </a:rPr>
              <a:t>rules</a:t>
            </a:r>
            <a:endParaRPr sz="2800">
              <a:latin typeface="Calibri"/>
              <a:cs typeface="Calibri"/>
            </a:endParaRPr>
          </a:p>
          <a:p>
            <a:pPr marL="818515" lvl="1" indent="-349250">
              <a:lnSpc>
                <a:spcPts val="3625"/>
              </a:lnSpc>
              <a:buClr>
                <a:srgbClr val="6AC2ED"/>
              </a:buClr>
              <a:buFont typeface="Wingdings"/>
              <a:buChar char=""/>
              <a:tabLst>
                <a:tab pos="818515" algn="l"/>
                <a:tab pos="819150" algn="l"/>
              </a:tabLst>
            </a:pPr>
            <a:r>
              <a:rPr sz="3200" spc="-15" dirty="0">
                <a:solidFill>
                  <a:srgbClr val="585858"/>
                </a:solidFill>
                <a:latin typeface="Calibri"/>
                <a:cs typeface="Calibri"/>
              </a:rPr>
              <a:t>Imperfect </a:t>
            </a:r>
            <a:r>
              <a:rPr sz="3200" spc="-5" dirty="0">
                <a:solidFill>
                  <a:srgbClr val="585858"/>
                </a:solidFill>
                <a:latin typeface="Calibri"/>
                <a:cs typeface="Calibri"/>
              </a:rPr>
              <a:t>because </a:t>
            </a:r>
            <a:r>
              <a:rPr sz="3200" dirty="0">
                <a:solidFill>
                  <a:srgbClr val="585858"/>
                </a:solidFill>
                <a:latin typeface="Calibri"/>
                <a:cs typeface="Calibri"/>
              </a:rPr>
              <a:t>of </a:t>
            </a:r>
            <a:r>
              <a:rPr sz="3200" spc="-5" dirty="0">
                <a:solidFill>
                  <a:srgbClr val="585858"/>
                </a:solidFill>
                <a:latin typeface="Calibri"/>
                <a:cs typeface="Calibri"/>
              </a:rPr>
              <a:t>bugs </a:t>
            </a:r>
            <a:r>
              <a:rPr sz="3200" dirty="0">
                <a:solidFill>
                  <a:srgbClr val="585858"/>
                </a:solidFill>
                <a:latin typeface="Calibri"/>
                <a:cs typeface="Calibri"/>
              </a:rPr>
              <a:t>in the</a:t>
            </a:r>
            <a:r>
              <a:rPr sz="3200" spc="20" dirty="0">
                <a:solidFill>
                  <a:srgbClr val="585858"/>
                </a:solidFill>
                <a:latin typeface="Calibri"/>
                <a:cs typeface="Calibri"/>
              </a:rPr>
              <a:t> </a:t>
            </a:r>
            <a:r>
              <a:rPr sz="3200" dirty="0">
                <a:solidFill>
                  <a:srgbClr val="585858"/>
                </a:solidFill>
                <a:latin typeface="Calibri"/>
                <a:cs typeface="Calibri"/>
              </a:rPr>
              <a:t>mechanism</a:t>
            </a:r>
            <a:endParaRPr sz="3200">
              <a:latin typeface="Calibri"/>
              <a:cs typeface="Calibri"/>
            </a:endParaRPr>
          </a:p>
          <a:p>
            <a:pPr marL="1271270" lvl="2" indent="-345440">
              <a:lnSpc>
                <a:spcPts val="3140"/>
              </a:lnSpc>
              <a:buClr>
                <a:srgbClr val="7BC961"/>
              </a:buClr>
              <a:buFont typeface="Arial"/>
              <a:buChar char="•"/>
              <a:tabLst>
                <a:tab pos="1271270" algn="l"/>
                <a:tab pos="1271905" algn="l"/>
              </a:tabLst>
            </a:pPr>
            <a:r>
              <a:rPr sz="2800" spc="-25" dirty="0">
                <a:solidFill>
                  <a:srgbClr val="585858"/>
                </a:solidFill>
                <a:latin typeface="Calibri"/>
                <a:cs typeface="Calibri"/>
              </a:rPr>
              <a:t>Make </a:t>
            </a:r>
            <a:r>
              <a:rPr sz="2800" spc="-5" dirty="0">
                <a:solidFill>
                  <a:srgbClr val="585858"/>
                </a:solidFill>
                <a:latin typeface="Calibri"/>
                <a:cs typeface="Calibri"/>
              </a:rPr>
              <a:t>the mechanism as </a:t>
            </a:r>
            <a:r>
              <a:rPr sz="2800" spc="-10" dirty="0">
                <a:solidFill>
                  <a:srgbClr val="585858"/>
                </a:solidFill>
                <a:latin typeface="Calibri"/>
                <a:cs typeface="Calibri"/>
              </a:rPr>
              <a:t>simple </a:t>
            </a:r>
            <a:r>
              <a:rPr sz="2800" spc="-5" dirty="0">
                <a:solidFill>
                  <a:srgbClr val="585858"/>
                </a:solidFill>
                <a:latin typeface="Calibri"/>
                <a:cs typeface="Calibri"/>
              </a:rPr>
              <a:t>as</a:t>
            </a:r>
            <a:r>
              <a:rPr sz="2800" spc="110" dirty="0">
                <a:solidFill>
                  <a:srgbClr val="585858"/>
                </a:solidFill>
                <a:latin typeface="Calibri"/>
                <a:cs typeface="Calibri"/>
              </a:rPr>
              <a:t> </a:t>
            </a:r>
            <a:r>
              <a:rPr sz="2800" spc="-10" dirty="0">
                <a:solidFill>
                  <a:srgbClr val="585858"/>
                </a:solidFill>
                <a:latin typeface="Calibri"/>
                <a:cs typeface="Calibri"/>
              </a:rPr>
              <a:t>possible</a:t>
            </a:r>
            <a:endParaRPr sz="2800">
              <a:latin typeface="Calibri"/>
              <a:cs typeface="Calibri"/>
            </a:endParaRPr>
          </a:p>
          <a:p>
            <a:pPr marL="818515" lvl="1" indent="-349250">
              <a:lnSpc>
                <a:spcPts val="3565"/>
              </a:lnSpc>
              <a:buClr>
                <a:srgbClr val="6AC2ED"/>
              </a:buClr>
              <a:buFont typeface="Wingdings"/>
              <a:buChar char=""/>
              <a:tabLst>
                <a:tab pos="818515" algn="l"/>
                <a:tab pos="819150" algn="l"/>
              </a:tabLst>
            </a:pPr>
            <a:r>
              <a:rPr sz="3200" spc="-15" dirty="0">
                <a:solidFill>
                  <a:srgbClr val="585858"/>
                </a:solidFill>
                <a:latin typeface="Calibri"/>
                <a:cs typeface="Calibri"/>
              </a:rPr>
              <a:t>Imperfect </a:t>
            </a:r>
            <a:r>
              <a:rPr sz="3200" spc="-5" dirty="0">
                <a:solidFill>
                  <a:srgbClr val="585858"/>
                </a:solidFill>
                <a:latin typeface="Calibri"/>
                <a:cs typeface="Calibri"/>
              </a:rPr>
              <a:t>due </a:t>
            </a:r>
            <a:r>
              <a:rPr sz="3200" spc="-20" dirty="0">
                <a:solidFill>
                  <a:srgbClr val="585858"/>
                </a:solidFill>
                <a:latin typeface="Calibri"/>
                <a:cs typeface="Calibri"/>
              </a:rPr>
              <a:t>to </a:t>
            </a:r>
            <a:r>
              <a:rPr sz="3200" spc="-10" dirty="0">
                <a:solidFill>
                  <a:srgbClr val="585858"/>
                </a:solidFill>
                <a:latin typeface="Calibri"/>
                <a:cs typeface="Calibri"/>
              </a:rPr>
              <a:t>mismatches between </a:t>
            </a:r>
            <a:r>
              <a:rPr sz="3200" spc="-5" dirty="0">
                <a:solidFill>
                  <a:srgbClr val="585858"/>
                </a:solidFill>
                <a:latin typeface="Calibri"/>
                <a:cs typeface="Calibri"/>
              </a:rPr>
              <a:t>policy </a:t>
            </a:r>
            <a:r>
              <a:rPr sz="3200" dirty="0">
                <a:solidFill>
                  <a:srgbClr val="585858"/>
                </a:solidFill>
                <a:latin typeface="Calibri"/>
                <a:cs typeface="Calibri"/>
              </a:rPr>
              <a:t>and</a:t>
            </a:r>
            <a:r>
              <a:rPr sz="3200" spc="170" dirty="0">
                <a:solidFill>
                  <a:srgbClr val="585858"/>
                </a:solidFill>
                <a:latin typeface="Calibri"/>
                <a:cs typeface="Calibri"/>
              </a:rPr>
              <a:t> </a:t>
            </a:r>
            <a:r>
              <a:rPr sz="3200" spc="-5" dirty="0">
                <a:solidFill>
                  <a:srgbClr val="585858"/>
                </a:solidFill>
                <a:latin typeface="Calibri"/>
                <a:cs typeface="Calibri"/>
              </a:rPr>
              <a:t>mechanism</a:t>
            </a:r>
            <a:endParaRPr sz="3200">
              <a:latin typeface="Calibri"/>
              <a:cs typeface="Calibri"/>
            </a:endParaRPr>
          </a:p>
          <a:p>
            <a:pPr marL="818515" lvl="1" indent="-349250">
              <a:lnSpc>
                <a:spcPts val="3635"/>
              </a:lnSpc>
              <a:buClr>
                <a:srgbClr val="6AC2ED"/>
              </a:buClr>
              <a:buFont typeface="Wingdings"/>
              <a:buChar char=""/>
              <a:tabLst>
                <a:tab pos="818515" algn="l"/>
                <a:tab pos="819150" algn="l"/>
              </a:tabLst>
            </a:pPr>
            <a:r>
              <a:rPr sz="3200" dirty="0">
                <a:solidFill>
                  <a:srgbClr val="585858"/>
                </a:solidFill>
                <a:latin typeface="Calibri"/>
                <a:cs typeface="Calibri"/>
              </a:rPr>
              <a:t>Access </a:t>
            </a:r>
            <a:r>
              <a:rPr sz="3200" spc="-20" dirty="0">
                <a:solidFill>
                  <a:srgbClr val="585858"/>
                </a:solidFill>
                <a:latin typeface="Calibri"/>
                <a:cs typeface="Calibri"/>
              </a:rPr>
              <a:t>control </a:t>
            </a:r>
            <a:r>
              <a:rPr sz="3200" spc="-5" dirty="0">
                <a:solidFill>
                  <a:srgbClr val="585858"/>
                </a:solidFill>
                <a:latin typeface="Calibri"/>
                <a:cs typeface="Calibri"/>
              </a:rPr>
              <a:t>depends </a:t>
            </a:r>
            <a:r>
              <a:rPr sz="3200" dirty="0">
                <a:solidFill>
                  <a:srgbClr val="585858"/>
                </a:solidFill>
                <a:latin typeface="Calibri"/>
                <a:cs typeface="Calibri"/>
              </a:rPr>
              <a:t>on absence of </a:t>
            </a:r>
            <a:r>
              <a:rPr sz="3200" spc="-5" dirty="0">
                <a:solidFill>
                  <a:srgbClr val="585858"/>
                </a:solidFill>
                <a:latin typeface="Calibri"/>
                <a:cs typeface="Calibri"/>
              </a:rPr>
              <a:t>other security</a:t>
            </a:r>
            <a:r>
              <a:rPr sz="3200" spc="-25" dirty="0">
                <a:solidFill>
                  <a:srgbClr val="585858"/>
                </a:solidFill>
                <a:latin typeface="Calibri"/>
                <a:cs typeface="Calibri"/>
              </a:rPr>
              <a:t> </a:t>
            </a:r>
            <a:r>
              <a:rPr sz="3200" spc="-5" dirty="0">
                <a:solidFill>
                  <a:srgbClr val="585858"/>
                </a:solidFill>
                <a:latin typeface="Calibri"/>
                <a:cs typeface="Calibri"/>
              </a:rPr>
              <a:t>bugs</a:t>
            </a:r>
            <a:endParaRPr sz="3200">
              <a:latin typeface="Calibri"/>
              <a:cs typeface="Calibri"/>
            </a:endParaRPr>
          </a:p>
          <a:p>
            <a:pPr marL="1271270" lvl="2" indent="-345440">
              <a:lnSpc>
                <a:spcPts val="3285"/>
              </a:lnSpc>
              <a:buClr>
                <a:srgbClr val="7BC961"/>
              </a:buClr>
              <a:buFont typeface="Arial"/>
              <a:buChar char="•"/>
              <a:tabLst>
                <a:tab pos="1271270" algn="l"/>
                <a:tab pos="1271905" algn="l"/>
              </a:tabLst>
            </a:pPr>
            <a:r>
              <a:rPr sz="2800" spc="-10" dirty="0">
                <a:solidFill>
                  <a:srgbClr val="585858"/>
                </a:solidFill>
                <a:latin typeface="Calibri"/>
                <a:cs typeface="Calibri"/>
              </a:rPr>
              <a:t>Implement least</a:t>
            </a:r>
            <a:r>
              <a:rPr sz="2800" spc="20" dirty="0">
                <a:solidFill>
                  <a:srgbClr val="585858"/>
                </a:solidFill>
                <a:latin typeface="Calibri"/>
                <a:cs typeface="Calibri"/>
              </a:rPr>
              <a:t> </a:t>
            </a:r>
            <a:r>
              <a:rPr sz="2800" spc="-10" dirty="0">
                <a:solidFill>
                  <a:srgbClr val="585858"/>
                </a:solidFill>
                <a:latin typeface="Calibri"/>
                <a:cs typeface="Calibri"/>
              </a:rPr>
              <a:t>privilege</a:t>
            </a:r>
            <a:endParaRPr sz="2800">
              <a:latin typeface="Calibri"/>
              <a:cs typeface="Calibri"/>
            </a:endParaRPr>
          </a:p>
          <a:p>
            <a:pPr marL="464820" marR="5080" indent="-452755">
              <a:lnSpc>
                <a:spcPts val="3460"/>
              </a:lnSpc>
              <a:spcBef>
                <a:spcPts val="1740"/>
              </a:spcBef>
              <a:buClr>
                <a:srgbClr val="E30477"/>
              </a:buClr>
              <a:buFont typeface="Wingdings"/>
              <a:buChar char=""/>
              <a:tabLst>
                <a:tab pos="464820" algn="l"/>
                <a:tab pos="465455" algn="l"/>
              </a:tabLst>
            </a:pPr>
            <a:r>
              <a:rPr sz="3600" spc="-10" dirty="0">
                <a:latin typeface="Calibri"/>
                <a:cs typeface="Calibri"/>
              </a:rPr>
              <a:t>After </a:t>
            </a:r>
            <a:r>
              <a:rPr sz="3600" dirty="0">
                <a:latin typeface="Calibri"/>
                <a:cs typeface="Calibri"/>
              </a:rPr>
              <a:t>all </a:t>
            </a:r>
            <a:r>
              <a:rPr sz="3600" spc="-10" dirty="0">
                <a:latin typeface="Calibri"/>
                <a:cs typeface="Calibri"/>
              </a:rPr>
              <a:t>this, </a:t>
            </a:r>
            <a:r>
              <a:rPr sz="3600" spc="-5" dirty="0">
                <a:latin typeface="Calibri"/>
                <a:cs typeface="Calibri"/>
              </a:rPr>
              <a:t>breaches </a:t>
            </a:r>
            <a:r>
              <a:rPr sz="3600" dirty="0">
                <a:latin typeface="Calibri"/>
                <a:cs typeface="Calibri"/>
              </a:rPr>
              <a:t>will </a:t>
            </a:r>
            <a:r>
              <a:rPr sz="3600" spc="-10" dirty="0">
                <a:latin typeface="Calibri"/>
                <a:cs typeface="Calibri"/>
              </a:rPr>
              <a:t>still </a:t>
            </a:r>
            <a:r>
              <a:rPr sz="3600" spc="-5" dirty="0">
                <a:latin typeface="Calibri"/>
                <a:cs typeface="Calibri"/>
              </a:rPr>
              <a:t>occur so </a:t>
            </a:r>
            <a:r>
              <a:rPr sz="3600" spc="-10" dirty="0">
                <a:latin typeface="Calibri"/>
                <a:cs typeface="Calibri"/>
              </a:rPr>
              <a:t>pepare </a:t>
            </a:r>
            <a:r>
              <a:rPr sz="3600" dirty="0">
                <a:latin typeface="Calibri"/>
                <a:cs typeface="Calibri"/>
              </a:rPr>
              <a:t>and </a:t>
            </a:r>
            <a:r>
              <a:rPr sz="3600" spc="-25" dirty="0">
                <a:latin typeface="Calibri"/>
                <a:cs typeface="Calibri"/>
              </a:rPr>
              <a:t>avoid  </a:t>
            </a:r>
            <a:r>
              <a:rPr sz="3600" spc="-5" dirty="0">
                <a:latin typeface="Calibri"/>
                <a:cs typeface="Calibri"/>
              </a:rPr>
              <a:t>being </a:t>
            </a:r>
            <a:r>
              <a:rPr sz="3600" spc="-10" dirty="0">
                <a:latin typeface="Calibri"/>
                <a:cs typeface="Calibri"/>
              </a:rPr>
              <a:t>caught </a:t>
            </a:r>
            <a:r>
              <a:rPr sz="3600" spc="-15" dirty="0">
                <a:latin typeface="Calibri"/>
                <a:cs typeface="Calibri"/>
              </a:rPr>
              <a:t>off</a:t>
            </a:r>
            <a:r>
              <a:rPr sz="3600" spc="-30" dirty="0">
                <a:latin typeface="Calibri"/>
                <a:cs typeface="Calibri"/>
              </a:rPr>
              <a:t> </a:t>
            </a:r>
            <a:r>
              <a:rPr sz="3600" spc="-10" dirty="0">
                <a:latin typeface="Calibri"/>
                <a:cs typeface="Calibri"/>
              </a:rPr>
              <a:t>guard</a:t>
            </a:r>
            <a:endParaRPr sz="3600">
              <a:latin typeface="Calibri"/>
              <a:cs typeface="Calibri"/>
            </a:endParaRPr>
          </a:p>
        </p:txBody>
      </p:sp>
    </p:spTree>
    <p:extLst>
      <p:ext uri="{BB962C8B-B14F-4D97-AF65-F5344CB8AC3E}">
        <p14:creationId xmlns:p14="http://schemas.microsoft.com/office/powerpoint/2010/main" val="35141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a:extLst>
              <a:ext uri="{FF2B5EF4-FFF2-40B4-BE49-F238E27FC236}">
                <a16:creationId xmlns:a16="http://schemas.microsoft.com/office/drawing/2014/main" id="{60322799-0E7F-C34F-BC0A-B24BBF3A4A69}"/>
              </a:ext>
            </a:extLst>
          </p:cNvPr>
          <p:cNvSpPr>
            <a:spLocks noGrp="1" noChangeArrowheads="1"/>
          </p:cNvSpPr>
          <p:nvPr>
            <p:ph type="ctrTitle"/>
          </p:nvPr>
        </p:nvSpPr>
        <p:spPr>
          <a:xfrm>
            <a:off x="1524000" y="1408113"/>
            <a:ext cx="9144000" cy="2387600"/>
          </a:xfrm>
        </p:spPr>
        <p:txBody>
          <a:bodyPr/>
          <a:lstStyle/>
          <a:p>
            <a:r>
              <a:rPr lang="en-US" altLang="en-US" sz="4000" dirty="0">
                <a:solidFill>
                  <a:srgbClr val="0000FF"/>
                </a:solidFill>
              </a:rPr>
              <a:t>Questions?</a:t>
            </a:r>
          </a:p>
        </p:txBody>
      </p:sp>
    </p:spTree>
    <p:extLst>
      <p:ext uri="{BB962C8B-B14F-4D97-AF65-F5344CB8AC3E}">
        <p14:creationId xmlns:p14="http://schemas.microsoft.com/office/powerpoint/2010/main" val="53264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3457" y="172449"/>
            <a:ext cx="5373370" cy="689932"/>
          </a:xfrm>
          <a:prstGeom prst="rect">
            <a:avLst/>
          </a:prstGeom>
        </p:spPr>
        <p:txBody>
          <a:bodyPr vert="horz" wrap="square" lIns="0" tIns="12700" rIns="0" bIns="0" rtlCol="0">
            <a:spAutoFit/>
          </a:bodyPr>
          <a:lstStyle/>
          <a:p>
            <a:pPr marL="12700">
              <a:lnSpc>
                <a:spcPct val="100000"/>
              </a:lnSpc>
              <a:spcBef>
                <a:spcPts val="100"/>
              </a:spcBef>
            </a:pPr>
            <a:r>
              <a:rPr spc="-135" dirty="0"/>
              <a:t>What </a:t>
            </a:r>
            <a:r>
              <a:rPr spc="-80" dirty="0"/>
              <a:t>is </a:t>
            </a:r>
            <a:r>
              <a:rPr lang="en-US" spc="-135" dirty="0"/>
              <a:t>A</a:t>
            </a:r>
            <a:r>
              <a:rPr spc="-135" dirty="0"/>
              <a:t>ccess</a:t>
            </a:r>
            <a:r>
              <a:rPr lang="en-US" spc="-135" dirty="0"/>
              <a:t> </a:t>
            </a:r>
            <a:r>
              <a:rPr spc="-695" dirty="0"/>
              <a:t> </a:t>
            </a:r>
            <a:r>
              <a:rPr lang="en-US" spc="-160" dirty="0"/>
              <a:t>C</a:t>
            </a:r>
            <a:r>
              <a:rPr spc="-160" dirty="0"/>
              <a:t>ontrol?</a:t>
            </a:r>
          </a:p>
        </p:txBody>
      </p:sp>
      <p:grpSp>
        <p:nvGrpSpPr>
          <p:cNvPr id="3" name="object 3"/>
          <p:cNvGrpSpPr/>
          <p:nvPr/>
        </p:nvGrpSpPr>
        <p:grpSpPr>
          <a:xfrm>
            <a:off x="1028941" y="1449450"/>
            <a:ext cx="10134600" cy="1923414"/>
            <a:chOff x="1028941" y="1449450"/>
            <a:chExt cx="10134600" cy="1923414"/>
          </a:xfrm>
        </p:grpSpPr>
        <p:sp>
          <p:nvSpPr>
            <p:cNvPr id="4" name="object 4"/>
            <p:cNvSpPr/>
            <p:nvPr/>
          </p:nvSpPr>
          <p:spPr>
            <a:xfrm>
              <a:off x="1035291" y="1455800"/>
              <a:ext cx="10121900" cy="1910714"/>
            </a:xfrm>
            <a:custGeom>
              <a:avLst/>
              <a:gdLst/>
              <a:ahLst/>
              <a:cxnLst/>
              <a:rect l="l" t="t" r="r" b="b"/>
              <a:pathLst>
                <a:path w="10121900" h="1910714">
                  <a:moveTo>
                    <a:pt x="9803015" y="0"/>
                  </a:moveTo>
                  <a:lnTo>
                    <a:pt x="318401" y="0"/>
                  </a:lnTo>
                  <a:lnTo>
                    <a:pt x="271348" y="3450"/>
                  </a:lnTo>
                  <a:lnTo>
                    <a:pt x="226439" y="13475"/>
                  </a:lnTo>
                  <a:lnTo>
                    <a:pt x="184167" y="29583"/>
                  </a:lnTo>
                  <a:lnTo>
                    <a:pt x="145024" y="51280"/>
                  </a:lnTo>
                  <a:lnTo>
                    <a:pt x="109503" y="78077"/>
                  </a:lnTo>
                  <a:lnTo>
                    <a:pt x="78095" y="109480"/>
                  </a:lnTo>
                  <a:lnTo>
                    <a:pt x="51294" y="144999"/>
                  </a:lnTo>
                  <a:lnTo>
                    <a:pt x="29591" y="184141"/>
                  </a:lnTo>
                  <a:lnTo>
                    <a:pt x="13480" y="226414"/>
                  </a:lnTo>
                  <a:lnTo>
                    <a:pt x="3452" y="271327"/>
                  </a:lnTo>
                  <a:lnTo>
                    <a:pt x="0" y="318388"/>
                  </a:lnTo>
                  <a:lnTo>
                    <a:pt x="0" y="1591818"/>
                  </a:lnTo>
                  <a:lnTo>
                    <a:pt x="3452" y="1638879"/>
                  </a:lnTo>
                  <a:lnTo>
                    <a:pt x="13480" y="1683792"/>
                  </a:lnTo>
                  <a:lnTo>
                    <a:pt x="29591" y="1726065"/>
                  </a:lnTo>
                  <a:lnTo>
                    <a:pt x="51294" y="1765207"/>
                  </a:lnTo>
                  <a:lnTo>
                    <a:pt x="78095" y="1800726"/>
                  </a:lnTo>
                  <a:lnTo>
                    <a:pt x="109503" y="1832129"/>
                  </a:lnTo>
                  <a:lnTo>
                    <a:pt x="145024" y="1858926"/>
                  </a:lnTo>
                  <a:lnTo>
                    <a:pt x="184167" y="1880623"/>
                  </a:lnTo>
                  <a:lnTo>
                    <a:pt x="226439" y="1896731"/>
                  </a:lnTo>
                  <a:lnTo>
                    <a:pt x="271348" y="1906756"/>
                  </a:lnTo>
                  <a:lnTo>
                    <a:pt x="318401" y="1910207"/>
                  </a:lnTo>
                  <a:lnTo>
                    <a:pt x="9803015" y="1910207"/>
                  </a:lnTo>
                  <a:lnTo>
                    <a:pt x="9850076" y="1906756"/>
                  </a:lnTo>
                  <a:lnTo>
                    <a:pt x="9894990" y="1896731"/>
                  </a:lnTo>
                  <a:lnTo>
                    <a:pt x="9937263" y="1880623"/>
                  </a:lnTo>
                  <a:lnTo>
                    <a:pt x="9976405" y="1858926"/>
                  </a:lnTo>
                  <a:lnTo>
                    <a:pt x="10011924" y="1832129"/>
                  </a:lnTo>
                  <a:lnTo>
                    <a:pt x="10043327" y="1800726"/>
                  </a:lnTo>
                  <a:lnTo>
                    <a:pt x="10070123" y="1765207"/>
                  </a:lnTo>
                  <a:lnTo>
                    <a:pt x="10091821" y="1726065"/>
                  </a:lnTo>
                  <a:lnTo>
                    <a:pt x="10107928" y="1683792"/>
                  </a:lnTo>
                  <a:lnTo>
                    <a:pt x="10117953" y="1638879"/>
                  </a:lnTo>
                  <a:lnTo>
                    <a:pt x="10121404" y="1591818"/>
                  </a:lnTo>
                  <a:lnTo>
                    <a:pt x="10121404" y="318388"/>
                  </a:lnTo>
                  <a:lnTo>
                    <a:pt x="10117953" y="271327"/>
                  </a:lnTo>
                  <a:lnTo>
                    <a:pt x="10107928" y="226414"/>
                  </a:lnTo>
                  <a:lnTo>
                    <a:pt x="10091821" y="184141"/>
                  </a:lnTo>
                  <a:lnTo>
                    <a:pt x="10070123" y="144999"/>
                  </a:lnTo>
                  <a:lnTo>
                    <a:pt x="10043327" y="109480"/>
                  </a:lnTo>
                  <a:lnTo>
                    <a:pt x="10011924" y="78077"/>
                  </a:lnTo>
                  <a:lnTo>
                    <a:pt x="9976405" y="51280"/>
                  </a:lnTo>
                  <a:lnTo>
                    <a:pt x="9937263" y="29583"/>
                  </a:lnTo>
                  <a:lnTo>
                    <a:pt x="9894990" y="13475"/>
                  </a:lnTo>
                  <a:lnTo>
                    <a:pt x="9850076" y="3450"/>
                  </a:lnTo>
                  <a:lnTo>
                    <a:pt x="9803015" y="0"/>
                  </a:lnTo>
                  <a:close/>
                </a:path>
              </a:pathLst>
            </a:custGeom>
            <a:solidFill>
              <a:srgbClr val="E0F3FB"/>
            </a:solidFill>
          </p:spPr>
          <p:txBody>
            <a:bodyPr wrap="square" lIns="0" tIns="0" rIns="0" bIns="0" rtlCol="0"/>
            <a:lstStyle/>
            <a:p>
              <a:endParaRPr/>
            </a:p>
          </p:txBody>
        </p:sp>
        <p:sp>
          <p:nvSpPr>
            <p:cNvPr id="5" name="object 5"/>
            <p:cNvSpPr/>
            <p:nvPr/>
          </p:nvSpPr>
          <p:spPr>
            <a:xfrm>
              <a:off x="1035291" y="1455800"/>
              <a:ext cx="10121900" cy="1910714"/>
            </a:xfrm>
            <a:custGeom>
              <a:avLst/>
              <a:gdLst/>
              <a:ahLst/>
              <a:cxnLst/>
              <a:rect l="l" t="t" r="r" b="b"/>
              <a:pathLst>
                <a:path w="10121900" h="1910714">
                  <a:moveTo>
                    <a:pt x="0" y="318388"/>
                  </a:moveTo>
                  <a:lnTo>
                    <a:pt x="3452" y="271327"/>
                  </a:lnTo>
                  <a:lnTo>
                    <a:pt x="13480" y="226414"/>
                  </a:lnTo>
                  <a:lnTo>
                    <a:pt x="29591" y="184141"/>
                  </a:lnTo>
                  <a:lnTo>
                    <a:pt x="51294" y="144999"/>
                  </a:lnTo>
                  <a:lnTo>
                    <a:pt x="78095" y="109480"/>
                  </a:lnTo>
                  <a:lnTo>
                    <a:pt x="109503" y="78077"/>
                  </a:lnTo>
                  <a:lnTo>
                    <a:pt x="145024" y="51280"/>
                  </a:lnTo>
                  <a:lnTo>
                    <a:pt x="184167" y="29583"/>
                  </a:lnTo>
                  <a:lnTo>
                    <a:pt x="226439" y="13475"/>
                  </a:lnTo>
                  <a:lnTo>
                    <a:pt x="271348" y="3450"/>
                  </a:lnTo>
                  <a:lnTo>
                    <a:pt x="318401" y="0"/>
                  </a:lnTo>
                  <a:lnTo>
                    <a:pt x="9803015" y="0"/>
                  </a:lnTo>
                  <a:lnTo>
                    <a:pt x="9850076" y="3450"/>
                  </a:lnTo>
                  <a:lnTo>
                    <a:pt x="9894990" y="13475"/>
                  </a:lnTo>
                  <a:lnTo>
                    <a:pt x="9937263" y="29583"/>
                  </a:lnTo>
                  <a:lnTo>
                    <a:pt x="9976405" y="51280"/>
                  </a:lnTo>
                  <a:lnTo>
                    <a:pt x="10011924" y="78077"/>
                  </a:lnTo>
                  <a:lnTo>
                    <a:pt x="10043327" y="109480"/>
                  </a:lnTo>
                  <a:lnTo>
                    <a:pt x="10070123" y="144999"/>
                  </a:lnTo>
                  <a:lnTo>
                    <a:pt x="10091821" y="184141"/>
                  </a:lnTo>
                  <a:lnTo>
                    <a:pt x="10107928" y="226414"/>
                  </a:lnTo>
                  <a:lnTo>
                    <a:pt x="10117953" y="271327"/>
                  </a:lnTo>
                  <a:lnTo>
                    <a:pt x="10121404" y="318388"/>
                  </a:lnTo>
                  <a:lnTo>
                    <a:pt x="10121404" y="1591818"/>
                  </a:lnTo>
                  <a:lnTo>
                    <a:pt x="10117953" y="1638879"/>
                  </a:lnTo>
                  <a:lnTo>
                    <a:pt x="10107928" y="1683792"/>
                  </a:lnTo>
                  <a:lnTo>
                    <a:pt x="10091821" y="1726065"/>
                  </a:lnTo>
                  <a:lnTo>
                    <a:pt x="10070123" y="1765207"/>
                  </a:lnTo>
                  <a:lnTo>
                    <a:pt x="10043327" y="1800726"/>
                  </a:lnTo>
                  <a:lnTo>
                    <a:pt x="10011924" y="1832129"/>
                  </a:lnTo>
                  <a:lnTo>
                    <a:pt x="9976405" y="1858926"/>
                  </a:lnTo>
                  <a:lnTo>
                    <a:pt x="9937263" y="1880623"/>
                  </a:lnTo>
                  <a:lnTo>
                    <a:pt x="9894990" y="1896731"/>
                  </a:lnTo>
                  <a:lnTo>
                    <a:pt x="9850076" y="1906756"/>
                  </a:lnTo>
                  <a:lnTo>
                    <a:pt x="9803015" y="1910207"/>
                  </a:lnTo>
                  <a:lnTo>
                    <a:pt x="318401" y="1910207"/>
                  </a:lnTo>
                  <a:lnTo>
                    <a:pt x="271348" y="1906756"/>
                  </a:lnTo>
                  <a:lnTo>
                    <a:pt x="226439" y="1896731"/>
                  </a:lnTo>
                  <a:lnTo>
                    <a:pt x="184167" y="1880623"/>
                  </a:lnTo>
                  <a:lnTo>
                    <a:pt x="145024" y="1858926"/>
                  </a:lnTo>
                  <a:lnTo>
                    <a:pt x="109503" y="1832129"/>
                  </a:lnTo>
                  <a:lnTo>
                    <a:pt x="78095" y="1800726"/>
                  </a:lnTo>
                  <a:lnTo>
                    <a:pt x="51294" y="1765207"/>
                  </a:lnTo>
                  <a:lnTo>
                    <a:pt x="29591" y="1726065"/>
                  </a:lnTo>
                  <a:lnTo>
                    <a:pt x="13480" y="1683792"/>
                  </a:lnTo>
                  <a:lnTo>
                    <a:pt x="3452" y="1638879"/>
                  </a:lnTo>
                  <a:lnTo>
                    <a:pt x="0" y="1591818"/>
                  </a:lnTo>
                  <a:lnTo>
                    <a:pt x="0" y="318388"/>
                  </a:lnTo>
                  <a:close/>
                </a:path>
              </a:pathLst>
            </a:custGeom>
            <a:ln w="12700">
              <a:solidFill>
                <a:srgbClr val="7089AC"/>
              </a:solidFill>
            </a:ln>
          </p:spPr>
          <p:txBody>
            <a:bodyPr wrap="square" lIns="0" tIns="0" rIns="0" bIns="0" rtlCol="0"/>
            <a:lstStyle/>
            <a:p>
              <a:endParaRPr/>
            </a:p>
          </p:txBody>
        </p:sp>
      </p:grpSp>
      <p:sp>
        <p:nvSpPr>
          <p:cNvPr id="6" name="object 6"/>
          <p:cNvSpPr txBox="1"/>
          <p:nvPr/>
        </p:nvSpPr>
        <p:spPr>
          <a:xfrm>
            <a:off x="903457" y="1675958"/>
            <a:ext cx="10778490" cy="4063292"/>
          </a:xfrm>
          <a:prstGeom prst="rect">
            <a:avLst/>
          </a:prstGeom>
        </p:spPr>
        <p:txBody>
          <a:bodyPr vert="horz" wrap="square" lIns="0" tIns="13335" rIns="0" bIns="0" rtlCol="0">
            <a:spAutoFit/>
          </a:bodyPr>
          <a:lstStyle/>
          <a:p>
            <a:pPr marL="1262380" marR="843280" algn="ctr">
              <a:lnSpc>
                <a:spcPct val="100000"/>
              </a:lnSpc>
              <a:spcBef>
                <a:spcPts val="105"/>
              </a:spcBef>
            </a:pPr>
            <a:r>
              <a:rPr sz="2800" b="1" dirty="0">
                <a:latin typeface="Calibri"/>
                <a:cs typeface="Calibri"/>
              </a:rPr>
              <a:t>Access </a:t>
            </a:r>
            <a:r>
              <a:rPr sz="2800" b="1" spc="-10" dirty="0">
                <a:latin typeface="Calibri"/>
                <a:cs typeface="Calibri"/>
              </a:rPr>
              <a:t>control </a:t>
            </a:r>
            <a:r>
              <a:rPr sz="2800" b="1" dirty="0">
                <a:latin typeface="Calibri"/>
                <a:cs typeface="Calibri"/>
              </a:rPr>
              <a:t>is the part of </a:t>
            </a:r>
            <a:r>
              <a:rPr sz="2800" b="1" i="1" spc="-5" dirty="0">
                <a:latin typeface="Calibri"/>
                <a:cs typeface="Calibri"/>
              </a:rPr>
              <a:t>security </a:t>
            </a:r>
            <a:r>
              <a:rPr sz="2800" b="1" spc="-5" dirty="0">
                <a:latin typeface="Calibri"/>
                <a:cs typeface="Calibri"/>
              </a:rPr>
              <a:t>that</a:t>
            </a:r>
            <a:r>
              <a:rPr sz="2800" b="1" spc="-110" dirty="0">
                <a:latin typeface="Calibri"/>
                <a:cs typeface="Calibri"/>
              </a:rPr>
              <a:t> </a:t>
            </a:r>
            <a:r>
              <a:rPr sz="2800" b="1" spc="-15" dirty="0">
                <a:latin typeface="Calibri"/>
                <a:cs typeface="Calibri"/>
              </a:rPr>
              <a:t>constrains  </a:t>
            </a:r>
            <a:r>
              <a:rPr sz="2800" b="1" dirty="0">
                <a:latin typeface="Calibri"/>
                <a:cs typeface="Calibri"/>
              </a:rPr>
              <a:t>the </a:t>
            </a:r>
            <a:r>
              <a:rPr sz="2800" b="1" i="1" dirty="0">
                <a:latin typeface="Calibri"/>
                <a:cs typeface="Calibri"/>
              </a:rPr>
              <a:t>actions </a:t>
            </a:r>
            <a:r>
              <a:rPr sz="2800" b="1" spc="-5" dirty="0">
                <a:latin typeface="Calibri"/>
                <a:cs typeface="Calibri"/>
              </a:rPr>
              <a:t>that </a:t>
            </a:r>
            <a:r>
              <a:rPr sz="2800" b="1" spc="-10" dirty="0">
                <a:latin typeface="Calibri"/>
                <a:cs typeface="Calibri"/>
              </a:rPr>
              <a:t>are performed </a:t>
            </a:r>
            <a:r>
              <a:rPr sz="2800" b="1" dirty="0">
                <a:latin typeface="Calibri"/>
                <a:cs typeface="Calibri"/>
              </a:rPr>
              <a:t>in a</a:t>
            </a:r>
            <a:r>
              <a:rPr sz="2800" b="1" spc="-75" dirty="0">
                <a:latin typeface="Calibri"/>
                <a:cs typeface="Calibri"/>
              </a:rPr>
              <a:t> </a:t>
            </a:r>
            <a:r>
              <a:rPr sz="2800" b="1" spc="-25" dirty="0">
                <a:latin typeface="Calibri"/>
                <a:cs typeface="Calibri"/>
              </a:rPr>
              <a:t>system</a:t>
            </a:r>
            <a:endParaRPr sz="2800" dirty="0">
              <a:latin typeface="Calibri"/>
              <a:cs typeface="Calibri"/>
            </a:endParaRPr>
          </a:p>
          <a:p>
            <a:pPr marL="411480" algn="ctr">
              <a:lnSpc>
                <a:spcPct val="100000"/>
              </a:lnSpc>
              <a:spcBef>
                <a:spcPts val="5"/>
              </a:spcBef>
            </a:pPr>
            <a:r>
              <a:rPr sz="2800" b="1" dirty="0">
                <a:latin typeface="Calibri"/>
                <a:cs typeface="Calibri"/>
              </a:rPr>
              <a:t>based on </a:t>
            </a:r>
            <a:r>
              <a:rPr sz="2800" b="1" i="1" spc="-10" dirty="0">
                <a:latin typeface="Calibri"/>
                <a:cs typeface="Calibri"/>
              </a:rPr>
              <a:t>access control</a:t>
            </a:r>
            <a:r>
              <a:rPr sz="2800" b="1" i="1" spc="-90" dirty="0">
                <a:latin typeface="Calibri"/>
                <a:cs typeface="Calibri"/>
              </a:rPr>
              <a:t> </a:t>
            </a:r>
            <a:r>
              <a:rPr sz="2800" b="1" i="1" spc="-5" dirty="0">
                <a:latin typeface="Calibri"/>
                <a:cs typeface="Calibri"/>
              </a:rPr>
              <a:t>rules</a:t>
            </a:r>
            <a:r>
              <a:rPr sz="2800" b="1" spc="-5" dirty="0">
                <a:latin typeface="Calibri"/>
                <a:cs typeface="Calibri"/>
              </a:rPr>
              <a:t>.</a:t>
            </a:r>
            <a:endParaRPr sz="2800" dirty="0">
              <a:latin typeface="Calibri"/>
              <a:cs typeface="Calibri"/>
            </a:endParaRPr>
          </a:p>
          <a:p>
            <a:pPr>
              <a:lnSpc>
                <a:spcPct val="100000"/>
              </a:lnSpc>
            </a:pPr>
            <a:endParaRPr sz="2800" dirty="0">
              <a:latin typeface="Calibri"/>
              <a:cs typeface="Calibri"/>
            </a:endParaRPr>
          </a:p>
          <a:p>
            <a:pPr>
              <a:lnSpc>
                <a:spcPct val="100000"/>
              </a:lnSpc>
              <a:spcBef>
                <a:spcPts val="50"/>
              </a:spcBef>
            </a:pPr>
            <a:endParaRPr sz="2800" dirty="0">
              <a:latin typeface="Calibri"/>
              <a:cs typeface="Calibri"/>
            </a:endParaRPr>
          </a:p>
          <a:p>
            <a:pPr marL="464820" indent="-452755">
              <a:lnSpc>
                <a:spcPct val="100000"/>
              </a:lnSpc>
              <a:spcBef>
                <a:spcPts val="5"/>
              </a:spcBef>
              <a:buClr>
                <a:srgbClr val="E30477"/>
              </a:buClr>
              <a:buFont typeface="Wingdings"/>
              <a:buChar char=""/>
              <a:tabLst>
                <a:tab pos="464820" algn="l"/>
                <a:tab pos="465455" algn="l"/>
              </a:tabLst>
            </a:pPr>
            <a:r>
              <a:rPr sz="3200" dirty="0">
                <a:latin typeface="Calibri"/>
                <a:cs typeface="Calibri"/>
              </a:rPr>
              <a:t>As </a:t>
            </a:r>
            <a:r>
              <a:rPr sz="3200" spc="-20" dirty="0">
                <a:latin typeface="Calibri"/>
                <a:cs typeface="Calibri"/>
              </a:rPr>
              <a:t>any </a:t>
            </a:r>
            <a:r>
              <a:rPr sz="3200" spc="-10" dirty="0">
                <a:latin typeface="Calibri"/>
                <a:cs typeface="Calibri"/>
              </a:rPr>
              <a:t>security: </a:t>
            </a:r>
            <a:r>
              <a:rPr sz="3200" spc="-25" dirty="0">
                <a:latin typeface="Calibri"/>
                <a:cs typeface="Calibri"/>
              </a:rPr>
              <a:t>confidentiality, </a:t>
            </a:r>
            <a:r>
              <a:rPr sz="3200" spc="-35" dirty="0">
                <a:latin typeface="Calibri"/>
                <a:cs typeface="Calibri"/>
              </a:rPr>
              <a:t>integrity,</a:t>
            </a:r>
            <a:r>
              <a:rPr sz="3200" spc="140" dirty="0">
                <a:latin typeface="Calibri"/>
                <a:cs typeface="Calibri"/>
              </a:rPr>
              <a:t> </a:t>
            </a:r>
            <a:r>
              <a:rPr sz="3200" spc="-15" dirty="0">
                <a:latin typeface="Calibri"/>
                <a:cs typeface="Calibri"/>
              </a:rPr>
              <a:t>availability</a:t>
            </a:r>
            <a:endParaRPr sz="3200" dirty="0">
              <a:latin typeface="Calibri"/>
              <a:cs typeface="Calibri"/>
            </a:endParaRPr>
          </a:p>
          <a:p>
            <a:pPr marL="464820" indent="-452755">
              <a:lnSpc>
                <a:spcPct val="100000"/>
              </a:lnSpc>
              <a:spcBef>
                <a:spcPts val="1405"/>
              </a:spcBef>
              <a:buClr>
                <a:srgbClr val="E30477"/>
              </a:buClr>
              <a:buFont typeface="Wingdings"/>
              <a:buChar char=""/>
              <a:tabLst>
                <a:tab pos="464820" algn="l"/>
                <a:tab pos="465455" algn="l"/>
              </a:tabLst>
            </a:pPr>
            <a:r>
              <a:rPr sz="3200" spc="-20" dirty="0">
                <a:latin typeface="Calibri"/>
                <a:cs typeface="Calibri"/>
              </a:rPr>
              <a:t>Layer </a:t>
            </a:r>
            <a:r>
              <a:rPr sz="3200" dirty="0">
                <a:latin typeface="Calibri"/>
                <a:cs typeface="Calibri"/>
              </a:rPr>
              <a:t>in </a:t>
            </a:r>
            <a:r>
              <a:rPr sz="3200" spc="-10" dirty="0">
                <a:latin typeface="Calibri"/>
                <a:cs typeface="Calibri"/>
              </a:rPr>
              <a:t>between </a:t>
            </a:r>
            <a:r>
              <a:rPr sz="3200" spc="-5" dirty="0">
                <a:latin typeface="Calibri"/>
                <a:cs typeface="Calibri"/>
              </a:rPr>
              <a:t>(malicious) </a:t>
            </a:r>
            <a:r>
              <a:rPr sz="3200" spc="-15" dirty="0">
                <a:latin typeface="Calibri"/>
                <a:cs typeface="Calibri"/>
              </a:rPr>
              <a:t>users </a:t>
            </a:r>
            <a:r>
              <a:rPr sz="3200" spc="-5" dirty="0">
                <a:latin typeface="Calibri"/>
                <a:cs typeface="Calibri"/>
              </a:rPr>
              <a:t>and </a:t>
            </a:r>
            <a:r>
              <a:rPr sz="3200" dirty="0">
                <a:latin typeface="Calibri"/>
                <a:cs typeface="Calibri"/>
              </a:rPr>
              <a:t>the </a:t>
            </a:r>
            <a:r>
              <a:rPr sz="3200" spc="-20" dirty="0">
                <a:latin typeface="Calibri"/>
                <a:cs typeface="Calibri"/>
              </a:rPr>
              <a:t>protected</a:t>
            </a:r>
            <a:r>
              <a:rPr sz="3200" spc="25" dirty="0">
                <a:latin typeface="Calibri"/>
                <a:cs typeface="Calibri"/>
              </a:rPr>
              <a:t> </a:t>
            </a:r>
            <a:r>
              <a:rPr sz="3200" spc="-30" dirty="0">
                <a:latin typeface="Calibri"/>
                <a:cs typeface="Calibri"/>
              </a:rPr>
              <a:t>system</a:t>
            </a:r>
            <a:endParaRPr sz="3200" dirty="0">
              <a:latin typeface="Calibri"/>
              <a:cs typeface="Calibri"/>
            </a:endParaRPr>
          </a:p>
          <a:p>
            <a:pPr marL="464820" indent="-452755">
              <a:lnSpc>
                <a:spcPct val="100000"/>
              </a:lnSpc>
              <a:spcBef>
                <a:spcPts val="1405"/>
              </a:spcBef>
              <a:buClr>
                <a:srgbClr val="E30477"/>
              </a:buClr>
              <a:buFont typeface="Wingdings"/>
              <a:buChar char=""/>
              <a:tabLst>
                <a:tab pos="464820" algn="l"/>
                <a:tab pos="465455" algn="l"/>
              </a:tabLst>
            </a:pPr>
            <a:r>
              <a:rPr sz="3200" spc="-20" dirty="0">
                <a:latin typeface="Calibri"/>
                <a:cs typeface="Calibri"/>
              </a:rPr>
              <a:t>Part </a:t>
            </a:r>
            <a:r>
              <a:rPr sz="3200" spc="-5" dirty="0">
                <a:latin typeface="Calibri"/>
                <a:cs typeface="Calibri"/>
              </a:rPr>
              <a:t>of </a:t>
            </a:r>
            <a:r>
              <a:rPr sz="3200" dirty="0">
                <a:latin typeface="Calibri"/>
                <a:cs typeface="Calibri"/>
              </a:rPr>
              <a:t>the </a:t>
            </a:r>
            <a:r>
              <a:rPr sz="3200" spc="-45" dirty="0">
                <a:latin typeface="Calibri"/>
                <a:cs typeface="Calibri"/>
              </a:rPr>
              <a:t>Trusted </a:t>
            </a:r>
            <a:r>
              <a:rPr sz="3200" spc="-5" dirty="0">
                <a:latin typeface="Calibri"/>
                <a:cs typeface="Calibri"/>
              </a:rPr>
              <a:t>Computing</a:t>
            </a:r>
            <a:r>
              <a:rPr sz="3200" spc="65" dirty="0">
                <a:latin typeface="Calibri"/>
                <a:cs typeface="Calibri"/>
              </a:rPr>
              <a:t> </a:t>
            </a:r>
            <a:r>
              <a:rPr sz="3200" dirty="0">
                <a:latin typeface="Calibri"/>
                <a:cs typeface="Calibri"/>
              </a:rPr>
              <a:t>Base</a:t>
            </a:r>
          </a:p>
        </p:txBody>
      </p:sp>
    </p:spTree>
    <p:extLst>
      <p:ext uri="{BB962C8B-B14F-4D97-AF65-F5344CB8AC3E}">
        <p14:creationId xmlns:p14="http://schemas.microsoft.com/office/powerpoint/2010/main" val="1140018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TotalTime>
  <Words>5084</Words>
  <Application>Microsoft Macintosh PowerPoint</Application>
  <PresentationFormat>Widescreen</PresentationFormat>
  <Paragraphs>1015</Paragraphs>
  <Slides>85</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85</vt:i4>
      </vt:variant>
    </vt:vector>
  </HeadingPairs>
  <TitlesOfParts>
    <vt:vector size="96" baseType="lpstr">
      <vt:lpstr>Arial</vt:lpstr>
      <vt:lpstr>Calibri</vt:lpstr>
      <vt:lpstr>Calibri Light</vt:lpstr>
      <vt:lpstr>Calisto MT</vt:lpstr>
      <vt:lpstr>Courier New</vt:lpstr>
      <vt:lpstr>Lucida Console</vt:lpstr>
      <vt:lpstr>Open Sans</vt:lpstr>
      <vt:lpstr>Source Sans Pro</vt:lpstr>
      <vt:lpstr>Times New Roman</vt:lpstr>
      <vt:lpstr>Wingdings</vt:lpstr>
      <vt:lpstr>Office Theme</vt:lpstr>
      <vt:lpstr>Access Control</vt:lpstr>
      <vt:lpstr>Outline</vt:lpstr>
      <vt:lpstr>System Access Threats</vt:lpstr>
      <vt:lpstr>Intruders</vt:lpstr>
      <vt:lpstr>Malicious Software</vt:lpstr>
      <vt:lpstr>Authentication</vt:lpstr>
      <vt:lpstr>Means of Authentication</vt:lpstr>
      <vt:lpstr>Outline</vt:lpstr>
      <vt:lpstr>What is Access  Control?</vt:lpstr>
      <vt:lpstr>Access Control</vt:lpstr>
      <vt:lpstr>Access control Example</vt:lpstr>
      <vt:lpstr>Access  Control?</vt:lpstr>
      <vt:lpstr>Access control in software</vt:lpstr>
      <vt:lpstr>Simple point of view</vt:lpstr>
      <vt:lpstr>But there is more to it</vt:lpstr>
      <vt:lpstr>But there is more to it</vt:lpstr>
      <vt:lpstr>Complete point of view</vt:lpstr>
      <vt:lpstr>For the rest of this presentation</vt:lpstr>
      <vt:lpstr>Authorization exists on multiple  levels</vt:lpstr>
      <vt:lpstr>Models, policies and mechanisms</vt:lpstr>
      <vt:lpstr>Challenges for access control</vt:lpstr>
      <vt:lpstr>Top 25 Software Access Control Errors</vt:lpstr>
      <vt:lpstr>Outline</vt:lpstr>
      <vt:lpstr>The basics: the access control matrix</vt:lpstr>
      <vt:lpstr>Who can assign permissions?</vt:lpstr>
      <vt:lpstr>Who can assign permissions?</vt:lpstr>
      <vt:lpstr>Mandatory access control (MAC)</vt:lpstr>
      <vt:lpstr> Centralized Access Control Method </vt:lpstr>
      <vt:lpstr>Example: SELinux</vt:lpstr>
      <vt:lpstr>SELinux</vt:lpstr>
      <vt:lpstr>Discretionary access control (DAC)</vt:lpstr>
      <vt:lpstr> Discretionary Access Control Method </vt:lpstr>
      <vt:lpstr> Discretionary Access Control Method </vt:lpstr>
      <vt:lpstr> Discretionary Access Control Method </vt:lpstr>
      <vt:lpstr> Discretionary Access Control Method </vt:lpstr>
      <vt:lpstr> Access Control Matrix </vt:lpstr>
      <vt:lpstr> Access Control Matrix – Using Graham-Denning </vt:lpstr>
      <vt:lpstr>The Graham-Denning Model</vt:lpstr>
      <vt:lpstr>Creating and destroying subjects and objects</vt:lpstr>
      <vt:lpstr>Granting, transferring and revoking permissions</vt:lpstr>
      <vt:lpstr>The Principle of Least  Privilege</vt:lpstr>
      <vt:lpstr>The Principle of Least  Privilege</vt:lpstr>
      <vt:lpstr>The Principle of Least   Privilege</vt:lpstr>
      <vt:lpstr>Recap: MAC vs DAC</vt:lpstr>
      <vt:lpstr>File System Access Control</vt:lpstr>
      <vt:lpstr> Access Permission </vt:lpstr>
      <vt:lpstr>rw- r-- ---</vt:lpstr>
      <vt:lpstr> Access Control List (ACL) </vt:lpstr>
      <vt:lpstr> Capability Tables – Using Graham-Denning </vt:lpstr>
      <vt:lpstr>PowerPoint Presentation</vt:lpstr>
      <vt:lpstr>How permissions are assigned</vt:lpstr>
      <vt:lpstr>Existing models</vt:lpstr>
      <vt:lpstr>Identity-based access control</vt:lpstr>
      <vt:lpstr>Identity-based access control</vt:lpstr>
      <vt:lpstr>Identity-based access control</vt:lpstr>
      <vt:lpstr>Role-based access control (RBAC)</vt:lpstr>
      <vt:lpstr>Role-based access control (RBAC)</vt:lpstr>
      <vt:lpstr>Role-based access control (RBAC)</vt:lpstr>
      <vt:lpstr>RBAC in the wild</vt:lpstr>
      <vt:lpstr>Role-based access control (RBAC)</vt:lpstr>
      <vt:lpstr>Attribute-based Access Control (ABAC)</vt:lpstr>
      <vt:lpstr>Attribute-based Access Control (ABAC)</vt:lpstr>
      <vt:lpstr>Attribute-based Access Control (ABAC)</vt:lpstr>
      <vt:lpstr>Migrating from RBAC to ABAC</vt:lpstr>
      <vt:lpstr>ABAC is more than expressing rules</vt:lpstr>
      <vt:lpstr>ABAC: Conclusion</vt:lpstr>
      <vt:lpstr>Multi-level access control</vt:lpstr>
      <vt:lpstr> Bell-LaPadula Security Model </vt:lpstr>
      <vt:lpstr>Multi-level access control</vt:lpstr>
      <vt:lpstr> Biba Security Model </vt:lpstr>
      <vt:lpstr>Multi-level access control</vt:lpstr>
      <vt:lpstr>Chinese Wall Model</vt:lpstr>
      <vt:lpstr>Chinese Wall Model</vt:lpstr>
      <vt:lpstr>Outline</vt:lpstr>
      <vt:lpstr>Federated authentication</vt:lpstr>
      <vt:lpstr>Federated authentication</vt:lpstr>
      <vt:lpstr>OAuth</vt:lpstr>
      <vt:lpstr>OAuth</vt:lpstr>
      <vt:lpstr>JSON Web Tokens (JWT)</vt:lpstr>
      <vt:lpstr>JSON Web Tokens (JWT) - structure</vt:lpstr>
      <vt:lpstr>Outline</vt:lpstr>
      <vt:lpstr>Access Control Recap</vt:lpstr>
      <vt:lpstr>Recap</vt:lpstr>
      <vt:lpstr>Some final words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Cryptographic Hash Function </dc:title>
  <dc:creator>Sajedul Talukder</dc:creator>
  <cp:lastModifiedBy>Microsoft Office User</cp:lastModifiedBy>
  <cp:revision>76</cp:revision>
  <dcterms:created xsi:type="dcterms:W3CDTF">2020-04-09T10:40:21Z</dcterms:created>
  <dcterms:modified xsi:type="dcterms:W3CDTF">2022-08-21T20:08:10Z</dcterms:modified>
</cp:coreProperties>
</file>